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notesMasterIdLst>
    <p:notesMasterId r:id="rId95"/>
  </p:notesMasterIdLst>
  <p:sldIdLst>
    <p:sldId id="393" r:id="rId4"/>
    <p:sldId id="395" r:id="rId5"/>
    <p:sldId id="420" r:id="rId6"/>
    <p:sldId id="349" r:id="rId7"/>
    <p:sldId id="350" r:id="rId8"/>
    <p:sldId id="440" r:id="rId9"/>
    <p:sldId id="441" r:id="rId10"/>
    <p:sldId id="402" r:id="rId11"/>
    <p:sldId id="411" r:id="rId12"/>
    <p:sldId id="399" r:id="rId13"/>
    <p:sldId id="448" r:id="rId14"/>
    <p:sldId id="449" r:id="rId15"/>
    <p:sldId id="450" r:id="rId16"/>
    <p:sldId id="403" r:id="rId17"/>
    <p:sldId id="444" r:id="rId18"/>
    <p:sldId id="445" r:id="rId19"/>
    <p:sldId id="446" r:id="rId20"/>
    <p:sldId id="443" r:id="rId21"/>
    <p:sldId id="439" r:id="rId22"/>
    <p:sldId id="442" r:id="rId23"/>
    <p:sldId id="447" r:id="rId24"/>
    <p:sldId id="451" r:id="rId25"/>
    <p:sldId id="452" r:id="rId26"/>
    <p:sldId id="437" r:id="rId27"/>
    <p:sldId id="453" r:id="rId28"/>
    <p:sldId id="351" r:id="rId29"/>
    <p:sldId id="352" r:id="rId30"/>
    <p:sldId id="426" r:id="rId31"/>
    <p:sldId id="427" r:id="rId32"/>
    <p:sldId id="428" r:id="rId33"/>
    <p:sldId id="429" r:id="rId34"/>
    <p:sldId id="430" r:id="rId35"/>
    <p:sldId id="431" r:id="rId36"/>
    <p:sldId id="432" r:id="rId37"/>
    <p:sldId id="433" r:id="rId38"/>
    <p:sldId id="434" r:id="rId39"/>
    <p:sldId id="454" r:id="rId40"/>
    <p:sldId id="385" r:id="rId41"/>
    <p:sldId id="354" r:id="rId42"/>
    <p:sldId id="277" r:id="rId43"/>
    <p:sldId id="406" r:id="rId44"/>
    <p:sldId id="409" r:id="rId45"/>
    <p:sldId id="279" r:id="rId46"/>
    <p:sldId id="423" r:id="rId47"/>
    <p:sldId id="410" r:id="rId48"/>
    <p:sldId id="407" r:id="rId49"/>
    <p:sldId id="425" r:id="rId50"/>
    <p:sldId id="404" r:id="rId51"/>
    <p:sldId id="456" r:id="rId52"/>
    <p:sldId id="458" r:id="rId53"/>
    <p:sldId id="459" r:id="rId54"/>
    <p:sldId id="521" r:id="rId55"/>
    <p:sldId id="522" r:id="rId56"/>
    <p:sldId id="523" r:id="rId57"/>
    <p:sldId id="524" r:id="rId58"/>
    <p:sldId id="525" r:id="rId59"/>
    <p:sldId id="526" r:id="rId60"/>
    <p:sldId id="527" r:id="rId61"/>
    <p:sldId id="528" r:id="rId62"/>
    <p:sldId id="529" r:id="rId63"/>
    <p:sldId id="530" r:id="rId64"/>
    <p:sldId id="355" r:id="rId65"/>
    <p:sldId id="356" r:id="rId66"/>
    <p:sldId id="357" r:id="rId67"/>
    <p:sldId id="460" r:id="rId68"/>
    <p:sldId id="359" r:id="rId69"/>
    <p:sldId id="520" r:id="rId70"/>
    <p:sldId id="412" r:id="rId71"/>
    <p:sldId id="414" r:id="rId72"/>
    <p:sldId id="396" r:id="rId73"/>
    <p:sldId id="363" r:id="rId74"/>
    <p:sldId id="364" r:id="rId75"/>
    <p:sldId id="362" r:id="rId76"/>
    <p:sldId id="461" r:id="rId77"/>
    <p:sldId id="462" r:id="rId78"/>
    <p:sldId id="421" r:id="rId79"/>
    <p:sldId id="366" r:id="rId80"/>
    <p:sldId id="296" r:id="rId81"/>
    <p:sldId id="344" r:id="rId82"/>
    <p:sldId id="416" r:id="rId83"/>
    <p:sldId id="417" r:id="rId84"/>
    <p:sldId id="418" r:id="rId85"/>
    <p:sldId id="463" r:id="rId86"/>
    <p:sldId id="464" r:id="rId87"/>
    <p:sldId id="465" r:id="rId88"/>
    <p:sldId id="466" r:id="rId89"/>
    <p:sldId id="398" r:id="rId90"/>
    <p:sldId id="391" r:id="rId91"/>
    <p:sldId id="422" r:id="rId92"/>
    <p:sldId id="392" r:id="rId93"/>
    <p:sldId id="419" r:id="rId9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p15:clr>
            <a:srgbClr val="A4A3A4"/>
          </p15:clr>
        </p15:guide>
        <p15:guide id="2" pos="276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6699FF"/>
    <a:srgbClr val="CCFF66"/>
    <a:srgbClr val="99FF66"/>
    <a:srgbClr val="CCECFF"/>
    <a:srgbClr val="99CCFF"/>
    <a:srgbClr val="00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255" autoAdjust="0"/>
  </p:normalViewPr>
  <p:slideViewPr>
    <p:cSldViewPr>
      <p:cViewPr varScale="1">
        <p:scale>
          <a:sx n="81" d="100"/>
          <a:sy n="81" d="100"/>
        </p:scale>
        <p:origin x="1272" y="96"/>
      </p:cViewPr>
      <p:guideLst>
        <p:guide orient="horz" pos="2115"/>
        <p:guide pos="2769"/>
      </p:guideLst>
    </p:cSldViewPr>
  </p:slideViewPr>
  <p:notesTextViewPr>
    <p:cViewPr>
      <p:scale>
        <a:sx n="100" d="100"/>
        <a:sy n="100" d="100"/>
      </p:scale>
      <p:origin x="0" y="0"/>
    </p:cViewPr>
  </p:notesTextViewPr>
  <p:sorterViewPr>
    <p:cViewPr>
      <p:scale>
        <a:sx n="66" d="100"/>
        <a:sy n="66" d="100"/>
      </p:scale>
      <p:origin x="0" y="15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idx="4294967295"/>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a:latin typeface="Arial" panose="020B0604020202020204" pitchFamily="34" charset="0"/>
                <a:ea typeface="+mn-ea"/>
              </a:defRPr>
            </a:lvl1pPr>
          </a:lstStyle>
          <a:p>
            <a:pPr>
              <a:defRPr/>
            </a:pPr>
            <a:endParaRPr lang="zh-CN" altLang="zh-CN"/>
          </a:p>
        </p:txBody>
      </p:sp>
      <p:sp>
        <p:nvSpPr>
          <p:cNvPr id="3075" name="日期占位符 2"/>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defRPr>
                <a:latin typeface="Arial" panose="020B0604020202020204" pitchFamily="34" charset="0"/>
                <a:ea typeface="+mn-ea"/>
              </a:defRPr>
            </a:lvl1pPr>
          </a:lstStyle>
          <a:p>
            <a:pPr>
              <a:defRPr/>
            </a:pPr>
            <a:fld id="{3CBCDC12-3D54-4F00-A828-55D9778327BF}" type="datetime1">
              <a:rPr lang="zh-CN" altLang="en-US"/>
              <a:t>2018/3/9</a:t>
            </a:fld>
            <a:endParaRPr lang="zh-CN" altLang="en-US"/>
          </a:p>
        </p:txBody>
      </p:sp>
      <p:sp>
        <p:nvSpPr>
          <p:cNvPr id="68612"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3077" name="备注占位符 4"/>
          <p:cNvSpPr>
            <a:spLocks noGrp="1" noRot="1" noChangeAspect="1" noChangeArrowheads="1"/>
          </p:cNvSpPr>
          <p:nvPr>
            <p:ph type="body" sz="quarter" idx="3"/>
          </p:nvPr>
        </p:nvSpPr>
        <p:spPr bwMode="auto">
          <a:xfrm>
            <a:off x="685800" y="4343400"/>
            <a:ext cx="5486400" cy="4114800"/>
          </a:xfrm>
          <a:prstGeom prst="rect">
            <a:avLst/>
          </a:prstGeom>
          <a:noFill/>
          <a:ln w="12700" cmpd="sng">
            <a:noFill/>
            <a:miter lim="800000"/>
          </a:ln>
        </p:spPr>
        <p:txBody>
          <a:bodyPr vert="horz" wrap="square" lIns="91440" tIns="45720" rIns="91440" bIns="45720" numCol="1" anchor="ctr"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defRPr>
                <a:latin typeface="Arial" panose="020B0604020202020204" pitchFamily="34" charset="0"/>
                <a:ea typeface="+mn-ea"/>
              </a:defRPr>
            </a:lvl1pPr>
          </a:lstStyle>
          <a:p>
            <a:pPr>
              <a:defRPr/>
            </a:pPr>
            <a:endParaRPr lang="zh-CN" altLang="zh-CN"/>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defRPr/>
            </a:lvl1pPr>
          </a:lstStyle>
          <a:p>
            <a:fld id="{D069B673-9021-48CC-A2A6-92CA972EAC7C}" type="slidenum">
              <a:rPr lang="zh-CN" altLang="en-US"/>
              <a:t>‹#›</a:t>
            </a:fld>
            <a:endParaRPr lang="zh-CN" altLang="en-US"/>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标题一，做动画</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9D45859-6925-46BB-A453-F803D1E06416}" type="slidenum">
              <a:rPr lang="en-US" altLang="zh-CN"/>
              <a:t>36</a:t>
            </a:fld>
            <a:endParaRPr lang="en-US" altLang="zh-CN"/>
          </a:p>
        </p:txBody>
      </p:sp>
      <p:sp>
        <p:nvSpPr>
          <p:cNvPr id="77827" name="Rectangle 2"/>
          <p:cNvSpPr>
            <a:spLocks noGrp="1" noRot="1" noChangeAspect="1" noChangeArrowheads="1" noTextEdit="1"/>
          </p:cNvSpPr>
          <p:nvPr>
            <p:ph type="sldImg"/>
          </p:nvPr>
        </p:nvSpPr>
        <p:spPr>
          <a:xfrm>
            <a:off x="1146175" y="687388"/>
            <a:ext cx="4567238" cy="3425825"/>
          </a:xfrm>
        </p:spPr>
      </p:sp>
      <p:sp>
        <p:nvSpPr>
          <p:cNvPr id="77828" name="Rectangle 3"/>
          <p:cNvSpPr>
            <a:spLocks noGrp="1" noChangeArrowheads="1"/>
          </p:cNvSpPr>
          <p:nvPr>
            <p:ph type="body" idx="1"/>
          </p:nvPr>
        </p:nvSpPr>
        <p:spPr>
          <a:xfrm>
            <a:off x="685800" y="4343400"/>
            <a:ext cx="5486400" cy="4113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t>打开</a:t>
            </a:r>
            <a:r>
              <a:rPr lang="en-US" altLang="zh-CN" smtClean="0"/>
              <a:t>twister </a:t>
            </a:r>
            <a:r>
              <a:rPr lang="zh-CN" altLang="en-US" smtClean="0"/>
              <a:t>上的核心级</a:t>
            </a:r>
            <a:r>
              <a:rPr lang="en-US" altLang="zh-CN" smtClean="0"/>
              <a:t>IP</a:t>
            </a:r>
            <a:r>
              <a:rPr lang="zh-CN" altLang="en-US" smtClean="0"/>
              <a:t>转发功能是可能的，但并不推荐，因为它会发出</a:t>
            </a:r>
            <a:r>
              <a:rPr lang="en-US" altLang="zh-CN" smtClean="0"/>
              <a:t>ICMP</a:t>
            </a:r>
            <a:r>
              <a:rPr lang="zh-CN" altLang="en-US" smtClean="0"/>
              <a:t>重定向分组，这会中断整个处理过程。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p:sp>
      <p:sp>
        <p:nvSpPr>
          <p:cNvPr id="7885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4036" name="日期占位符 3"/>
          <p:cNvSpPr>
            <a:spLocks noGrp="1"/>
          </p:cNvSpPr>
          <p:nvPr>
            <p:ph type="dt" sz="quarter" idx="1"/>
          </p:nvPr>
        </p:nvSpPr>
        <p:spPr/>
        <p:txBody>
          <a:bodyPr/>
          <a:lstStyle/>
          <a:p>
            <a:pPr>
              <a:defRPr/>
            </a:pPr>
            <a:fld id="{BF777897-14DA-4A93-BF41-41FC6948003D}" type="datetime1">
              <a:rPr lang="zh-CN" altLang="en-US" smtClean="0">
                <a:latin typeface="Arial" panose="020B0604020202020204" pitchFamily="34" charset="0"/>
              </a:rPr>
              <a:t>2018/3/9</a:t>
            </a:fld>
            <a:endParaRPr lang="en-US" altLang="zh-CN" smtClean="0">
              <a:latin typeface="Arial" panose="020B0604020202020204" pitchFamily="34" charset="0"/>
            </a:endParaRPr>
          </a:p>
        </p:txBody>
      </p:sp>
      <p:sp>
        <p:nvSpPr>
          <p:cNvPr id="44037" name="灯片编号占位符 4"/>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F2AAF38-B264-4406-B193-390FF66CCFD1}" type="slidenum">
              <a:rPr lang="zh-CN" altLang="en-US"/>
              <a:t>39</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9876"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8CB49A-A78F-4624-8573-D554F3FDD7C7}" type="datetime1">
              <a:rPr lang="zh-CN" altLang="en-US"/>
              <a:t>2018/3/9</a:t>
            </a:fld>
            <a:endParaRPr lang="en-US" altLang="zh-CN"/>
          </a:p>
        </p:txBody>
      </p:sp>
      <p:sp>
        <p:nvSpPr>
          <p:cNvPr id="79877"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6D86005-E2C9-4DEE-9264-186CED7774C7}" type="slidenum">
              <a:rPr lang="zh-CN" altLang="en-US"/>
              <a:t>48</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9876"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8CB49A-A78F-4624-8573-D554F3FDD7C7}" type="datetime1">
              <a:rPr lang="zh-CN" altLang="en-US"/>
              <a:t>2018/3/9</a:t>
            </a:fld>
            <a:endParaRPr lang="en-US" altLang="zh-CN"/>
          </a:p>
        </p:txBody>
      </p:sp>
      <p:sp>
        <p:nvSpPr>
          <p:cNvPr id="79877"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6D86005-E2C9-4DEE-9264-186CED7774C7}" type="slidenum">
              <a:rPr lang="zh-CN" altLang="en-US"/>
              <a:t>49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9876"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8CB49A-A78F-4624-8573-D554F3FDD7C7}" type="datetime1">
              <a:rPr lang="zh-CN" altLang="en-US"/>
              <a:t>2018/3/9</a:t>
            </a:fld>
            <a:endParaRPr lang="en-US" altLang="zh-CN"/>
          </a:p>
        </p:txBody>
      </p:sp>
      <p:sp>
        <p:nvSpPr>
          <p:cNvPr id="79877"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6D86005-E2C9-4DEE-9264-186CED7774C7}" type="slidenum">
              <a:rPr lang="zh-CN" altLang="en-US"/>
              <a:t>50</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9876"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A8CB49A-A78F-4624-8573-D554F3FDD7C7}" type="datetime1">
              <a:rPr lang="zh-CN" altLang="en-US"/>
              <a:t>2018/3/9</a:t>
            </a:fld>
            <a:endParaRPr lang="en-US" altLang="zh-CN"/>
          </a:p>
        </p:txBody>
      </p:sp>
      <p:sp>
        <p:nvSpPr>
          <p:cNvPr id="79877"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6D86005-E2C9-4DEE-9264-186CED7774C7}" type="slidenum">
              <a:rPr lang="zh-CN" altLang="en-US"/>
              <a:t>51</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C32D8B5-5FB6-4836-A77E-8B37514385DD}" type="datetime1">
              <a:rPr lang="zh-CN" altLang="en-US" smtClean="0">
                <a:latin typeface="Arial" panose="020B0604020202020204" pitchFamily="34" charset="0"/>
              </a:rPr>
              <a:pPr eaLnBrk="1" hangingPunct="1"/>
              <a:t>2018/3/9</a:t>
            </a:fld>
            <a:endParaRPr lang="en-US" altLang="zh-CN" smtClean="0">
              <a:latin typeface="Arial" panose="020B0604020202020204" pitchFamily="34" charset="0"/>
            </a:endParaRPr>
          </a:p>
        </p:txBody>
      </p:sp>
      <p:sp>
        <p:nvSpPr>
          <p:cNvPr id="16281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9807C88-4172-4C8A-8F48-2D33CE7408BC}" type="slidenum">
              <a:rPr lang="en-US" altLang="zh-CN">
                <a:latin typeface="Arial" panose="020B0604020202020204" pitchFamily="34" charset="0"/>
              </a:rPr>
              <a:pPr eaLnBrk="1" hangingPunct="1"/>
              <a:t>55</a:t>
            </a:fld>
            <a:endParaRPr lang="en-US" altLang="zh-CN">
              <a:latin typeface="Arial" panose="020B0604020202020204" pitchFamily="34" charset="0"/>
            </a:endParaRPr>
          </a:p>
        </p:txBody>
      </p:sp>
      <p:sp>
        <p:nvSpPr>
          <p:cNvPr id="162820" name="Rectangle 2"/>
          <p:cNvSpPr>
            <a:spLocks noRot="1" noChangeArrowheads="1" noTextEdit="1"/>
          </p:cNvSpPr>
          <p:nvPr>
            <p:ph type="sldImg"/>
          </p:nvPr>
        </p:nvSpPr>
        <p:spPr>
          <a:ln/>
        </p:spPr>
      </p:sp>
      <p:sp>
        <p:nvSpPr>
          <p:cNvPr id="16282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Step3:</a:t>
            </a:r>
            <a:r>
              <a:rPr lang="zh-CN" altLang="en-US" dirty="0" smtClean="0"/>
              <a:t>猜测序列号</a:t>
            </a:r>
          </a:p>
          <a:p>
            <a:pPr eaLnBrk="1" hangingPunct="1"/>
            <a:r>
              <a:rPr lang="zh-CN" altLang="en-US" dirty="0" smtClean="0"/>
              <a:t>对于通信的双方，需要具备</a:t>
            </a:r>
            <a:r>
              <a:rPr lang="en-US" altLang="zh-CN" dirty="0" smtClean="0"/>
              <a:t>IP</a:t>
            </a:r>
            <a:r>
              <a:rPr lang="zh-CN" altLang="en-US" dirty="0" smtClean="0"/>
              <a:t>地址、端口号和序列号。发现</a:t>
            </a:r>
            <a:r>
              <a:rPr lang="en-US" altLang="zh-CN" dirty="0" smtClean="0"/>
              <a:t>IP</a:t>
            </a:r>
            <a:r>
              <a:rPr lang="zh-CN" altLang="en-US" dirty="0" smtClean="0"/>
              <a:t>地址和端口号是相对容易做到的事情，在</a:t>
            </a:r>
            <a:r>
              <a:rPr lang="en-US" altLang="zh-CN" dirty="0" smtClean="0"/>
              <a:t>IP</a:t>
            </a:r>
            <a:r>
              <a:rPr lang="zh-CN" altLang="en-US" dirty="0" smtClean="0"/>
              <a:t>数据包中也包含</a:t>
            </a:r>
            <a:r>
              <a:rPr lang="en-US" altLang="zh-CN" dirty="0" smtClean="0"/>
              <a:t>IP</a:t>
            </a:r>
            <a:r>
              <a:rPr lang="zh-CN" altLang="en-US" dirty="0" smtClean="0"/>
              <a:t>地址和端口号，并且在整个会话过程中都不会改变。攻击者获得通信双方的</a:t>
            </a:r>
            <a:r>
              <a:rPr lang="en-US" altLang="zh-CN" dirty="0" smtClean="0"/>
              <a:t>IP</a:t>
            </a:r>
            <a:r>
              <a:rPr lang="zh-CN" altLang="en-US" dirty="0" smtClean="0"/>
              <a:t>地址和端口号信息在后面的会话中会保持不变。然而，序列号却是随着时间的变化而改变的。因此，攻击者必须成功猜测出序列号。如果服务器所期望的下一个序列号是</a:t>
            </a:r>
            <a:r>
              <a:rPr lang="en-US" altLang="zh-CN" dirty="0" smtClean="0"/>
              <a:t>12345</a:t>
            </a:r>
            <a:r>
              <a:rPr lang="zh-CN" altLang="en-US" dirty="0" smtClean="0"/>
              <a:t>，同时攻击者送出一个序列号为</a:t>
            </a:r>
            <a:r>
              <a:rPr lang="en-US" altLang="zh-CN" dirty="0" smtClean="0"/>
              <a:t>55555</a:t>
            </a:r>
            <a:r>
              <a:rPr lang="zh-CN" altLang="en-US" dirty="0" smtClean="0"/>
              <a:t>的数据包，那么服务器将发现错误并且重新同步，这将会带来很多麻烦。在另一个方面，如果攻击者送出一个序列号为</a:t>
            </a:r>
            <a:r>
              <a:rPr lang="en-US" altLang="zh-CN" dirty="0" smtClean="0"/>
              <a:t>12345</a:t>
            </a:r>
            <a:r>
              <a:rPr lang="zh-CN" altLang="en-US" dirty="0" smtClean="0"/>
              <a:t>的数据包那么服务器将接受这个数据包，这也正是攻击者的目的。如果他能让服务器接收他的攻击数据包并执行它，那么攻击者就成功地劫持了会话。</a:t>
            </a:r>
          </a:p>
          <a:p>
            <a:pPr eaLnBrk="1" hangingPunct="1"/>
            <a:r>
              <a:rPr lang="en-US" altLang="zh-CN" dirty="0" smtClean="0"/>
              <a:t>TCP</a:t>
            </a:r>
            <a:r>
              <a:rPr lang="zh-CN" altLang="en-US" dirty="0" smtClean="0"/>
              <a:t>区分正确数据包和错误数据包仅通过它们的</a:t>
            </a:r>
            <a:r>
              <a:rPr lang="en-US" altLang="zh-CN" dirty="0" smtClean="0"/>
              <a:t>SEQ/ACK</a:t>
            </a:r>
            <a:r>
              <a:rPr lang="zh-CN" altLang="en-US" dirty="0" smtClean="0"/>
              <a:t>序列号。所以，如果我们以某种方法扰乱客户主机的</a:t>
            </a:r>
            <a:r>
              <a:rPr lang="en-US" altLang="zh-CN" dirty="0" smtClean="0"/>
              <a:t>SEQ/ACK</a:t>
            </a:r>
            <a:r>
              <a:rPr lang="zh-CN" altLang="en-US" dirty="0" smtClean="0"/>
              <a:t>，服务器</a:t>
            </a:r>
            <a:r>
              <a:rPr lang="en-US" altLang="zh-CN" dirty="0" smtClean="0"/>
              <a:t>B</a:t>
            </a:r>
            <a:r>
              <a:rPr lang="zh-CN" altLang="en-US" dirty="0" smtClean="0"/>
              <a:t>将不在相信客户主机</a:t>
            </a:r>
            <a:r>
              <a:rPr lang="en-US" altLang="zh-CN" dirty="0" smtClean="0"/>
              <a:t>A</a:t>
            </a:r>
            <a:r>
              <a:rPr lang="zh-CN" altLang="en-US" dirty="0" smtClean="0"/>
              <a:t>正确的数据包。我们可以伪装为客户主机，使用正确的</a:t>
            </a:r>
            <a:r>
              <a:rPr lang="en-US" altLang="zh-CN" dirty="0" smtClean="0"/>
              <a:t>SEQ/ACK</a:t>
            </a:r>
            <a:r>
              <a:rPr lang="zh-CN" altLang="en-US" dirty="0" smtClean="0"/>
              <a:t>序列号（与服务器相关的序列号），现在攻击主机</a:t>
            </a:r>
            <a:r>
              <a:rPr lang="en-US" altLang="zh-CN" dirty="0" smtClean="0"/>
              <a:t>X</a:t>
            </a:r>
            <a:r>
              <a:rPr lang="zh-CN" altLang="en-US" dirty="0" smtClean="0"/>
              <a:t>就可以代替与服务器的连接（客户主机以被扰乱，服务器认为一切正常，攻击主机</a:t>
            </a:r>
            <a:r>
              <a:rPr lang="en-US" altLang="zh-CN" dirty="0" smtClean="0"/>
              <a:t>X</a:t>
            </a:r>
            <a:r>
              <a:rPr lang="zh-CN" altLang="en-US" dirty="0" smtClean="0"/>
              <a:t>向服务器</a:t>
            </a:r>
            <a:r>
              <a:rPr lang="en-US" altLang="zh-CN" dirty="0" smtClean="0"/>
              <a:t>B</a:t>
            </a:r>
            <a:r>
              <a:rPr lang="zh-CN" altLang="en-US" dirty="0" smtClean="0"/>
              <a:t>发出欺骗包），这样就可以抢劫一个会话连接。那么如何扰乱客户主机的</a:t>
            </a:r>
            <a:r>
              <a:rPr lang="en-US" altLang="zh-CN" dirty="0" smtClean="0"/>
              <a:t>SEQ/ACK</a:t>
            </a:r>
            <a:r>
              <a:rPr lang="zh-CN" altLang="en-US" dirty="0" smtClean="0"/>
              <a:t>序列号呢？其实只需选择恰当时间，在通讯流中插入一个欺骗包，服务器将接受这个包，并且更新</a:t>
            </a:r>
            <a:r>
              <a:rPr lang="en-US" altLang="zh-CN" dirty="0" smtClean="0"/>
              <a:t>ACK</a:t>
            </a:r>
            <a:r>
              <a:rPr lang="zh-CN" altLang="en-US" dirty="0" smtClean="0"/>
              <a:t>序列号；然而客户主机仍继续使用老的</a:t>
            </a:r>
            <a:r>
              <a:rPr lang="en-US" altLang="zh-CN" dirty="0" smtClean="0"/>
              <a:t>SEQ</a:t>
            </a:r>
            <a:r>
              <a:rPr lang="zh-CN" altLang="en-US" dirty="0" smtClean="0"/>
              <a:t>序列号，而没有察觉我们的欺骗包，这样就行了。</a:t>
            </a:r>
          </a:p>
        </p:txBody>
      </p:sp>
    </p:spTree>
    <p:extLst>
      <p:ext uri="{BB962C8B-B14F-4D97-AF65-F5344CB8AC3E}">
        <p14:creationId xmlns:p14="http://schemas.microsoft.com/office/powerpoint/2010/main" val="148183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62468"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ACAB8FEB-BF59-407C-B095-40C530A4E3F0}" type="datetime1">
              <a:rPr lang="zh-CN" altLang="en-US" smtClean="0">
                <a:ea typeface="宋体" panose="02010600030101010101" pitchFamily="2" charset="-122"/>
              </a:rPr>
              <a:t>2018/3/9</a:t>
            </a:fld>
            <a:endParaRPr lang="zh-CN" altLang="en-US" smtClean="0">
              <a:ea typeface="宋体" panose="02010600030101010101" pitchFamily="2" charset="-122"/>
            </a:endParaRPr>
          </a:p>
        </p:txBody>
      </p:sp>
      <p:sp>
        <p:nvSpPr>
          <p:cNvPr id="62469" name="灯片编号占位符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4EF697C6-AB18-43C0-A04D-3BA857257D71}" type="slidenum">
              <a:rPr lang="zh-CN" altLang="en-US">
                <a:ea typeface="宋体" panose="02010600030101010101" pitchFamily="2" charset="-122"/>
              </a:rPr>
              <a:t>65</a:t>
            </a:fld>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p:sp>
      <p:sp>
        <p:nvSpPr>
          <p:cNvPr id="8089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5060" name="日期占位符 3"/>
          <p:cNvSpPr>
            <a:spLocks noGrp="1"/>
          </p:cNvSpPr>
          <p:nvPr>
            <p:ph type="dt" sz="quarter" idx="1"/>
          </p:nvPr>
        </p:nvSpPr>
        <p:spPr/>
        <p:txBody>
          <a:bodyPr/>
          <a:lstStyle/>
          <a:p>
            <a:pPr>
              <a:defRPr/>
            </a:pPr>
            <a:fld id="{5F1EA492-A9A8-4FCB-8EEB-587ECD2434C1}" type="datetime1">
              <a:rPr lang="zh-CN" altLang="en-US" smtClean="0">
                <a:latin typeface="Arial" panose="020B0604020202020204" pitchFamily="34" charset="0"/>
              </a:rPr>
              <a:t>2018/3/9</a:t>
            </a:fld>
            <a:endParaRPr lang="en-US" altLang="zh-CN" smtClean="0">
              <a:latin typeface="Arial" panose="020B0604020202020204" pitchFamily="34" charset="0"/>
            </a:endParaRPr>
          </a:p>
        </p:txBody>
      </p:sp>
      <p:sp>
        <p:nvSpPr>
          <p:cNvPr id="45061" name="灯片编号占位符 4"/>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2C5B4A3-C77E-4878-8D35-9E0C061FDBDF}" type="slidenum">
              <a:rPr lang="zh-CN" altLang="en-US"/>
              <a:t>66</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p:sp>
      <p:sp>
        <p:nvSpPr>
          <p:cNvPr id="8192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5060" name="日期占位符 3"/>
          <p:cNvSpPr>
            <a:spLocks noGrp="1"/>
          </p:cNvSpPr>
          <p:nvPr>
            <p:ph type="dt" sz="quarter" idx="1"/>
          </p:nvPr>
        </p:nvSpPr>
        <p:spPr/>
        <p:txBody>
          <a:bodyPr/>
          <a:lstStyle/>
          <a:p>
            <a:pPr>
              <a:defRPr/>
            </a:pPr>
            <a:fld id="{5F1EA492-A9A8-4FCB-8EEB-587ECD2434C1}" type="datetime1">
              <a:rPr lang="zh-CN" altLang="en-US" smtClean="0">
                <a:latin typeface="Arial" panose="020B0604020202020204" pitchFamily="34" charset="0"/>
              </a:rPr>
              <a:t>2018/3/9</a:t>
            </a:fld>
            <a:endParaRPr lang="en-US" altLang="zh-CN" smtClean="0">
              <a:latin typeface="Arial" panose="020B0604020202020204" pitchFamily="34" charset="0"/>
            </a:endParaRPr>
          </a:p>
        </p:txBody>
      </p:sp>
      <p:sp>
        <p:nvSpPr>
          <p:cNvPr id="45061" name="灯片编号占位符 4"/>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F6F5DC-FD1B-4E04-8AC7-876671C87A42}" type="slidenum">
              <a:rPr lang="zh-CN" altLang="en-US"/>
              <a:t>67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标题一，做动画</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p:sp>
      <p:sp>
        <p:nvSpPr>
          <p:cNvPr id="8294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2948"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8F26A70-27BB-4E71-AB7E-55E59C49E0E9}" type="datetime1">
              <a:rPr lang="zh-CN" altLang="en-US"/>
              <a:t>2018/3/9</a:t>
            </a:fld>
            <a:endParaRPr lang="en-US" altLang="zh-CN"/>
          </a:p>
        </p:txBody>
      </p:sp>
      <p:sp>
        <p:nvSpPr>
          <p:cNvPr id="82949"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1246F83-655B-48E4-9EA9-7B383D502C61}" type="slidenum">
              <a:rPr lang="zh-CN" altLang="en-US"/>
              <a:t>68</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3972"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8FD7C02-6E6A-45B4-9521-F382889386E5}" type="datetime1">
              <a:rPr lang="zh-CN" altLang="en-US"/>
              <a:t>2018/3/9</a:t>
            </a:fld>
            <a:endParaRPr lang="en-US" altLang="zh-CN"/>
          </a:p>
        </p:txBody>
      </p:sp>
      <p:sp>
        <p:nvSpPr>
          <p:cNvPr id="83973"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B7E88C8-9F1A-41BE-A477-507146FD4404}" type="slidenum">
              <a:rPr lang="zh-CN" altLang="en-US"/>
              <a:t>69</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标题一，做动画</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日期占位符 3"/>
          <p:cNvSpPr>
            <a:spLocks noGrp="1"/>
          </p:cNvSpPr>
          <p:nvPr>
            <p:ph type="dt" sz="quarter" idx="1"/>
          </p:nvPr>
        </p:nvSpPr>
        <p:spPr/>
        <p:txBody>
          <a:bodyPr/>
          <a:lstStyle/>
          <a:p>
            <a:pPr>
              <a:defRPr/>
            </a:pPr>
            <a:fld id="{A4B88BD6-38B9-47F5-BCE5-C01879C35608}" type="datetime1">
              <a:rPr lang="zh-CN" altLang="en-US" smtClean="0">
                <a:latin typeface="Arial" panose="020B0604020202020204" pitchFamily="34" charset="0"/>
              </a:rPr>
              <a:t>2018/3/9</a:t>
            </a:fld>
            <a:endParaRPr lang="en-US" altLang="zh-CN" smtClean="0">
              <a:latin typeface="Arial" panose="020B0604020202020204" pitchFamily="34" charset="0"/>
            </a:endParaRPr>
          </a:p>
        </p:txBody>
      </p:sp>
      <p:sp>
        <p:nvSpPr>
          <p:cNvPr id="47109" name="灯片编号占位符 4"/>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C33CC46-1F05-40E9-B090-B7307FD710CF}" type="slidenum">
              <a:rPr lang="zh-CN" altLang="en-US"/>
              <a:t>72</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8132" name="日期占位符 3"/>
          <p:cNvSpPr>
            <a:spLocks noGrp="1"/>
          </p:cNvSpPr>
          <p:nvPr>
            <p:ph type="dt" sz="quarter" idx="1"/>
          </p:nvPr>
        </p:nvSpPr>
        <p:spPr/>
        <p:txBody>
          <a:bodyPr/>
          <a:lstStyle/>
          <a:p>
            <a:pPr>
              <a:defRPr/>
            </a:pPr>
            <a:fld id="{F63BA926-A66A-4A4A-9656-146603C458AA}" type="datetime1">
              <a:rPr lang="zh-CN" altLang="en-US" smtClean="0">
                <a:latin typeface="Arial" panose="020B0604020202020204" pitchFamily="34" charset="0"/>
              </a:rPr>
              <a:t>2018/3/9</a:t>
            </a:fld>
            <a:endParaRPr lang="en-US" altLang="zh-CN" smtClean="0">
              <a:latin typeface="Arial" panose="020B0604020202020204" pitchFamily="34" charset="0"/>
            </a:endParaRPr>
          </a:p>
        </p:txBody>
      </p:sp>
      <p:sp>
        <p:nvSpPr>
          <p:cNvPr id="48133" name="灯片编号占位符 4"/>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FFF97D1-B25C-450E-A4BE-9B4706C0D766}" type="slidenum">
              <a:rPr lang="zh-CN" altLang="en-US"/>
              <a:t>73</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p:sp>
      <p:sp>
        <p:nvSpPr>
          <p:cNvPr id="88067"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8068" name="日期占位符 3"/>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A2A8210-6371-47E1-889A-9E5CED9318C4}" type="datetime1">
              <a:rPr lang="zh-CN" altLang="en-US"/>
              <a:t>2018/3/9</a:t>
            </a:fld>
            <a:endParaRPr lang="en-US" altLang="zh-CN"/>
          </a:p>
        </p:txBody>
      </p:sp>
      <p:sp>
        <p:nvSpPr>
          <p:cNvPr id="88069" name="灯片编号占位符 4"/>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37B5B6C-F1F7-4B9E-A8D1-B563BB46D05C}" type="slidenum">
              <a:rPr lang="zh-CN" altLang="en-US"/>
              <a:t>82</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1143000" y="685800"/>
            <a:ext cx="4572000" cy="3429000"/>
          </a:xfrm>
        </p:spPr>
      </p:sp>
      <p:sp>
        <p:nvSpPr>
          <p:cNvPr id="43011" name="Rectangle 3"/>
          <p:cNvSpPr>
            <a:spLocks noGrp="1" noChangeArrowheads="1"/>
          </p:cNvSpPr>
          <p:nvPr>
            <p:ph type="body" idx="1"/>
          </p:nvPr>
        </p:nvSpPr>
        <p:spPr>
          <a:noFill/>
        </p:spPr>
        <p:txBody>
          <a:bodyPr/>
          <a:lstStyle/>
          <a:p>
            <a:pPr eaLnBrk="1" hangingPunct="1"/>
            <a:r>
              <a:rPr lang="zh-CN" altLang="en-US" dirty="0" smtClean="0">
                <a:ea typeface="宋体" panose="02010600030101010101" pitchFamily="2" charset="-122"/>
              </a:rPr>
              <a:t>标题一，做动画</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标题一，做动画</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p:sp>
      <p:sp>
        <p:nvSpPr>
          <p:cNvPr id="9011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1204" name="日期占位符 3"/>
          <p:cNvSpPr>
            <a:spLocks noGrp="1"/>
          </p:cNvSpPr>
          <p:nvPr>
            <p:ph type="dt" sz="quarter" idx="1"/>
          </p:nvPr>
        </p:nvSpPr>
        <p:spPr/>
        <p:txBody>
          <a:bodyPr/>
          <a:lstStyle/>
          <a:p>
            <a:pPr>
              <a:defRPr/>
            </a:pPr>
            <a:fld id="{1F779183-2952-408B-9E96-D57F2F2CFFEE}" type="datetime1">
              <a:rPr lang="zh-CN" altLang="en-US" smtClean="0">
                <a:latin typeface="Arial" panose="020B0604020202020204" pitchFamily="34" charset="0"/>
              </a:rPr>
              <a:t>2018/3/9</a:t>
            </a:fld>
            <a:endParaRPr lang="en-US" altLang="zh-CN" smtClean="0">
              <a:latin typeface="Arial" panose="020B0604020202020204" pitchFamily="34" charset="0"/>
            </a:endParaRPr>
          </a:p>
        </p:txBody>
      </p:sp>
      <p:sp>
        <p:nvSpPr>
          <p:cNvPr id="51205" name="灯片编号占位符 4"/>
          <p:cNvSpPr>
            <a:spLocks noGrp="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399FD0D-F191-4BF2-A6C1-F9ECA068344D}" type="slidenum">
              <a:rPr lang="zh-CN" altLang="en-US"/>
              <a:t>88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5745085-3CA5-4F0C-B08F-BCFB56CBF5AA}" type="slidenum">
              <a:rPr lang="en-US" altLang="zh-CN" sz="1200"/>
              <a:t>89</a:t>
            </a:fld>
            <a:endParaRPr lang="en-US" altLang="zh-CN" sz="1200"/>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31" tIns="45716" rIns="91431" bIns="45716" anchor="t"/>
          <a:lstStyle/>
          <a:p>
            <a:pPr eaLnBrk="1" hangingPunct="1"/>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EAFF37E-94BB-4D64-89BA-82540E1B4D34}" type="slidenum">
              <a:rPr lang="en-US" altLang="zh-CN" sz="1200"/>
              <a:t>3</a:t>
            </a:fld>
            <a:endParaRPr lang="en-US" altLang="zh-CN" sz="1200"/>
          </a:p>
        </p:txBody>
      </p:sp>
      <p:sp>
        <p:nvSpPr>
          <p:cNvPr id="71683" name="Rectangle 2"/>
          <p:cNvSpPr>
            <a:spLocks noGrp="1" noRot="1" noChangeAspect="1" noChangeArrowheads="1" noTextEdit="1"/>
          </p:cNvSpPr>
          <p:nvPr>
            <p:ph type="sldImg"/>
          </p:nvPr>
        </p:nvSpPr>
        <p:spPr/>
      </p:sp>
      <p:sp>
        <p:nvSpPr>
          <p:cNvPr id="7168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smtClean="0"/>
          </a:p>
        </p:txBody>
      </p:sp>
      <p:sp>
        <p:nvSpPr>
          <p:cNvPr id="604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859A0B12-5A2B-438C-B12A-C4ABC8B7CCB5}" type="slidenum">
              <a:rPr lang="en-US" altLang="zh-CN">
                <a:ea typeface="宋体" panose="02010600030101010101" pitchFamily="2" charset="-122"/>
              </a:rPr>
              <a:t>25</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619E6F0-F2AF-4099-ABB2-0E97EEA887B1}" type="slidenum">
              <a:rPr lang="en-US" altLang="zh-CN"/>
              <a:t>31</a:t>
            </a:fld>
            <a:endParaRPr lang="en-US" altLang="zh-CN"/>
          </a:p>
        </p:txBody>
      </p:sp>
      <p:sp>
        <p:nvSpPr>
          <p:cNvPr id="72707" name="Rectangle 2"/>
          <p:cNvSpPr>
            <a:spLocks noGrp="1" noRot="1" noChangeAspect="1" noChangeArrowheads="1" noTextEdit="1"/>
          </p:cNvSpPr>
          <p:nvPr>
            <p:ph type="sldImg"/>
          </p:nvPr>
        </p:nvSpPr>
        <p:spPr>
          <a:xfrm>
            <a:off x="1146175" y="687388"/>
            <a:ext cx="4567238" cy="3425825"/>
          </a:xfrm>
        </p:spPr>
      </p:sp>
      <p:sp>
        <p:nvSpPr>
          <p:cNvPr id="72708" name="Rectangle 3"/>
          <p:cNvSpPr>
            <a:spLocks noGrp="1" noChangeArrowheads="1"/>
          </p:cNvSpPr>
          <p:nvPr>
            <p:ph type="body" idx="1"/>
          </p:nvPr>
        </p:nvSpPr>
        <p:spPr>
          <a:xfrm>
            <a:off x="685800" y="4343400"/>
            <a:ext cx="5486400" cy="4113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t>打开</a:t>
            </a:r>
            <a:r>
              <a:rPr lang="en-US" altLang="zh-CN" smtClean="0"/>
              <a:t>twister </a:t>
            </a:r>
            <a:r>
              <a:rPr lang="zh-CN" altLang="en-US" smtClean="0"/>
              <a:t>上的核心级</a:t>
            </a:r>
            <a:r>
              <a:rPr lang="en-US" altLang="zh-CN" smtClean="0"/>
              <a:t>IP</a:t>
            </a:r>
            <a:r>
              <a:rPr lang="zh-CN" altLang="en-US" smtClean="0"/>
              <a:t>转发功能是可能的，但并不推荐，因为它会发出</a:t>
            </a:r>
            <a:r>
              <a:rPr lang="en-US" altLang="zh-CN" smtClean="0"/>
              <a:t>ICMP</a:t>
            </a:r>
            <a:r>
              <a:rPr lang="zh-CN" altLang="en-US" smtClean="0"/>
              <a:t>重定向分组，这会中断整个处理过程。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F416530-A31E-4388-9C2F-D23A0E1E7A9E}" type="slidenum">
              <a:rPr lang="en-US" altLang="zh-CN"/>
              <a:t>32</a:t>
            </a:fld>
            <a:endParaRPr lang="en-US" altLang="zh-CN"/>
          </a:p>
        </p:txBody>
      </p:sp>
      <p:sp>
        <p:nvSpPr>
          <p:cNvPr id="73731" name="Rectangle 2"/>
          <p:cNvSpPr>
            <a:spLocks noGrp="1" noRot="1" noChangeAspect="1" noChangeArrowheads="1" noTextEdit="1"/>
          </p:cNvSpPr>
          <p:nvPr>
            <p:ph type="sldImg"/>
          </p:nvPr>
        </p:nvSpPr>
        <p:spPr>
          <a:xfrm>
            <a:off x="1146175" y="687388"/>
            <a:ext cx="4567238" cy="3425825"/>
          </a:xfrm>
        </p:spPr>
      </p:sp>
      <p:sp>
        <p:nvSpPr>
          <p:cNvPr id="73732" name="Rectangle 3"/>
          <p:cNvSpPr>
            <a:spLocks noGrp="1" noChangeArrowheads="1"/>
          </p:cNvSpPr>
          <p:nvPr>
            <p:ph type="body" idx="1"/>
          </p:nvPr>
        </p:nvSpPr>
        <p:spPr>
          <a:xfrm>
            <a:off x="685800" y="4343400"/>
            <a:ext cx="5486400" cy="4113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t>打开</a:t>
            </a:r>
            <a:r>
              <a:rPr lang="en-US" altLang="zh-CN" smtClean="0"/>
              <a:t>twister </a:t>
            </a:r>
            <a:r>
              <a:rPr lang="zh-CN" altLang="en-US" smtClean="0"/>
              <a:t>上的核心级</a:t>
            </a:r>
            <a:r>
              <a:rPr lang="en-US" altLang="zh-CN" smtClean="0"/>
              <a:t>IP</a:t>
            </a:r>
            <a:r>
              <a:rPr lang="zh-CN" altLang="en-US" smtClean="0"/>
              <a:t>转发功能是可能的，但并不推荐，因为它会发出</a:t>
            </a:r>
            <a:r>
              <a:rPr lang="en-US" altLang="zh-CN" smtClean="0"/>
              <a:t>ICMP</a:t>
            </a:r>
            <a:r>
              <a:rPr lang="zh-CN" altLang="en-US" smtClean="0"/>
              <a:t>重定向分组，这会中断整个处理过程。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FAFC57F-3EF6-46E5-AE86-6E813B9A72F3}" type="slidenum">
              <a:rPr lang="en-US" altLang="zh-CN"/>
              <a:t>33</a:t>
            </a:fld>
            <a:endParaRPr lang="en-US" altLang="zh-CN"/>
          </a:p>
        </p:txBody>
      </p:sp>
      <p:sp>
        <p:nvSpPr>
          <p:cNvPr id="74755" name="Rectangle 2"/>
          <p:cNvSpPr>
            <a:spLocks noGrp="1" noRot="1" noChangeAspect="1" noChangeArrowheads="1" noTextEdit="1"/>
          </p:cNvSpPr>
          <p:nvPr>
            <p:ph type="sldImg"/>
          </p:nvPr>
        </p:nvSpPr>
        <p:spPr>
          <a:xfrm>
            <a:off x="1146175" y="687388"/>
            <a:ext cx="4567238" cy="3425825"/>
          </a:xfrm>
        </p:spPr>
      </p:sp>
      <p:sp>
        <p:nvSpPr>
          <p:cNvPr id="74756" name="Rectangle 3"/>
          <p:cNvSpPr>
            <a:spLocks noGrp="1" noChangeArrowheads="1"/>
          </p:cNvSpPr>
          <p:nvPr>
            <p:ph type="body" idx="1"/>
          </p:nvPr>
        </p:nvSpPr>
        <p:spPr>
          <a:xfrm>
            <a:off x="685800" y="4343400"/>
            <a:ext cx="5486400" cy="4113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t>打开</a:t>
            </a:r>
            <a:r>
              <a:rPr lang="en-US" altLang="zh-CN" smtClean="0"/>
              <a:t>twister </a:t>
            </a:r>
            <a:r>
              <a:rPr lang="zh-CN" altLang="en-US" smtClean="0"/>
              <a:t>上的核心级</a:t>
            </a:r>
            <a:r>
              <a:rPr lang="en-US" altLang="zh-CN" smtClean="0"/>
              <a:t>IP</a:t>
            </a:r>
            <a:r>
              <a:rPr lang="zh-CN" altLang="en-US" smtClean="0"/>
              <a:t>转发功能是可能的，但并不推荐，因为它会发出</a:t>
            </a:r>
            <a:r>
              <a:rPr lang="en-US" altLang="zh-CN" smtClean="0"/>
              <a:t>ICMP</a:t>
            </a:r>
            <a:r>
              <a:rPr lang="zh-CN" altLang="en-US" smtClean="0"/>
              <a:t>重定向分组，这会中断整个处理过程。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99F9B02-7EE2-4246-82FE-521054039C6A}" type="slidenum">
              <a:rPr lang="en-US" altLang="zh-CN"/>
              <a:t>34</a:t>
            </a:fld>
            <a:endParaRPr lang="en-US" altLang="zh-CN"/>
          </a:p>
        </p:txBody>
      </p:sp>
      <p:sp>
        <p:nvSpPr>
          <p:cNvPr id="75779" name="Rectangle 2"/>
          <p:cNvSpPr>
            <a:spLocks noGrp="1" noRot="1" noChangeAspect="1" noChangeArrowheads="1" noTextEdit="1"/>
          </p:cNvSpPr>
          <p:nvPr>
            <p:ph type="sldImg"/>
          </p:nvPr>
        </p:nvSpPr>
        <p:spPr>
          <a:xfrm>
            <a:off x="1146175" y="687388"/>
            <a:ext cx="4567238" cy="3425825"/>
          </a:xfrm>
        </p:spPr>
      </p:sp>
      <p:sp>
        <p:nvSpPr>
          <p:cNvPr id="75780" name="Rectangle 3"/>
          <p:cNvSpPr>
            <a:spLocks noGrp="1" noChangeArrowheads="1"/>
          </p:cNvSpPr>
          <p:nvPr>
            <p:ph type="body" idx="1"/>
          </p:nvPr>
        </p:nvSpPr>
        <p:spPr>
          <a:xfrm>
            <a:off x="685800" y="4343400"/>
            <a:ext cx="5486400" cy="4113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t>打开</a:t>
            </a:r>
            <a:r>
              <a:rPr lang="en-US" altLang="zh-CN" smtClean="0"/>
              <a:t>twister </a:t>
            </a:r>
            <a:r>
              <a:rPr lang="zh-CN" altLang="en-US" smtClean="0"/>
              <a:t>上的核心级</a:t>
            </a:r>
            <a:r>
              <a:rPr lang="en-US" altLang="zh-CN" smtClean="0"/>
              <a:t>IP</a:t>
            </a:r>
            <a:r>
              <a:rPr lang="zh-CN" altLang="en-US" smtClean="0"/>
              <a:t>转发功能是可能的，但并不推荐，因为它会发出</a:t>
            </a:r>
            <a:r>
              <a:rPr lang="en-US" altLang="zh-CN" smtClean="0"/>
              <a:t>ICMP</a:t>
            </a:r>
            <a:r>
              <a:rPr lang="zh-CN" altLang="en-US" smtClean="0"/>
              <a:t>重定向分组，这会中断整个处理过程。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85D52CB-798E-4A6F-8E45-2A1C1C05FF82}" type="slidenum">
              <a:rPr lang="en-US" altLang="zh-CN"/>
              <a:t>35</a:t>
            </a:fld>
            <a:endParaRPr lang="en-US" altLang="zh-CN"/>
          </a:p>
        </p:txBody>
      </p:sp>
      <p:sp>
        <p:nvSpPr>
          <p:cNvPr id="76803" name="Rectangle 2"/>
          <p:cNvSpPr>
            <a:spLocks noGrp="1" noRot="1" noChangeAspect="1" noChangeArrowheads="1" noTextEdit="1"/>
          </p:cNvSpPr>
          <p:nvPr>
            <p:ph type="sldImg"/>
          </p:nvPr>
        </p:nvSpPr>
        <p:spPr>
          <a:xfrm>
            <a:off x="1146175" y="687388"/>
            <a:ext cx="4567238" cy="3425825"/>
          </a:xfrm>
        </p:spPr>
      </p:sp>
      <p:sp>
        <p:nvSpPr>
          <p:cNvPr id="76804" name="Rectangle 3"/>
          <p:cNvSpPr>
            <a:spLocks noGrp="1" noChangeArrowheads="1"/>
          </p:cNvSpPr>
          <p:nvPr>
            <p:ph type="body" idx="1"/>
          </p:nvPr>
        </p:nvSpPr>
        <p:spPr>
          <a:xfrm>
            <a:off x="685800" y="4343400"/>
            <a:ext cx="5486400" cy="411321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smtClean="0"/>
              <a:t>打开</a:t>
            </a:r>
            <a:r>
              <a:rPr lang="en-US" altLang="zh-CN" smtClean="0"/>
              <a:t>twister </a:t>
            </a:r>
            <a:r>
              <a:rPr lang="zh-CN" altLang="en-US" smtClean="0"/>
              <a:t>上的核心级</a:t>
            </a:r>
            <a:r>
              <a:rPr lang="en-US" altLang="zh-CN" smtClean="0"/>
              <a:t>IP</a:t>
            </a:r>
            <a:r>
              <a:rPr lang="zh-CN" altLang="en-US" smtClean="0"/>
              <a:t>转发功能是可能的，但并不推荐，因为它会发出</a:t>
            </a:r>
            <a:r>
              <a:rPr lang="en-US" altLang="zh-CN" smtClean="0"/>
              <a:t>ICMP</a:t>
            </a:r>
            <a:r>
              <a:rPr lang="zh-CN" altLang="en-US" smtClean="0"/>
              <a:t>重定向分组，这会中断整个处理过程。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5400"/>
            <a:ext cx="2057400" cy="6407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5400"/>
            <a:ext cx="6019800" cy="6407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5400"/>
            <a:ext cx="8229600" cy="1141413"/>
          </a:xfrm>
        </p:spPr>
        <p:txBody>
          <a:bodyPr/>
          <a:lstStyle/>
          <a:p>
            <a:r>
              <a:rPr lang="zh-CN" altLang="en-US" smtClean="0"/>
              <a:t>单击此处编辑母版标题样式</a:t>
            </a:r>
            <a:endParaRPr lang="zh-CN" altLang="en-US"/>
          </a:p>
        </p:txBody>
      </p:sp>
    </p:spTree>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5400"/>
            <a:ext cx="8229600" cy="114141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68413"/>
            <a:ext cx="4038600" cy="5113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413"/>
            <a:ext cx="4038600" cy="5113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bwMode="gray">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lum bright="30000" contrast="-36000"/>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268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9"/>
          <p:cNvGrpSpPr/>
          <p:nvPr/>
        </p:nvGrpSpPr>
        <p:grpSpPr bwMode="auto">
          <a:xfrm>
            <a:off x="3184525" y="1300163"/>
            <a:ext cx="5224463" cy="912812"/>
            <a:chOff x="2211" y="819"/>
            <a:chExt cx="3629" cy="575"/>
          </a:xfrm>
        </p:grpSpPr>
        <p:sp>
          <p:nvSpPr>
            <p:cNvPr id="5" name="Oval 10"/>
            <p:cNvSpPr>
              <a:spLocks noChangeArrowheads="1"/>
            </p:cNvSpPr>
            <p:nvPr/>
          </p:nvSpPr>
          <p:spPr bwMode="auto">
            <a:xfrm>
              <a:off x="2211" y="82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 name="Oval 11"/>
            <p:cNvSpPr>
              <a:spLocks noChangeArrowheads="1"/>
            </p:cNvSpPr>
            <p:nvPr/>
          </p:nvSpPr>
          <p:spPr bwMode="auto">
            <a:xfrm>
              <a:off x="2328" y="82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 name="Oval 12"/>
            <p:cNvSpPr>
              <a:spLocks noChangeArrowheads="1"/>
            </p:cNvSpPr>
            <p:nvPr/>
          </p:nvSpPr>
          <p:spPr bwMode="auto">
            <a:xfrm>
              <a:off x="2445" y="824"/>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 name="Oval 13"/>
            <p:cNvSpPr>
              <a:spLocks noChangeArrowheads="1"/>
            </p:cNvSpPr>
            <p:nvPr/>
          </p:nvSpPr>
          <p:spPr bwMode="auto">
            <a:xfrm>
              <a:off x="2562" y="822"/>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 name="Oval 14"/>
            <p:cNvSpPr>
              <a:spLocks noChangeArrowheads="1"/>
            </p:cNvSpPr>
            <p:nvPr/>
          </p:nvSpPr>
          <p:spPr bwMode="auto">
            <a:xfrm>
              <a:off x="2679" y="823"/>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 name="Oval 15"/>
            <p:cNvSpPr>
              <a:spLocks noChangeArrowheads="1"/>
            </p:cNvSpPr>
            <p:nvPr/>
          </p:nvSpPr>
          <p:spPr bwMode="auto">
            <a:xfrm>
              <a:off x="2795" y="821"/>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1" name="Oval 16"/>
            <p:cNvSpPr>
              <a:spLocks noChangeArrowheads="1"/>
            </p:cNvSpPr>
            <p:nvPr/>
          </p:nvSpPr>
          <p:spPr bwMode="auto">
            <a:xfrm>
              <a:off x="2920" y="823"/>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2" name="Oval 17"/>
            <p:cNvSpPr>
              <a:spLocks noChangeArrowheads="1"/>
            </p:cNvSpPr>
            <p:nvPr/>
          </p:nvSpPr>
          <p:spPr bwMode="auto">
            <a:xfrm>
              <a:off x="3037" y="821"/>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3" name="Oval 18"/>
            <p:cNvSpPr>
              <a:spLocks noChangeArrowheads="1"/>
            </p:cNvSpPr>
            <p:nvPr/>
          </p:nvSpPr>
          <p:spPr bwMode="auto">
            <a:xfrm>
              <a:off x="3154" y="822"/>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4" name="Oval 19"/>
            <p:cNvSpPr>
              <a:spLocks noChangeArrowheads="1"/>
            </p:cNvSpPr>
            <p:nvPr/>
          </p:nvSpPr>
          <p:spPr bwMode="auto">
            <a:xfrm>
              <a:off x="3270" y="820"/>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5" name="Oval 20"/>
            <p:cNvSpPr>
              <a:spLocks noChangeArrowheads="1"/>
            </p:cNvSpPr>
            <p:nvPr/>
          </p:nvSpPr>
          <p:spPr bwMode="auto">
            <a:xfrm>
              <a:off x="3386" y="821"/>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6" name="Oval 21"/>
            <p:cNvSpPr>
              <a:spLocks noChangeArrowheads="1"/>
            </p:cNvSpPr>
            <p:nvPr/>
          </p:nvSpPr>
          <p:spPr bwMode="auto">
            <a:xfrm>
              <a:off x="3504" y="819"/>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7" name="Oval 22"/>
            <p:cNvSpPr>
              <a:spLocks noChangeArrowheads="1"/>
            </p:cNvSpPr>
            <p:nvPr/>
          </p:nvSpPr>
          <p:spPr bwMode="auto">
            <a:xfrm>
              <a:off x="3629" y="824"/>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8" name="Oval 23"/>
            <p:cNvSpPr>
              <a:spLocks noChangeArrowheads="1"/>
            </p:cNvSpPr>
            <p:nvPr/>
          </p:nvSpPr>
          <p:spPr bwMode="auto">
            <a:xfrm>
              <a:off x="3745" y="822"/>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9" name="Oval 24"/>
            <p:cNvSpPr>
              <a:spLocks noChangeArrowheads="1"/>
            </p:cNvSpPr>
            <p:nvPr/>
          </p:nvSpPr>
          <p:spPr bwMode="auto">
            <a:xfrm>
              <a:off x="3862" y="823"/>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0" name="Oval 25"/>
            <p:cNvSpPr>
              <a:spLocks noChangeArrowheads="1"/>
            </p:cNvSpPr>
            <p:nvPr/>
          </p:nvSpPr>
          <p:spPr bwMode="auto">
            <a:xfrm>
              <a:off x="3979" y="821"/>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1" name="Oval 26"/>
            <p:cNvSpPr>
              <a:spLocks noChangeArrowheads="1"/>
            </p:cNvSpPr>
            <p:nvPr/>
          </p:nvSpPr>
          <p:spPr bwMode="auto">
            <a:xfrm>
              <a:off x="4096" y="822"/>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2" name="Oval 27"/>
            <p:cNvSpPr>
              <a:spLocks noChangeArrowheads="1"/>
            </p:cNvSpPr>
            <p:nvPr/>
          </p:nvSpPr>
          <p:spPr bwMode="auto">
            <a:xfrm>
              <a:off x="4214" y="820"/>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3" name="Oval 28"/>
            <p:cNvSpPr>
              <a:spLocks noChangeArrowheads="1"/>
            </p:cNvSpPr>
            <p:nvPr/>
          </p:nvSpPr>
          <p:spPr bwMode="auto">
            <a:xfrm>
              <a:off x="4337" y="82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4" name="Oval 29"/>
            <p:cNvSpPr>
              <a:spLocks noChangeArrowheads="1"/>
            </p:cNvSpPr>
            <p:nvPr/>
          </p:nvSpPr>
          <p:spPr bwMode="auto">
            <a:xfrm>
              <a:off x="4454" y="82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5" name="Oval 30"/>
            <p:cNvSpPr>
              <a:spLocks noChangeArrowheads="1"/>
            </p:cNvSpPr>
            <p:nvPr/>
          </p:nvSpPr>
          <p:spPr bwMode="auto">
            <a:xfrm>
              <a:off x="4571" y="824"/>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6" name="Oval 31"/>
            <p:cNvSpPr>
              <a:spLocks noChangeArrowheads="1"/>
            </p:cNvSpPr>
            <p:nvPr/>
          </p:nvSpPr>
          <p:spPr bwMode="auto">
            <a:xfrm>
              <a:off x="4688" y="822"/>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7" name="Oval 32"/>
            <p:cNvSpPr>
              <a:spLocks noChangeArrowheads="1"/>
            </p:cNvSpPr>
            <p:nvPr/>
          </p:nvSpPr>
          <p:spPr bwMode="auto">
            <a:xfrm>
              <a:off x="4805" y="823"/>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8" name="Oval 33"/>
            <p:cNvSpPr>
              <a:spLocks noChangeArrowheads="1"/>
            </p:cNvSpPr>
            <p:nvPr/>
          </p:nvSpPr>
          <p:spPr bwMode="auto">
            <a:xfrm>
              <a:off x="4923" y="821"/>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29" name="Oval 34"/>
            <p:cNvSpPr>
              <a:spLocks noChangeArrowheads="1"/>
            </p:cNvSpPr>
            <p:nvPr/>
          </p:nvSpPr>
          <p:spPr bwMode="auto">
            <a:xfrm>
              <a:off x="5046" y="826"/>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0" name="Oval 35"/>
            <p:cNvSpPr>
              <a:spLocks noChangeArrowheads="1"/>
            </p:cNvSpPr>
            <p:nvPr/>
          </p:nvSpPr>
          <p:spPr bwMode="auto">
            <a:xfrm>
              <a:off x="5163" y="824"/>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1" name="Oval 36"/>
            <p:cNvSpPr>
              <a:spLocks noChangeArrowheads="1"/>
            </p:cNvSpPr>
            <p:nvPr/>
          </p:nvSpPr>
          <p:spPr bwMode="auto">
            <a:xfrm>
              <a:off x="5280" y="82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2" name="Oval 37"/>
            <p:cNvSpPr>
              <a:spLocks noChangeArrowheads="1"/>
            </p:cNvSpPr>
            <p:nvPr/>
          </p:nvSpPr>
          <p:spPr bwMode="auto">
            <a:xfrm>
              <a:off x="5397" y="823"/>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3" name="Oval 38"/>
            <p:cNvSpPr>
              <a:spLocks noChangeArrowheads="1"/>
            </p:cNvSpPr>
            <p:nvPr/>
          </p:nvSpPr>
          <p:spPr bwMode="auto">
            <a:xfrm>
              <a:off x="5514" y="824"/>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4" name="Oval 39"/>
            <p:cNvSpPr>
              <a:spLocks noChangeArrowheads="1"/>
            </p:cNvSpPr>
            <p:nvPr/>
          </p:nvSpPr>
          <p:spPr bwMode="auto">
            <a:xfrm>
              <a:off x="2211" y="94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5" name="Oval 40"/>
            <p:cNvSpPr>
              <a:spLocks noChangeArrowheads="1"/>
            </p:cNvSpPr>
            <p:nvPr/>
          </p:nvSpPr>
          <p:spPr bwMode="auto">
            <a:xfrm>
              <a:off x="2328" y="94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6" name="Oval 41"/>
            <p:cNvSpPr>
              <a:spLocks noChangeArrowheads="1"/>
            </p:cNvSpPr>
            <p:nvPr/>
          </p:nvSpPr>
          <p:spPr bwMode="auto">
            <a:xfrm>
              <a:off x="2445" y="944"/>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7" name="Oval 42"/>
            <p:cNvSpPr>
              <a:spLocks noChangeArrowheads="1"/>
            </p:cNvSpPr>
            <p:nvPr/>
          </p:nvSpPr>
          <p:spPr bwMode="auto">
            <a:xfrm>
              <a:off x="2562" y="942"/>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8" name="Oval 43"/>
            <p:cNvSpPr>
              <a:spLocks noChangeArrowheads="1"/>
            </p:cNvSpPr>
            <p:nvPr/>
          </p:nvSpPr>
          <p:spPr bwMode="auto">
            <a:xfrm>
              <a:off x="2679" y="943"/>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39" name="Oval 44"/>
            <p:cNvSpPr>
              <a:spLocks noChangeArrowheads="1"/>
            </p:cNvSpPr>
            <p:nvPr/>
          </p:nvSpPr>
          <p:spPr bwMode="auto">
            <a:xfrm>
              <a:off x="2795" y="941"/>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0" name="Oval 45"/>
            <p:cNvSpPr>
              <a:spLocks noChangeArrowheads="1"/>
            </p:cNvSpPr>
            <p:nvPr/>
          </p:nvSpPr>
          <p:spPr bwMode="auto">
            <a:xfrm>
              <a:off x="2920" y="943"/>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1" name="Oval 46"/>
            <p:cNvSpPr>
              <a:spLocks noChangeArrowheads="1"/>
            </p:cNvSpPr>
            <p:nvPr/>
          </p:nvSpPr>
          <p:spPr bwMode="auto">
            <a:xfrm>
              <a:off x="3037" y="941"/>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2" name="Oval 47"/>
            <p:cNvSpPr>
              <a:spLocks noChangeArrowheads="1"/>
            </p:cNvSpPr>
            <p:nvPr/>
          </p:nvSpPr>
          <p:spPr bwMode="auto">
            <a:xfrm>
              <a:off x="3154" y="942"/>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3" name="Oval 48"/>
            <p:cNvSpPr>
              <a:spLocks noChangeArrowheads="1"/>
            </p:cNvSpPr>
            <p:nvPr/>
          </p:nvSpPr>
          <p:spPr bwMode="auto">
            <a:xfrm>
              <a:off x="3270" y="940"/>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4" name="Oval 49"/>
            <p:cNvSpPr>
              <a:spLocks noChangeArrowheads="1"/>
            </p:cNvSpPr>
            <p:nvPr/>
          </p:nvSpPr>
          <p:spPr bwMode="auto">
            <a:xfrm>
              <a:off x="3386" y="941"/>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5" name="Oval 50"/>
            <p:cNvSpPr>
              <a:spLocks noChangeArrowheads="1"/>
            </p:cNvSpPr>
            <p:nvPr/>
          </p:nvSpPr>
          <p:spPr bwMode="auto">
            <a:xfrm>
              <a:off x="3504" y="939"/>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6" name="Oval 51"/>
            <p:cNvSpPr>
              <a:spLocks noChangeArrowheads="1"/>
            </p:cNvSpPr>
            <p:nvPr/>
          </p:nvSpPr>
          <p:spPr bwMode="auto">
            <a:xfrm>
              <a:off x="3629" y="944"/>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7" name="Oval 52"/>
            <p:cNvSpPr>
              <a:spLocks noChangeArrowheads="1"/>
            </p:cNvSpPr>
            <p:nvPr/>
          </p:nvSpPr>
          <p:spPr bwMode="auto">
            <a:xfrm>
              <a:off x="3745" y="942"/>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8" name="Oval 53"/>
            <p:cNvSpPr>
              <a:spLocks noChangeArrowheads="1"/>
            </p:cNvSpPr>
            <p:nvPr/>
          </p:nvSpPr>
          <p:spPr bwMode="auto">
            <a:xfrm>
              <a:off x="3862" y="943"/>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49" name="Oval 54"/>
            <p:cNvSpPr>
              <a:spLocks noChangeArrowheads="1"/>
            </p:cNvSpPr>
            <p:nvPr/>
          </p:nvSpPr>
          <p:spPr bwMode="auto">
            <a:xfrm>
              <a:off x="3979" y="941"/>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0" name="Oval 55"/>
            <p:cNvSpPr>
              <a:spLocks noChangeArrowheads="1"/>
            </p:cNvSpPr>
            <p:nvPr/>
          </p:nvSpPr>
          <p:spPr bwMode="auto">
            <a:xfrm>
              <a:off x="4096" y="942"/>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1" name="Oval 56"/>
            <p:cNvSpPr>
              <a:spLocks noChangeArrowheads="1"/>
            </p:cNvSpPr>
            <p:nvPr/>
          </p:nvSpPr>
          <p:spPr bwMode="auto">
            <a:xfrm>
              <a:off x="4214" y="940"/>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2" name="Oval 57"/>
            <p:cNvSpPr>
              <a:spLocks noChangeArrowheads="1"/>
            </p:cNvSpPr>
            <p:nvPr/>
          </p:nvSpPr>
          <p:spPr bwMode="auto">
            <a:xfrm>
              <a:off x="4337" y="94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3" name="Oval 58"/>
            <p:cNvSpPr>
              <a:spLocks noChangeArrowheads="1"/>
            </p:cNvSpPr>
            <p:nvPr/>
          </p:nvSpPr>
          <p:spPr bwMode="auto">
            <a:xfrm>
              <a:off x="4454" y="94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4" name="Oval 59"/>
            <p:cNvSpPr>
              <a:spLocks noChangeArrowheads="1"/>
            </p:cNvSpPr>
            <p:nvPr/>
          </p:nvSpPr>
          <p:spPr bwMode="auto">
            <a:xfrm>
              <a:off x="4571" y="944"/>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5" name="Oval 60"/>
            <p:cNvSpPr>
              <a:spLocks noChangeArrowheads="1"/>
            </p:cNvSpPr>
            <p:nvPr/>
          </p:nvSpPr>
          <p:spPr bwMode="auto">
            <a:xfrm>
              <a:off x="4688" y="942"/>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6" name="Oval 61"/>
            <p:cNvSpPr>
              <a:spLocks noChangeArrowheads="1"/>
            </p:cNvSpPr>
            <p:nvPr/>
          </p:nvSpPr>
          <p:spPr bwMode="auto">
            <a:xfrm>
              <a:off x="4805" y="943"/>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7" name="Oval 62"/>
            <p:cNvSpPr>
              <a:spLocks noChangeArrowheads="1"/>
            </p:cNvSpPr>
            <p:nvPr/>
          </p:nvSpPr>
          <p:spPr bwMode="auto">
            <a:xfrm>
              <a:off x="4923" y="941"/>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8" name="Oval 63"/>
            <p:cNvSpPr>
              <a:spLocks noChangeArrowheads="1"/>
            </p:cNvSpPr>
            <p:nvPr/>
          </p:nvSpPr>
          <p:spPr bwMode="auto">
            <a:xfrm>
              <a:off x="5046" y="946"/>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59" name="Oval 64"/>
            <p:cNvSpPr>
              <a:spLocks noChangeArrowheads="1"/>
            </p:cNvSpPr>
            <p:nvPr/>
          </p:nvSpPr>
          <p:spPr bwMode="auto">
            <a:xfrm>
              <a:off x="5163" y="944"/>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0" name="Oval 65"/>
            <p:cNvSpPr>
              <a:spLocks noChangeArrowheads="1"/>
            </p:cNvSpPr>
            <p:nvPr/>
          </p:nvSpPr>
          <p:spPr bwMode="auto">
            <a:xfrm>
              <a:off x="5280" y="94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1" name="Oval 66"/>
            <p:cNvSpPr>
              <a:spLocks noChangeArrowheads="1"/>
            </p:cNvSpPr>
            <p:nvPr/>
          </p:nvSpPr>
          <p:spPr bwMode="auto">
            <a:xfrm>
              <a:off x="5397" y="943"/>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2" name="Oval 67"/>
            <p:cNvSpPr>
              <a:spLocks noChangeArrowheads="1"/>
            </p:cNvSpPr>
            <p:nvPr/>
          </p:nvSpPr>
          <p:spPr bwMode="auto">
            <a:xfrm>
              <a:off x="5514" y="944"/>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3" name="Oval 68"/>
            <p:cNvSpPr>
              <a:spLocks noChangeArrowheads="1"/>
            </p:cNvSpPr>
            <p:nvPr/>
          </p:nvSpPr>
          <p:spPr bwMode="auto">
            <a:xfrm>
              <a:off x="2445" y="1074"/>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4" name="Oval 69"/>
            <p:cNvSpPr>
              <a:spLocks noChangeArrowheads="1"/>
            </p:cNvSpPr>
            <p:nvPr/>
          </p:nvSpPr>
          <p:spPr bwMode="auto">
            <a:xfrm>
              <a:off x="2562" y="1072"/>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5" name="Oval 70"/>
            <p:cNvSpPr>
              <a:spLocks noChangeArrowheads="1"/>
            </p:cNvSpPr>
            <p:nvPr/>
          </p:nvSpPr>
          <p:spPr bwMode="auto">
            <a:xfrm>
              <a:off x="2679" y="1073"/>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6" name="Oval 71"/>
            <p:cNvSpPr>
              <a:spLocks noChangeArrowheads="1"/>
            </p:cNvSpPr>
            <p:nvPr/>
          </p:nvSpPr>
          <p:spPr bwMode="auto">
            <a:xfrm>
              <a:off x="2795" y="1071"/>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7" name="Oval 72"/>
            <p:cNvSpPr>
              <a:spLocks noChangeArrowheads="1"/>
            </p:cNvSpPr>
            <p:nvPr/>
          </p:nvSpPr>
          <p:spPr bwMode="auto">
            <a:xfrm>
              <a:off x="2912" y="1072"/>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8" name="Oval 73"/>
            <p:cNvSpPr>
              <a:spLocks noChangeArrowheads="1"/>
            </p:cNvSpPr>
            <p:nvPr/>
          </p:nvSpPr>
          <p:spPr bwMode="auto">
            <a:xfrm>
              <a:off x="3029" y="1070"/>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69" name="Oval 74"/>
            <p:cNvSpPr>
              <a:spLocks noChangeArrowheads="1"/>
            </p:cNvSpPr>
            <p:nvPr/>
          </p:nvSpPr>
          <p:spPr bwMode="auto">
            <a:xfrm>
              <a:off x="3154" y="1072"/>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0" name="Oval 75"/>
            <p:cNvSpPr>
              <a:spLocks noChangeArrowheads="1"/>
            </p:cNvSpPr>
            <p:nvPr/>
          </p:nvSpPr>
          <p:spPr bwMode="auto">
            <a:xfrm>
              <a:off x="3270" y="1070"/>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1" name="Oval 76"/>
            <p:cNvSpPr>
              <a:spLocks noChangeArrowheads="1"/>
            </p:cNvSpPr>
            <p:nvPr/>
          </p:nvSpPr>
          <p:spPr bwMode="auto">
            <a:xfrm>
              <a:off x="3386" y="1071"/>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2" name="Oval 77"/>
            <p:cNvSpPr>
              <a:spLocks noChangeArrowheads="1"/>
            </p:cNvSpPr>
            <p:nvPr/>
          </p:nvSpPr>
          <p:spPr bwMode="auto">
            <a:xfrm>
              <a:off x="3504" y="1069"/>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3" name="Oval 78"/>
            <p:cNvSpPr>
              <a:spLocks noChangeArrowheads="1"/>
            </p:cNvSpPr>
            <p:nvPr/>
          </p:nvSpPr>
          <p:spPr bwMode="auto">
            <a:xfrm>
              <a:off x="3621" y="1070"/>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4" name="Oval 79"/>
            <p:cNvSpPr>
              <a:spLocks noChangeArrowheads="1"/>
            </p:cNvSpPr>
            <p:nvPr/>
          </p:nvSpPr>
          <p:spPr bwMode="auto">
            <a:xfrm>
              <a:off x="3738" y="1068"/>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5" name="Oval 80"/>
            <p:cNvSpPr>
              <a:spLocks noChangeArrowheads="1"/>
            </p:cNvSpPr>
            <p:nvPr/>
          </p:nvSpPr>
          <p:spPr bwMode="auto">
            <a:xfrm>
              <a:off x="3862" y="1073"/>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6" name="Oval 81"/>
            <p:cNvSpPr>
              <a:spLocks noChangeArrowheads="1"/>
            </p:cNvSpPr>
            <p:nvPr/>
          </p:nvSpPr>
          <p:spPr bwMode="auto">
            <a:xfrm>
              <a:off x="3979" y="1071"/>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7" name="Oval 82"/>
            <p:cNvSpPr>
              <a:spLocks noChangeArrowheads="1"/>
            </p:cNvSpPr>
            <p:nvPr/>
          </p:nvSpPr>
          <p:spPr bwMode="auto">
            <a:xfrm>
              <a:off x="4096" y="1072"/>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8" name="Oval 83"/>
            <p:cNvSpPr>
              <a:spLocks noChangeArrowheads="1"/>
            </p:cNvSpPr>
            <p:nvPr/>
          </p:nvSpPr>
          <p:spPr bwMode="auto">
            <a:xfrm>
              <a:off x="4214" y="1070"/>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79" name="Oval 84"/>
            <p:cNvSpPr>
              <a:spLocks noChangeArrowheads="1"/>
            </p:cNvSpPr>
            <p:nvPr/>
          </p:nvSpPr>
          <p:spPr bwMode="auto">
            <a:xfrm>
              <a:off x="4330" y="1071"/>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0" name="Oval 85"/>
            <p:cNvSpPr>
              <a:spLocks noChangeArrowheads="1"/>
            </p:cNvSpPr>
            <p:nvPr/>
          </p:nvSpPr>
          <p:spPr bwMode="auto">
            <a:xfrm>
              <a:off x="4447" y="1069"/>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1" name="Oval 86"/>
            <p:cNvSpPr>
              <a:spLocks noChangeArrowheads="1"/>
            </p:cNvSpPr>
            <p:nvPr/>
          </p:nvSpPr>
          <p:spPr bwMode="auto">
            <a:xfrm>
              <a:off x="4571" y="1074"/>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2" name="Oval 87"/>
            <p:cNvSpPr>
              <a:spLocks noChangeArrowheads="1"/>
            </p:cNvSpPr>
            <p:nvPr/>
          </p:nvSpPr>
          <p:spPr bwMode="auto">
            <a:xfrm>
              <a:off x="4688" y="1072"/>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3" name="Oval 88"/>
            <p:cNvSpPr>
              <a:spLocks noChangeArrowheads="1"/>
            </p:cNvSpPr>
            <p:nvPr/>
          </p:nvSpPr>
          <p:spPr bwMode="auto">
            <a:xfrm>
              <a:off x="4805" y="1073"/>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4" name="Oval 89"/>
            <p:cNvSpPr>
              <a:spLocks noChangeArrowheads="1"/>
            </p:cNvSpPr>
            <p:nvPr/>
          </p:nvSpPr>
          <p:spPr bwMode="auto">
            <a:xfrm>
              <a:off x="4923" y="1071"/>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5" name="Oval 90"/>
            <p:cNvSpPr>
              <a:spLocks noChangeArrowheads="1"/>
            </p:cNvSpPr>
            <p:nvPr/>
          </p:nvSpPr>
          <p:spPr bwMode="auto">
            <a:xfrm>
              <a:off x="5039" y="1072"/>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6" name="Oval 91"/>
            <p:cNvSpPr>
              <a:spLocks noChangeArrowheads="1"/>
            </p:cNvSpPr>
            <p:nvPr/>
          </p:nvSpPr>
          <p:spPr bwMode="auto">
            <a:xfrm>
              <a:off x="5155" y="1070"/>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7" name="Oval 92"/>
            <p:cNvSpPr>
              <a:spLocks noChangeArrowheads="1"/>
            </p:cNvSpPr>
            <p:nvPr/>
          </p:nvSpPr>
          <p:spPr bwMode="auto">
            <a:xfrm>
              <a:off x="5280" y="1075"/>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8" name="Oval 93"/>
            <p:cNvSpPr>
              <a:spLocks noChangeArrowheads="1"/>
            </p:cNvSpPr>
            <p:nvPr/>
          </p:nvSpPr>
          <p:spPr bwMode="auto">
            <a:xfrm>
              <a:off x="5397" y="1073"/>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89" name="Oval 94"/>
            <p:cNvSpPr>
              <a:spLocks noChangeArrowheads="1"/>
            </p:cNvSpPr>
            <p:nvPr/>
          </p:nvSpPr>
          <p:spPr bwMode="auto">
            <a:xfrm>
              <a:off x="5514" y="1074"/>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0" name="Oval 95"/>
            <p:cNvSpPr>
              <a:spLocks noChangeArrowheads="1"/>
            </p:cNvSpPr>
            <p:nvPr/>
          </p:nvSpPr>
          <p:spPr bwMode="auto">
            <a:xfrm>
              <a:off x="5630" y="1072"/>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1" name="Oval 96"/>
            <p:cNvSpPr>
              <a:spLocks noChangeArrowheads="1"/>
            </p:cNvSpPr>
            <p:nvPr/>
          </p:nvSpPr>
          <p:spPr bwMode="auto">
            <a:xfrm>
              <a:off x="5747" y="1073"/>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2" name="Oval 97"/>
            <p:cNvSpPr>
              <a:spLocks noChangeArrowheads="1"/>
            </p:cNvSpPr>
            <p:nvPr/>
          </p:nvSpPr>
          <p:spPr bwMode="auto">
            <a:xfrm>
              <a:off x="2687" y="1190"/>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3" name="Oval 98"/>
            <p:cNvSpPr>
              <a:spLocks noChangeArrowheads="1"/>
            </p:cNvSpPr>
            <p:nvPr/>
          </p:nvSpPr>
          <p:spPr bwMode="auto">
            <a:xfrm>
              <a:off x="2804" y="1188"/>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4" name="Oval 99"/>
            <p:cNvSpPr>
              <a:spLocks noChangeArrowheads="1"/>
            </p:cNvSpPr>
            <p:nvPr/>
          </p:nvSpPr>
          <p:spPr bwMode="auto">
            <a:xfrm>
              <a:off x="2921" y="1189"/>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5" name="Oval 100"/>
            <p:cNvSpPr>
              <a:spLocks noChangeArrowheads="1"/>
            </p:cNvSpPr>
            <p:nvPr/>
          </p:nvSpPr>
          <p:spPr bwMode="auto">
            <a:xfrm>
              <a:off x="3038" y="118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6" name="Oval 101"/>
            <p:cNvSpPr>
              <a:spLocks noChangeArrowheads="1"/>
            </p:cNvSpPr>
            <p:nvPr/>
          </p:nvSpPr>
          <p:spPr bwMode="auto">
            <a:xfrm>
              <a:off x="3155" y="1188"/>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7" name="Oval 102"/>
            <p:cNvSpPr>
              <a:spLocks noChangeArrowheads="1"/>
            </p:cNvSpPr>
            <p:nvPr/>
          </p:nvSpPr>
          <p:spPr bwMode="auto">
            <a:xfrm>
              <a:off x="3271" y="1186"/>
              <a:ext cx="95"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8" name="Oval 103"/>
            <p:cNvSpPr>
              <a:spLocks noChangeArrowheads="1"/>
            </p:cNvSpPr>
            <p:nvPr/>
          </p:nvSpPr>
          <p:spPr bwMode="auto">
            <a:xfrm>
              <a:off x="3396" y="1188"/>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99" name="Oval 104"/>
            <p:cNvSpPr>
              <a:spLocks noChangeArrowheads="1"/>
            </p:cNvSpPr>
            <p:nvPr/>
          </p:nvSpPr>
          <p:spPr bwMode="auto">
            <a:xfrm>
              <a:off x="3513" y="1186"/>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0" name="Oval 105"/>
            <p:cNvSpPr>
              <a:spLocks noChangeArrowheads="1"/>
            </p:cNvSpPr>
            <p:nvPr/>
          </p:nvSpPr>
          <p:spPr bwMode="auto">
            <a:xfrm>
              <a:off x="3630" y="118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1" name="Oval 106"/>
            <p:cNvSpPr>
              <a:spLocks noChangeArrowheads="1"/>
            </p:cNvSpPr>
            <p:nvPr/>
          </p:nvSpPr>
          <p:spPr bwMode="auto">
            <a:xfrm>
              <a:off x="3747" y="1185"/>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2" name="Oval 107"/>
            <p:cNvSpPr>
              <a:spLocks noChangeArrowheads="1"/>
            </p:cNvSpPr>
            <p:nvPr/>
          </p:nvSpPr>
          <p:spPr bwMode="auto">
            <a:xfrm>
              <a:off x="3863" y="1186"/>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3" name="Oval 108"/>
            <p:cNvSpPr>
              <a:spLocks noChangeArrowheads="1"/>
            </p:cNvSpPr>
            <p:nvPr/>
          </p:nvSpPr>
          <p:spPr bwMode="auto">
            <a:xfrm>
              <a:off x="3980" y="1184"/>
              <a:ext cx="94"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4" name="Oval 109"/>
            <p:cNvSpPr>
              <a:spLocks noChangeArrowheads="1"/>
            </p:cNvSpPr>
            <p:nvPr/>
          </p:nvSpPr>
          <p:spPr bwMode="auto">
            <a:xfrm>
              <a:off x="4105" y="1189"/>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5" name="Oval 110"/>
            <p:cNvSpPr>
              <a:spLocks noChangeArrowheads="1"/>
            </p:cNvSpPr>
            <p:nvPr/>
          </p:nvSpPr>
          <p:spPr bwMode="auto">
            <a:xfrm>
              <a:off x="4222" y="118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6" name="Oval 111"/>
            <p:cNvSpPr>
              <a:spLocks noChangeArrowheads="1"/>
            </p:cNvSpPr>
            <p:nvPr/>
          </p:nvSpPr>
          <p:spPr bwMode="auto">
            <a:xfrm>
              <a:off x="2696" y="1310"/>
              <a:ext cx="93"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7" name="Oval 112"/>
            <p:cNvSpPr>
              <a:spLocks noChangeArrowheads="1"/>
            </p:cNvSpPr>
            <p:nvPr/>
          </p:nvSpPr>
          <p:spPr bwMode="auto">
            <a:xfrm>
              <a:off x="2813" y="1308"/>
              <a:ext cx="92"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8" name="Oval 113"/>
            <p:cNvSpPr>
              <a:spLocks noChangeArrowheads="1"/>
            </p:cNvSpPr>
            <p:nvPr/>
          </p:nvSpPr>
          <p:spPr bwMode="auto">
            <a:xfrm>
              <a:off x="3271" y="1305"/>
              <a:ext cx="95"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sp>
          <p:nvSpPr>
            <p:cNvPr id="109" name="Oval 114"/>
            <p:cNvSpPr>
              <a:spLocks noChangeArrowheads="1"/>
            </p:cNvSpPr>
            <p:nvPr/>
          </p:nvSpPr>
          <p:spPr bwMode="auto">
            <a:xfrm>
              <a:off x="3411" y="1304"/>
              <a:ext cx="94"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latinLnBrk="1" hangingPunct="1"/>
              <a:endParaRPr lang="zh-TW" altLang="zh-TW">
                <a:ea typeface="Gulim" pitchFamily="34" charset="-127"/>
              </a:endParaRPr>
            </a:p>
          </p:txBody>
        </p:sp>
      </p:grpSp>
    </p:spTree>
  </p:cSld>
  <p:clrMapOvr>
    <a:masterClrMapping/>
  </p:clrMapOvr>
  <p:transition>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922" y="1600206"/>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15"/>
            <a:ext cx="777168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920" y="1600206"/>
            <a:ext cx="404496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1124" y="1600206"/>
            <a:ext cx="40464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442" y="1535113"/>
            <a:ext cx="404208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442" y="2174875"/>
            <a:ext cx="404208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Tree>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524" y="273057"/>
            <a:ext cx="51120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920" y="1435103"/>
            <a:ext cx="300816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4" y="4800600"/>
            <a:ext cx="54864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804"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804"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922" y="1600206"/>
            <a:ext cx="8229600" cy="4525963"/>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45"/>
            <a:ext cx="2056320" cy="5851525"/>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922" y="274645"/>
            <a:ext cx="6035040" cy="5851525"/>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2" y="-26988"/>
            <a:ext cx="8229600"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920" y="1268420"/>
            <a:ext cx="4044960" cy="5113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124" y="1268420"/>
            <a:ext cx="4046400" cy="5113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40"/>
            <a:ext cx="777312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2321"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57922" y="1600206"/>
            <a:ext cx="8229600" cy="4525963"/>
          </a:xfrm>
          <a:prstGeom prst="rect">
            <a:avLst/>
          </a:prstGeo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07"/>
            <a:ext cx="7771680" cy="1362075"/>
          </a:xfrm>
          <a:prstGeom prst="rect">
            <a:avLst/>
          </a:prstGeo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smtClean="0"/>
              <a:t>按一下以編輯母片文字樣式</a:t>
            </a:r>
          </a:p>
        </p:txBody>
      </p:sp>
    </p:spTree>
  </p:cSld>
  <p:clrMapOvr>
    <a:masterClrMapping/>
  </p:clrMapOvr>
  <p:transition>
    <p:pull dir="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920" y="1600206"/>
            <a:ext cx="404496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1124" y="1600206"/>
            <a:ext cx="40464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transition>
    <p:pull dir="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442" y="1535113"/>
            <a:ext cx="404208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442" y="2174875"/>
            <a:ext cx="404208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Tree>
  </p:cSld>
  <p:clrMapOvr>
    <a:masterClrMapping/>
  </p:clrMapOvr>
  <p:transition>
    <p:pull dir="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pull dir="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524" y="273057"/>
            <a:ext cx="51120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920" y="1435103"/>
            <a:ext cx="300816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p:pull dir="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4" y="4800600"/>
            <a:ext cx="5486400" cy="566738"/>
          </a:xfrm>
          <a:prstGeom prst="rect">
            <a:avLst/>
          </a:prstGeo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804"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smtClean="0"/>
          </a:p>
        </p:txBody>
      </p:sp>
      <p:sp>
        <p:nvSpPr>
          <p:cNvPr id="4" name="文字版面配置區 3"/>
          <p:cNvSpPr>
            <a:spLocks noGrp="1"/>
          </p:cNvSpPr>
          <p:nvPr>
            <p:ph type="body" sz="half" idx="2"/>
          </p:nvPr>
        </p:nvSpPr>
        <p:spPr>
          <a:xfrm>
            <a:off x="1792804"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Tree>
  </p:cSld>
  <p:clrMapOvr>
    <a:masterClrMapping/>
  </p:clrMapOvr>
  <p:transition>
    <p:pull dir="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922" y="1600206"/>
            <a:ext cx="8229600" cy="4525963"/>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45"/>
            <a:ext cx="2056320" cy="5851525"/>
          </a:xfrm>
          <a:prstGeom prst="rect">
            <a:avLst/>
          </a:prstGeo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922" y="274645"/>
            <a:ext cx="6035040" cy="5851525"/>
          </a:xfrm>
          <a:prstGeom prst="rect">
            <a:avLst/>
          </a:prstGeo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Tree>
  </p:cSld>
  <p:clrMapOvr>
    <a:masterClrMapping/>
  </p:clrMapOvr>
  <p:transition>
    <p:pull dir="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2" y="-26988"/>
            <a:ext cx="8229600"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920" y="1268420"/>
            <a:ext cx="4044960" cy="5113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124" y="1268420"/>
            <a:ext cx="4046400" cy="51133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32"/>
            <a:ext cx="777312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2321"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68413"/>
            <a:ext cx="4038600" cy="5113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68413"/>
            <a:ext cx="4038600" cy="5113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5">
            <a:lum bright="-36000"/>
            <a:extLst>
              <a:ext uri="{28A0092B-C50C-407E-A947-70E740481C1C}">
                <a14:useLocalDpi xmlns:a14="http://schemas.microsoft.com/office/drawing/2010/main" val="0"/>
              </a:ext>
            </a:extLst>
          </a:blip>
          <a:srcRect l="188" r="266"/>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3"/>
          <p:cNvSpPr>
            <a:spLocks noChangeShapeType="1"/>
          </p:cNvSpPr>
          <p:nvPr/>
        </p:nvSpPr>
        <p:spPr bwMode="auto">
          <a:xfrm>
            <a:off x="0" y="1066800"/>
            <a:ext cx="9144000" cy="1588"/>
          </a:xfrm>
          <a:prstGeom prst="line">
            <a:avLst/>
          </a:prstGeom>
          <a:noFill/>
          <a:ln w="28575">
            <a:solidFill>
              <a:srgbClr val="236485"/>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7"/>
          <p:cNvSpPr>
            <a:spLocks noGrp="1" noChangeArrowheads="1"/>
          </p:cNvSpPr>
          <p:nvPr>
            <p:ph type="body" idx="1"/>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sym typeface="Tahoma" panose="020B0604030504040204" pitchFamily="34" charset="0"/>
              </a:rPr>
              <a:t>单击此处编辑母版文本样式</a:t>
            </a:r>
          </a:p>
          <a:p>
            <a:pPr lvl="1"/>
            <a:r>
              <a:rPr lang="zh-CN" altLang="en-US" smtClean="0">
                <a:sym typeface="Tahoma" panose="020B0604030504040204" pitchFamily="34" charset="0"/>
              </a:rPr>
              <a:t>第二级</a:t>
            </a:r>
          </a:p>
          <a:p>
            <a:pPr lvl="2"/>
            <a:r>
              <a:rPr lang="zh-CN" altLang="en-US" smtClean="0">
                <a:sym typeface="Tahoma" panose="020B0604030504040204" pitchFamily="34" charset="0"/>
              </a:rPr>
              <a:t>第三级</a:t>
            </a:r>
          </a:p>
          <a:p>
            <a:pPr lvl="3"/>
            <a:r>
              <a:rPr lang="zh-CN" altLang="en-US" smtClean="0">
                <a:sym typeface="Tahoma" panose="020B0604030504040204" pitchFamily="34" charset="0"/>
              </a:rPr>
              <a:t>第四级</a:t>
            </a:r>
          </a:p>
          <a:p>
            <a:pPr lvl="4"/>
            <a:r>
              <a:rPr lang="zh-CN" altLang="en-US" smtClean="0">
                <a:sym typeface="Tahoma" panose="020B0604030504040204" pitchFamily="34" charset="0"/>
              </a:rPr>
              <a:t>第五级</a:t>
            </a:r>
          </a:p>
        </p:txBody>
      </p:sp>
      <p:sp>
        <p:nvSpPr>
          <p:cNvPr id="1029" name="Rectangle 9"/>
          <p:cNvSpPr>
            <a:spLocks noGrp="1" noChangeArrowheads="1"/>
          </p:cNvSpPr>
          <p:nvPr>
            <p:ph type="title" idx="4294967295"/>
          </p:nvPr>
        </p:nvSpPr>
        <p:spPr bwMode="auto">
          <a:xfrm>
            <a:off x="457200" y="-25400"/>
            <a:ext cx="82296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sym typeface="Tahoma" panose="020B0604030504040204" pitchFamily="34" charset="0"/>
              </a:rPr>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pull dir="ru"/>
  </p:transition>
  <p:txStyles>
    <p:titleStyle>
      <a:lvl1pPr algn="ctr" rtl="0" eaLnBrk="0" fontAlgn="base" latinLnBrk="1" hangingPunct="0">
        <a:spcBef>
          <a:spcPct val="0"/>
        </a:spcBef>
        <a:spcAft>
          <a:spcPct val="0"/>
        </a:spcAft>
        <a:defRPr sz="4400" b="1">
          <a:solidFill>
            <a:schemeClr val="bg1"/>
          </a:solidFill>
          <a:latin typeface="+mj-lt"/>
          <a:ea typeface="+mj-ea"/>
          <a:cs typeface="+mj-cs"/>
          <a:sym typeface="Tahoma" panose="020B0604030504040204" pitchFamily="34" charset="0"/>
        </a:defRPr>
      </a:lvl1pPr>
      <a:lvl2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2pPr>
      <a:lvl3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3pPr>
      <a:lvl4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4pPr>
      <a:lvl5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5pPr>
      <a:lvl6pPr marL="4572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6pPr>
      <a:lvl7pPr marL="9144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7pPr>
      <a:lvl8pPr marL="13716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8pPr>
      <a:lvl9pPr marL="18288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9pPr>
    </p:titleStyle>
    <p:bodyStyle>
      <a:lvl1pPr marL="447675" indent="-447675" algn="l" defTabSz="0" rtl="0" eaLnBrk="0" fontAlgn="base" latinLnBrk="1" hangingPunct="0">
        <a:spcBef>
          <a:spcPct val="20000"/>
        </a:spcBef>
        <a:spcAft>
          <a:spcPct val="0"/>
        </a:spcAft>
        <a:buClr>
          <a:srgbClr val="000099"/>
        </a:buClr>
        <a:buFont typeface="Arial" panose="020B0604020202020204" pitchFamily="34" charset="0"/>
        <a:buChar char="Ø"/>
        <a:defRPr sz="3200">
          <a:solidFill>
            <a:srgbClr val="333399"/>
          </a:solidFill>
          <a:latin typeface="+mn-lt"/>
          <a:ea typeface="+mn-ea"/>
          <a:cs typeface="+mn-cs"/>
          <a:sym typeface="Tahoma" panose="020B0604030504040204" pitchFamily="34" charset="0"/>
        </a:defRPr>
      </a:lvl1pPr>
      <a:lvl2pPr marL="889000" indent="-440055" algn="l" defTabSz="0" rtl="0" eaLnBrk="0" fontAlgn="base" latinLnBrk="1" hangingPunct="0">
        <a:spcBef>
          <a:spcPct val="20000"/>
        </a:spcBef>
        <a:spcAft>
          <a:spcPct val="0"/>
        </a:spcAft>
        <a:buClr>
          <a:srgbClr val="6699FF"/>
        </a:buClr>
        <a:buFont typeface="Arial" panose="020B0604020202020204" pitchFamily="34" charset="0"/>
        <a:buChar char="–"/>
        <a:defRPr sz="2800">
          <a:solidFill>
            <a:srgbClr val="333399"/>
          </a:solidFill>
          <a:latin typeface="+mn-lt"/>
          <a:ea typeface="+mn-ea"/>
          <a:sym typeface="Tahoma" panose="020B0604030504040204" pitchFamily="34" charset="0"/>
        </a:defRPr>
      </a:lvl2pPr>
      <a:lvl3pPr marL="1294130" indent="-401955" algn="l" defTabSz="0" rtl="0" eaLnBrk="0" fontAlgn="base" latinLnBrk="1" hangingPunct="0">
        <a:spcBef>
          <a:spcPct val="20000"/>
        </a:spcBef>
        <a:spcAft>
          <a:spcPct val="0"/>
        </a:spcAft>
        <a:buClr>
          <a:srgbClr val="000099"/>
        </a:buClr>
        <a:buSzPct val="75000"/>
        <a:buFont typeface="Arial" panose="020B0604020202020204" pitchFamily="34" charset="0"/>
        <a:buChar char="l"/>
        <a:defRPr sz="2400">
          <a:solidFill>
            <a:srgbClr val="333399"/>
          </a:solidFill>
          <a:latin typeface="+mn-lt"/>
          <a:ea typeface="+mn-ea"/>
          <a:sym typeface="Tahoma" panose="020B0604030504040204" pitchFamily="34" charset="0"/>
        </a:defRPr>
      </a:lvl3pPr>
      <a:lvl4pPr marL="1681480" indent="-386080" algn="l" defTabSz="0" rtl="0" eaLnBrk="0" fontAlgn="base" latinLnBrk="1" hangingPunct="0">
        <a:spcBef>
          <a:spcPct val="20000"/>
        </a:spcBef>
        <a:spcAft>
          <a:spcPct val="0"/>
        </a:spcAft>
        <a:buClr>
          <a:srgbClr val="000099"/>
        </a:buClr>
        <a:buSzPct val="70000"/>
        <a:buFont typeface="Arial" panose="020B0604020202020204" pitchFamily="34" charset="0"/>
        <a:buChar char="u"/>
        <a:defRPr sz="2000">
          <a:solidFill>
            <a:srgbClr val="333399"/>
          </a:solidFill>
          <a:latin typeface="+mn-lt"/>
          <a:ea typeface="+mn-ea"/>
          <a:sym typeface="Tahoma" panose="020B0604030504040204" pitchFamily="34" charset="0"/>
        </a:defRPr>
      </a:lvl4pPr>
      <a:lvl5pPr marL="20701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5pPr>
      <a:lvl6pPr marL="25273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6pPr>
      <a:lvl7pPr marL="29845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7pPr>
      <a:lvl8pPr marL="34417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8pPr>
      <a:lvl9pPr marL="3898900" indent="-387350" algn="l" defTabSz="0" rtl="0" eaLnBrk="0" fontAlgn="base" latinLnBrk="1" hangingPunct="0">
        <a:spcBef>
          <a:spcPct val="20000"/>
        </a:spcBef>
        <a:spcAft>
          <a:spcPct val="0"/>
        </a:spcAft>
        <a:buClr>
          <a:srgbClr val="6699FF"/>
        </a:buClr>
        <a:buSzPct val="70000"/>
        <a:buFont typeface="Arial" panose="020B0604020202020204" pitchFamily="34" charset="0"/>
        <a:buChar char="ò"/>
        <a:defRPr sz="2000">
          <a:solidFill>
            <a:srgbClr val="333399"/>
          </a:solidFill>
          <a:latin typeface="+mn-lt"/>
          <a:ea typeface="+mn-ea"/>
          <a:sym typeface="Tahoma" panose="020B060403050404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2050" name="Picture 2" descr="subbar"/>
          <p:cNvPicPr>
            <a:picLocks noChangeAspect="1" noChangeArrowheads="1"/>
          </p:cNvPicPr>
          <p:nvPr/>
        </p:nvPicPr>
        <p:blipFill>
          <a:blip r:embed="rId15">
            <a:lum bright="-36000"/>
            <a:extLst>
              <a:ext uri="{28A0092B-C50C-407E-A947-70E740481C1C}">
                <a14:useLocalDpi xmlns:a14="http://schemas.microsoft.com/office/drawing/2010/main" val="0"/>
              </a:ext>
            </a:extLst>
          </a:blip>
          <a:srcRect l="189" r="267"/>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Line 3"/>
          <p:cNvSpPr>
            <a:spLocks noChangeShapeType="1"/>
          </p:cNvSpPr>
          <p:nvPr/>
        </p:nvSpPr>
        <p:spPr bwMode="auto">
          <a:xfrm>
            <a:off x="0" y="1066800"/>
            <a:ext cx="9144000" cy="1588"/>
          </a:xfrm>
          <a:prstGeom prst="line">
            <a:avLst/>
          </a:prstGeom>
          <a:noFill/>
          <a:ln w="28575">
            <a:solidFill>
              <a:srgbClr val="236485"/>
            </a:solidFill>
            <a:rou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52" name="Rectangle 7"/>
          <p:cNvSpPr>
            <a:spLocks noGrp="1" noChangeArrowheads="1"/>
          </p:cNvSpPr>
          <p:nvPr>
            <p:ph type="body" idx="1"/>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9"/>
          <p:cNvSpPr>
            <a:spLocks noGrp="1" noChangeArrowheads="1"/>
          </p:cNvSpPr>
          <p:nvPr>
            <p:ph type="title"/>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pull dir="ru"/>
  </p:transition>
  <p:hf hdr="0" dt="0"/>
  <p:txStyles>
    <p:titleStyle>
      <a:lvl1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2pPr>
      <a:lvl3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3pPr>
      <a:lvl4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4pPr>
      <a:lvl5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9pPr>
    </p:titleStyle>
    <p:bodyStyle>
      <a:lvl1pPr marL="447675" indent="-447675" algn="l" rtl="0" eaLnBrk="0" fontAlgn="base" latinLnBrk="1" hangingPunct="0">
        <a:spcBef>
          <a:spcPct val="20000"/>
        </a:spcBef>
        <a:spcAft>
          <a:spcPct val="0"/>
        </a:spcAft>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mn-cs"/>
        </a:defRPr>
      </a:lvl1pPr>
      <a:lvl2pPr marL="889000" indent="-440055" algn="l" rtl="0" eaLnBrk="0" fontAlgn="base" latinLnBrk="1" hangingPunct="0">
        <a:spcBef>
          <a:spcPct val="20000"/>
        </a:spcBef>
        <a:spcAft>
          <a:spcPct val="0"/>
        </a:spcAft>
        <a:buClr>
          <a:srgbClr val="6699FF"/>
        </a:buClr>
        <a:buFont typeface="Wingdings 2" panose="05020102010507070707" pitchFamily="18" charset="2"/>
        <a:buBlip>
          <a:blip r:embed="rId16"/>
        </a:buBlip>
        <a:defRPr kumimoji="1" sz="2800">
          <a:solidFill>
            <a:srgbClr val="333399"/>
          </a:solidFill>
          <a:latin typeface="黑体" panose="02010609060101010101" pitchFamily="49" charset="-122"/>
          <a:ea typeface="黑体" panose="02010609060101010101" pitchFamily="49" charset="-122"/>
          <a:cs typeface="+mn-cs"/>
        </a:defRPr>
      </a:lvl2pPr>
      <a:lvl3pPr marL="1294130" indent="-403225" algn="l" rtl="0" eaLnBrk="0" fontAlgn="base" latinLnBrk="1" hangingPunct="0">
        <a:spcBef>
          <a:spcPct val="20000"/>
        </a:spcBef>
        <a:spcAft>
          <a:spcPct val="0"/>
        </a:spcAft>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mn-cs"/>
        </a:defRPr>
      </a:lvl3pPr>
      <a:lvl4pPr marL="1681480" indent="-386080" algn="l" rtl="0" eaLnBrk="0" fontAlgn="base" latinLnBrk="1" hangingPunct="0">
        <a:spcBef>
          <a:spcPct val="20000"/>
        </a:spcBef>
        <a:spcAft>
          <a:spcPct val="0"/>
        </a:spcAft>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mn-cs"/>
        </a:defRPr>
      </a:lvl4pPr>
      <a:lvl5pPr marL="2070100" indent="-387350" algn="l" rtl="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mn-cs"/>
        </a:defRPr>
      </a:lvl5pPr>
      <a:lvl6pPr marL="25273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bg1"/>
            </a:gs>
            <a:gs pos="100000">
              <a:srgbClr val="FFFFFF"/>
            </a:gs>
          </a:gsLst>
          <a:lin ang="5400000" scaled="1"/>
        </a:gradFill>
        <a:effectLst/>
      </p:bgPr>
    </p:bg>
    <p:spTree>
      <p:nvGrpSpPr>
        <p:cNvPr id="1" name=""/>
        <p:cNvGrpSpPr/>
        <p:nvPr/>
      </p:nvGrpSpPr>
      <p:grpSpPr>
        <a:xfrm>
          <a:off x="0" y="0"/>
          <a:ext cx="0" cy="0"/>
          <a:chOff x="0" y="0"/>
          <a:chExt cx="0" cy="0"/>
        </a:xfrm>
      </p:grpSpPr>
      <p:pic>
        <p:nvPicPr>
          <p:cNvPr id="3074" name="Picture 2" descr="subbar"/>
          <p:cNvPicPr>
            <a:picLocks noChangeAspect="1" noChangeArrowheads="1"/>
          </p:cNvPicPr>
          <p:nvPr/>
        </p:nvPicPr>
        <p:blipFill>
          <a:blip r:embed="rId14">
            <a:lum bright="-36000"/>
            <a:extLst>
              <a:ext uri="{28A0092B-C50C-407E-A947-70E740481C1C}">
                <a14:useLocalDpi xmlns:a14="http://schemas.microsoft.com/office/drawing/2010/main" val="0"/>
              </a:ext>
            </a:extLst>
          </a:blip>
          <a:srcRect l="189" r="267"/>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Line 3"/>
          <p:cNvSpPr>
            <a:spLocks noChangeShapeType="1"/>
          </p:cNvSpPr>
          <p:nvPr/>
        </p:nvSpPr>
        <p:spPr bwMode="auto">
          <a:xfrm>
            <a:off x="0" y="1066800"/>
            <a:ext cx="9144000" cy="1588"/>
          </a:xfrm>
          <a:prstGeom prst="line">
            <a:avLst/>
          </a:prstGeom>
          <a:noFill/>
          <a:ln w="28575">
            <a:solidFill>
              <a:srgbClr val="236485"/>
            </a:solidFill>
            <a:rou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3076" name="Rectangle 7"/>
          <p:cNvSpPr>
            <a:spLocks noGrp="1" noChangeArrowheads="1"/>
          </p:cNvSpPr>
          <p:nvPr>
            <p:ph type="body" idx="1"/>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7" name="Rectangle 9"/>
          <p:cNvSpPr>
            <a:spLocks noGrp="1" noChangeArrowheads="1"/>
          </p:cNvSpPr>
          <p:nvPr>
            <p:ph type="title"/>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ransition>
    <p:pull dir="ru"/>
  </p:transition>
  <p:timing>
    <p:tnLst>
      <p:par>
        <p:cTn id="1" dur="indefinite" restart="never" nodeType="tmRoot"/>
      </p:par>
    </p:tnLst>
  </p:timing>
  <p:hf hdr="0" dt="0"/>
  <p:txStyles>
    <p:titleStyle>
      <a:lvl1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mj-cs"/>
        </a:defRPr>
      </a:lvl1pPr>
      <a:lvl2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2pPr>
      <a:lvl3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3pPr>
      <a:lvl4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4pPr>
      <a:lvl5pPr algn="ctr" rtl="0" eaLnBrk="0" fontAlgn="base" latinLnBrk="1" hangingPunct="0">
        <a:spcBef>
          <a:spcPct val="0"/>
        </a:spcBef>
        <a:spcAft>
          <a:spcPct val="0"/>
        </a:spcAft>
        <a:defRPr kumimoji="1" sz="4400" b="1">
          <a:solidFill>
            <a:schemeClr val="bg1"/>
          </a:solidFill>
          <a:latin typeface="黑体" panose="02010609060101010101" pitchFamily="49" charset="-122"/>
          <a:ea typeface="黑体" panose="02010609060101010101" pitchFamily="49" charset="-122"/>
          <a:cs typeface="Tahoma" panose="020B0604030504040204"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anose="020B0604030504040204" pitchFamily="34" charset="0"/>
        </a:defRPr>
      </a:lvl9pPr>
    </p:titleStyle>
    <p:bodyStyle>
      <a:lvl1pPr marL="447675" indent="-447675" algn="l" rtl="0" eaLnBrk="0" fontAlgn="base" latinLnBrk="1" hangingPunct="0">
        <a:spcBef>
          <a:spcPct val="20000"/>
        </a:spcBef>
        <a:spcAft>
          <a:spcPct val="0"/>
        </a:spcAft>
        <a:buClr>
          <a:srgbClr val="000099"/>
        </a:buClr>
        <a:buFont typeface="Wingdings" panose="05000000000000000000" pitchFamily="2" charset="2"/>
        <a:buChar char="Ø"/>
        <a:defRPr kumimoji="1" sz="3200">
          <a:solidFill>
            <a:srgbClr val="333399"/>
          </a:solidFill>
          <a:latin typeface="黑体" panose="02010609060101010101" pitchFamily="49" charset="-122"/>
          <a:ea typeface="黑体" panose="02010609060101010101" pitchFamily="49" charset="-122"/>
          <a:cs typeface="+mn-cs"/>
        </a:defRPr>
      </a:lvl1pPr>
      <a:lvl2pPr marL="889000" indent="-440055" algn="l" rtl="0" eaLnBrk="0" fontAlgn="base" latinLnBrk="1" hangingPunct="0">
        <a:spcBef>
          <a:spcPct val="20000"/>
        </a:spcBef>
        <a:spcAft>
          <a:spcPct val="0"/>
        </a:spcAft>
        <a:buClr>
          <a:srgbClr val="6699FF"/>
        </a:buClr>
        <a:buFont typeface="Wingdings 2" panose="05020102010507070707" pitchFamily="18" charset="2"/>
        <a:buBlip>
          <a:blip r:embed="rId15"/>
        </a:buBlip>
        <a:defRPr kumimoji="1" sz="2800">
          <a:solidFill>
            <a:srgbClr val="333399"/>
          </a:solidFill>
          <a:latin typeface="黑体" panose="02010609060101010101" pitchFamily="49" charset="-122"/>
          <a:ea typeface="黑体" panose="02010609060101010101" pitchFamily="49" charset="-122"/>
          <a:cs typeface="+mn-cs"/>
        </a:defRPr>
      </a:lvl2pPr>
      <a:lvl3pPr marL="1294130" indent="-403225" algn="l" rtl="0" eaLnBrk="0" fontAlgn="base" latinLnBrk="1" hangingPunct="0">
        <a:spcBef>
          <a:spcPct val="20000"/>
        </a:spcBef>
        <a:spcAft>
          <a:spcPct val="0"/>
        </a:spcAft>
        <a:buClr>
          <a:srgbClr val="000099"/>
        </a:buClr>
        <a:buSzPct val="75000"/>
        <a:buFont typeface="Wingdings" panose="05000000000000000000" pitchFamily="2" charset="2"/>
        <a:buChar char="l"/>
        <a:defRPr kumimoji="1" sz="2400">
          <a:solidFill>
            <a:srgbClr val="333399"/>
          </a:solidFill>
          <a:latin typeface="黑体" panose="02010609060101010101" pitchFamily="49" charset="-122"/>
          <a:ea typeface="黑体" panose="02010609060101010101" pitchFamily="49" charset="-122"/>
          <a:cs typeface="+mn-cs"/>
        </a:defRPr>
      </a:lvl3pPr>
      <a:lvl4pPr marL="1681480" indent="-386080" algn="l" rtl="0" eaLnBrk="0" fontAlgn="base" latinLnBrk="1" hangingPunct="0">
        <a:spcBef>
          <a:spcPct val="20000"/>
        </a:spcBef>
        <a:spcAft>
          <a:spcPct val="0"/>
        </a:spcAft>
        <a:buClr>
          <a:srgbClr val="000099"/>
        </a:buClr>
        <a:buSzPct val="70000"/>
        <a:buFont typeface="Wingdings" panose="05000000000000000000" pitchFamily="2" charset="2"/>
        <a:buChar char="u"/>
        <a:defRPr kumimoji="1" sz="2000">
          <a:solidFill>
            <a:srgbClr val="333399"/>
          </a:solidFill>
          <a:latin typeface="黑体" panose="02010609060101010101" pitchFamily="49" charset="-122"/>
          <a:ea typeface="黑体" panose="02010609060101010101" pitchFamily="49" charset="-122"/>
          <a:cs typeface="+mn-cs"/>
        </a:defRPr>
      </a:lvl4pPr>
      <a:lvl5pPr marL="2070100" indent="-387350" algn="l" rtl="0" eaLnBrk="0" fontAlgn="base" latinLnBrk="1" hangingPunct="0">
        <a:spcBef>
          <a:spcPct val="20000"/>
        </a:spcBef>
        <a:spcAft>
          <a:spcPct val="0"/>
        </a:spcAft>
        <a:buClr>
          <a:srgbClr val="6699FF"/>
        </a:buClr>
        <a:buFont typeface="Wingdings 2" panose="05020102010507070707" pitchFamily="18" charset="2"/>
        <a:buChar char="ò"/>
        <a:defRPr kumimoji="1" sz="2000">
          <a:solidFill>
            <a:srgbClr val="333399"/>
          </a:solidFill>
          <a:latin typeface="黑体" panose="02010609060101010101" pitchFamily="49" charset="-122"/>
          <a:ea typeface="黑体" panose="02010609060101010101" pitchFamily="49" charset="-122"/>
          <a:cs typeface="+mn-cs"/>
        </a:defRPr>
      </a:lvl5pPr>
      <a:lvl6pPr marL="25273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network.chinabyte.com/" TargetMode="Externa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12.xml"/><Relationship Id="rId4" Type="http://schemas.openxmlformats.org/officeDocument/2006/relationships/image" Target="../media/image25.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1.png"/><Relationship Id="rId5" Type="http://schemas.openxmlformats.org/officeDocument/2006/relationships/oleObject" Target="../embeddings/oleObject5.bin"/><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embeddings/oleObject2.bin"/><Relationship Id="rId4" Type="http://schemas.openxmlformats.org/officeDocument/2006/relationships/image" Target="../media/image6.w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5.pn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5.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5613" y="500063"/>
            <a:ext cx="8688387" cy="571500"/>
          </a:xfrm>
        </p:spPr>
        <p:txBody>
          <a:bodyPr/>
          <a:lstStyle/>
          <a:p>
            <a:r>
              <a:rPr lang="zh-CN" altLang="en-US" sz="4000" smtClean="0">
                <a:latin typeface="Times New Roman" panose="02020603050405020304" pitchFamily="18" charset="0"/>
              </a:rPr>
              <a:t>第</a:t>
            </a:r>
            <a:r>
              <a:rPr lang="en-US" altLang="zh-CN" sz="4000" smtClean="0">
                <a:latin typeface="Times New Roman" panose="02020603050405020304" pitchFamily="18" charset="0"/>
              </a:rPr>
              <a:t>2</a:t>
            </a:r>
            <a:r>
              <a:rPr lang="zh-CN" altLang="en-US" sz="4000" smtClean="0">
                <a:latin typeface="Times New Roman" panose="02020603050405020304" pitchFamily="18" charset="0"/>
              </a:rPr>
              <a:t>章  低层协议的安全性</a:t>
            </a:r>
            <a:br>
              <a:rPr lang="zh-CN" altLang="en-US" sz="4000" smtClean="0">
                <a:latin typeface="Times New Roman" panose="02020603050405020304" pitchFamily="18" charset="0"/>
              </a:rPr>
            </a:br>
            <a:endParaRPr lang="zh-CN" altLang="en-US" sz="4000" smtClean="0">
              <a:latin typeface="Times New Roman" panose="02020603050405020304" pitchFamily="18" charset="0"/>
            </a:endParaRPr>
          </a:p>
        </p:txBody>
      </p:sp>
      <p:grpSp>
        <p:nvGrpSpPr>
          <p:cNvPr id="5123" name="Group 11"/>
          <p:cNvGrpSpPr/>
          <p:nvPr/>
        </p:nvGrpSpPr>
        <p:grpSpPr bwMode="auto">
          <a:xfrm>
            <a:off x="915988" y="2303463"/>
            <a:ext cx="7227887" cy="647700"/>
            <a:chOff x="385" y="1162"/>
            <a:chExt cx="4309" cy="399"/>
          </a:xfrm>
        </p:grpSpPr>
        <p:sp>
          <p:nvSpPr>
            <p:cNvPr id="5157"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58" name="Group 13"/>
            <p:cNvGrpSpPr/>
            <p:nvPr/>
          </p:nvGrpSpPr>
          <p:grpSpPr bwMode="auto">
            <a:xfrm>
              <a:off x="385" y="1162"/>
              <a:ext cx="614" cy="389"/>
              <a:chOff x="720" y="960"/>
              <a:chExt cx="987" cy="795"/>
            </a:xfrm>
          </p:grpSpPr>
          <p:sp>
            <p:nvSpPr>
              <p:cNvPr id="5161" name="Oval 1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62"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63"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59" name="Text Box 17"/>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网络地址和域名管理</a:t>
              </a:r>
            </a:p>
          </p:txBody>
        </p:sp>
        <p:sp>
          <p:nvSpPr>
            <p:cNvPr id="5160" name="Text Box 18"/>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二</a:t>
              </a:r>
            </a:p>
          </p:txBody>
        </p:sp>
      </p:grpSp>
      <p:grpSp>
        <p:nvGrpSpPr>
          <p:cNvPr id="5124" name="Group 19"/>
          <p:cNvGrpSpPr/>
          <p:nvPr/>
        </p:nvGrpSpPr>
        <p:grpSpPr bwMode="auto">
          <a:xfrm>
            <a:off x="900113" y="3130550"/>
            <a:ext cx="7227887" cy="631825"/>
            <a:chOff x="385" y="1162"/>
            <a:chExt cx="4309" cy="389"/>
          </a:xfrm>
        </p:grpSpPr>
        <p:sp>
          <p:nvSpPr>
            <p:cNvPr id="5151"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52" name="Group 21"/>
            <p:cNvGrpSpPr/>
            <p:nvPr/>
          </p:nvGrpSpPr>
          <p:grpSpPr bwMode="auto">
            <a:xfrm>
              <a:off x="385" y="1162"/>
              <a:ext cx="614" cy="389"/>
              <a:chOff x="720" y="960"/>
              <a:chExt cx="987" cy="795"/>
            </a:xfrm>
          </p:grpSpPr>
          <p:sp>
            <p:nvSpPr>
              <p:cNvPr id="5154"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55"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56"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53" name="Text Box 26"/>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三</a:t>
              </a:r>
            </a:p>
          </p:txBody>
        </p:sp>
      </p:grpSp>
      <p:grpSp>
        <p:nvGrpSpPr>
          <p:cNvPr id="5125" name="Group 27"/>
          <p:cNvGrpSpPr/>
          <p:nvPr/>
        </p:nvGrpSpPr>
        <p:grpSpPr bwMode="auto">
          <a:xfrm>
            <a:off x="900113" y="3987800"/>
            <a:ext cx="7227887" cy="647700"/>
            <a:chOff x="385" y="1162"/>
            <a:chExt cx="4309" cy="399"/>
          </a:xfrm>
        </p:grpSpPr>
        <p:sp>
          <p:nvSpPr>
            <p:cNvPr id="5144"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45" name="Group 29"/>
            <p:cNvGrpSpPr/>
            <p:nvPr/>
          </p:nvGrpSpPr>
          <p:grpSpPr bwMode="auto">
            <a:xfrm>
              <a:off x="385" y="1162"/>
              <a:ext cx="614" cy="389"/>
              <a:chOff x="720" y="960"/>
              <a:chExt cx="987" cy="795"/>
            </a:xfrm>
          </p:grpSpPr>
          <p:sp>
            <p:nvSpPr>
              <p:cNvPr id="5148" name="Oval 3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49"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50"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46" name="Text Box 33"/>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200">
                <a:solidFill>
                  <a:srgbClr val="000099"/>
                </a:solidFill>
                <a:ea typeface="黑体" panose="02010609060101010101" pitchFamily="49" charset="-122"/>
                <a:cs typeface="Times New Roman" panose="02020603050405020304" pitchFamily="18" charset="0"/>
              </a:endParaRPr>
            </a:p>
          </p:txBody>
        </p:sp>
        <p:sp>
          <p:nvSpPr>
            <p:cNvPr id="5147" name="Text Box 34"/>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四</a:t>
              </a:r>
            </a:p>
          </p:txBody>
        </p:sp>
      </p:grpSp>
      <p:grpSp>
        <p:nvGrpSpPr>
          <p:cNvPr id="5126" name="Group 19"/>
          <p:cNvGrpSpPr/>
          <p:nvPr/>
        </p:nvGrpSpPr>
        <p:grpSpPr bwMode="auto">
          <a:xfrm>
            <a:off x="928688" y="1512888"/>
            <a:ext cx="7162800" cy="646112"/>
            <a:chOff x="385" y="1162"/>
            <a:chExt cx="4309" cy="438"/>
          </a:xfrm>
        </p:grpSpPr>
        <p:sp>
          <p:nvSpPr>
            <p:cNvPr id="5137"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38" name="Group 21"/>
            <p:cNvGrpSpPr/>
            <p:nvPr/>
          </p:nvGrpSpPr>
          <p:grpSpPr bwMode="auto">
            <a:xfrm>
              <a:off x="385" y="1162"/>
              <a:ext cx="614" cy="389"/>
              <a:chOff x="720" y="960"/>
              <a:chExt cx="987" cy="795"/>
            </a:xfrm>
          </p:grpSpPr>
          <p:sp>
            <p:nvSpPr>
              <p:cNvPr id="5141"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42"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43"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39" name="Text Box 25"/>
            <p:cNvSpPr txBox="1">
              <a:spLocks noChangeArrowheads="1"/>
            </p:cNvSpPr>
            <p:nvPr/>
          </p:nvSpPr>
          <p:spPr bwMode="gray">
            <a:xfrm>
              <a:off x="987" y="1162"/>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3600">
                <a:solidFill>
                  <a:srgbClr val="000099"/>
                </a:solidFill>
                <a:ea typeface="黑体" panose="02010609060101010101" pitchFamily="49" charset="-122"/>
              </a:endParaRPr>
            </a:p>
          </p:txBody>
        </p:sp>
        <p:sp>
          <p:nvSpPr>
            <p:cNvPr id="5140"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5127" name="Text Box 17"/>
          <p:cNvSpPr txBox="1">
            <a:spLocks noChangeArrowheads="1"/>
          </p:cNvSpPr>
          <p:nvPr/>
        </p:nvSpPr>
        <p:spPr bwMode="gray">
          <a:xfrm>
            <a:off x="1928813" y="3201988"/>
            <a:ext cx="6267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dirty="0" smtClean="0">
                <a:solidFill>
                  <a:srgbClr val="000099"/>
                </a:solidFill>
                <a:ea typeface="黑体" panose="02010609060101010101" pitchFamily="49" charset="-122"/>
              </a:rPr>
              <a:t>IPv6</a:t>
            </a:r>
            <a:endParaRPr lang="zh-CN" altLang="en-US" sz="3200" dirty="0">
              <a:solidFill>
                <a:srgbClr val="000099"/>
              </a:solidFill>
              <a:ea typeface="黑体" panose="02010609060101010101" pitchFamily="49" charset="-122"/>
            </a:endParaRPr>
          </a:p>
        </p:txBody>
      </p:sp>
      <p:sp>
        <p:nvSpPr>
          <p:cNvPr id="5128" name="Text Box 17"/>
          <p:cNvSpPr txBox="1">
            <a:spLocks noChangeArrowheads="1"/>
          </p:cNvSpPr>
          <p:nvPr/>
        </p:nvSpPr>
        <p:spPr bwMode="gray">
          <a:xfrm>
            <a:off x="1957388" y="4059238"/>
            <a:ext cx="6196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网络地址转换</a:t>
            </a:r>
          </a:p>
        </p:txBody>
      </p:sp>
      <p:grpSp>
        <p:nvGrpSpPr>
          <p:cNvPr id="5129" name="Group 19"/>
          <p:cNvGrpSpPr/>
          <p:nvPr/>
        </p:nvGrpSpPr>
        <p:grpSpPr bwMode="auto">
          <a:xfrm>
            <a:off x="928688" y="1500188"/>
            <a:ext cx="7162800" cy="617537"/>
            <a:chOff x="385" y="1153"/>
            <a:chExt cx="4309" cy="419"/>
          </a:xfrm>
        </p:grpSpPr>
        <p:sp>
          <p:nvSpPr>
            <p:cNvPr id="5130"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31" name="Group 21"/>
            <p:cNvGrpSpPr/>
            <p:nvPr/>
          </p:nvGrpSpPr>
          <p:grpSpPr bwMode="auto">
            <a:xfrm>
              <a:off x="385" y="1162"/>
              <a:ext cx="614" cy="389"/>
              <a:chOff x="720" y="960"/>
              <a:chExt cx="987" cy="795"/>
            </a:xfrm>
          </p:grpSpPr>
          <p:sp>
            <p:nvSpPr>
              <p:cNvPr id="5134"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35"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36"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32" name="Text Box 25"/>
            <p:cNvSpPr txBox="1">
              <a:spLocks noChangeArrowheads="1"/>
            </p:cNvSpPr>
            <p:nvPr/>
          </p:nvSpPr>
          <p:spPr bwMode="gray">
            <a:xfrm>
              <a:off x="987" y="1153"/>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基本协议</a:t>
              </a:r>
            </a:p>
          </p:txBody>
        </p:sp>
        <p:sp>
          <p:nvSpPr>
            <p:cNvPr id="5133"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Tree>
  </p:cSld>
  <p:clrMapOvr>
    <a:masterClrMapping/>
  </p:clrMapOvr>
  <p:transition>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196850" y="1214438"/>
            <a:ext cx="9340850" cy="6073775"/>
            <a:chOff x="-490320" y="2451868"/>
            <a:chExt cx="10209477" cy="2471381"/>
          </a:xfrm>
        </p:grpSpPr>
        <p:sp>
          <p:nvSpPr>
            <p:cNvPr id="4" name="AutoShape 3"/>
            <p:cNvSpPr>
              <a:spLocks noChangeArrowheads="1"/>
            </p:cNvSpPr>
            <p:nvPr/>
          </p:nvSpPr>
          <p:spPr bwMode="blackWhite">
            <a:xfrm>
              <a:off x="-167587" y="2451868"/>
              <a:ext cx="9768755" cy="2229798"/>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微软雅黑" panose="020B0503020204020204" pitchFamily="34" charset="-122"/>
                  <a:ea typeface="微软雅黑" panose="020B0503020204020204" pitchFamily="34" charset="-122"/>
                </a:rPr>
                <a:t>                        </a:t>
              </a:r>
              <a:endParaRPr lang="zh-CN" altLang="en-US" sz="2200" kern="0" dirty="0">
                <a:solidFill>
                  <a:srgbClr val="002060"/>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490320" y="2467371"/>
              <a:ext cx="10209477" cy="2455878"/>
            </a:xfrm>
            <a:prstGeom prst="rect">
              <a:avLst/>
            </a:prstGeom>
            <a:noFill/>
            <a:ln w="9525">
              <a:noFill/>
              <a:miter lim="800000"/>
            </a:ln>
          </p:spPr>
          <p:txBody>
            <a:bodyPr>
              <a:spAutoFit/>
            </a:bodyPr>
            <a:lstStyle/>
            <a:p>
              <a:pPr lvl="1">
                <a:lnSpc>
                  <a:spcPct val="120000"/>
                </a:lnSpc>
                <a:spcAft>
                  <a:spcPts val="600"/>
                </a:spcAft>
                <a:buClr>
                  <a:schemeClr val="accent1"/>
                </a:buClr>
                <a:buFontTx/>
                <a:buBlip>
                  <a:blip r:embed="rId2"/>
                </a:buBlip>
                <a:defRPr/>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分片攻击</a:t>
              </a:r>
            </a:p>
            <a:p>
              <a:pPr marL="1143000" lvl="2" indent="-228600">
                <a:lnSpc>
                  <a:spcPct val="120000"/>
                </a:lnSpc>
                <a:spcAft>
                  <a:spcPts val="600"/>
                </a:spcAft>
                <a:buClr>
                  <a:schemeClr val="accent1"/>
                </a:buClr>
                <a:buFontTx/>
                <a:buBlip>
                  <a:blip r:embed="rId2"/>
                </a:buBlip>
                <a:defRPr/>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IP首部有两个字节表示整个IP数据包的长度，所以IP数据包最长只能为0xFFFF，就是65535字节。</a:t>
              </a:r>
            </a:p>
            <a:p>
              <a:pPr marL="1143000" lvl="2" indent="-228600">
                <a:lnSpc>
                  <a:spcPct val="120000"/>
                </a:lnSpc>
                <a:spcAft>
                  <a:spcPts val="600"/>
                </a:spcAft>
                <a:buClr>
                  <a:schemeClr val="accent1"/>
                </a:buClr>
                <a:buFontTx/>
                <a:buBlip>
                  <a:blip r:embed="rId2"/>
                </a:buBlip>
                <a:defRPr/>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如果有意发送</a:t>
              </a:r>
              <a:r>
                <a:rPr lang="en-US" altLang="zh-CN" sz="20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总长度超过65535</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的IP碎片，一些老的系统内核在处理的时候就会出现问题，导致崩溃或者拒绝服务。</a:t>
              </a:r>
            </a:p>
            <a:p>
              <a:pPr marL="1143000" lvl="2" indent="-228600">
                <a:lnSpc>
                  <a:spcPct val="120000"/>
                </a:lnSpc>
                <a:spcAft>
                  <a:spcPts val="600"/>
                </a:spcAft>
                <a:buClr>
                  <a:schemeClr val="accent1"/>
                </a:buClr>
                <a:buFontTx/>
                <a:buBlip>
                  <a:blip r:embed="rId2"/>
                </a:buBlip>
                <a:defRPr/>
              </a:pP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如果</a:t>
              </a:r>
              <a:r>
                <a:rPr lang="zh-CN" altLang="en-US" sz="20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分片之间偏移量经过</a:t>
              </a:r>
              <a:r>
                <a:rPr lang="en-US" altLang="zh-CN" sz="2000" dirty="0" err="1">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精心构造</a:t>
              </a:r>
              <a:r>
                <a:rPr lang="en-US" altLang="zh-CN" sz="2000"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，一些系统就无法处理，导致死机</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lvl="1">
                <a:lnSpc>
                  <a:spcPct val="120000"/>
                </a:lnSpc>
                <a:spcAft>
                  <a:spcPts val="600"/>
                </a:spcAft>
                <a:buClr>
                  <a:schemeClr val="accent1"/>
                </a:buClr>
                <a:buFontTx/>
                <a:buBlip>
                  <a:blip r:embed="rId2"/>
                </a:buBlip>
                <a:defRPr/>
              </a:pPr>
              <a:r>
                <a:rPr lang="en-US" altLang="zh-CN" sz="2400" dirty="0" err="1">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一些著名的碎片攻击程序</a:t>
              </a: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1143000" lvl="2" indent="-228600">
                <a:lnSpc>
                  <a:spcPct val="120000"/>
                </a:lnSpc>
                <a:spcAft>
                  <a:spcPts val="600"/>
                </a:spcAft>
                <a:buClr>
                  <a:schemeClr val="accent1"/>
                </a:buClr>
                <a:buFontTx/>
                <a:buBlip>
                  <a:blip r:embed="rId2"/>
                </a:buBlip>
                <a:defRPr/>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Ping of death</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：分片重组之后的长度超过</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65535</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字节，使得事先分配的缓冲区溢出，造成系统崩溃；</a:t>
              </a:r>
            </a:p>
            <a:p>
              <a:pPr marL="1143000" lvl="2" indent="-228600">
                <a:lnSpc>
                  <a:spcPct val="120000"/>
                </a:lnSpc>
                <a:spcAft>
                  <a:spcPts val="600"/>
                </a:spcAft>
                <a:buClr>
                  <a:schemeClr val="accent1"/>
                </a:buClr>
                <a:buFontTx/>
                <a:buBlip>
                  <a:blip r:embed="rId2"/>
                </a:buBlip>
                <a:defRPr/>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Jolt2</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：死循环不停发送一个</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ICMP/UDP</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碎片，分片标志位</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MF=0</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，偏移量为</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0x1FFE</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，数据长度</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29</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，重组后长度为</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65549</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，溢出；</a:t>
              </a:r>
            </a:p>
            <a:p>
              <a:pPr marL="1143000" lvl="2" indent="-228600">
                <a:lnSpc>
                  <a:spcPct val="120000"/>
                </a:lnSpc>
                <a:spcAft>
                  <a:spcPts val="600"/>
                </a:spcAft>
                <a:buClr>
                  <a:schemeClr val="accent1"/>
                </a:buClr>
                <a:buFontTx/>
                <a:buBlip>
                  <a:blip r:embed="rId2"/>
                </a:buBlip>
                <a:defRPr/>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Teardrop</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：碎片包重组时产生重叠，造成系统崩溃；</a:t>
              </a:r>
            </a:p>
            <a:p>
              <a:pPr marL="1143000" lvl="2" indent="-228600">
                <a:lnSpc>
                  <a:spcPct val="120000"/>
                </a:lnSpc>
                <a:spcAft>
                  <a:spcPts val="600"/>
                </a:spcAft>
                <a:buClr>
                  <a:schemeClr val="accent1"/>
                </a:buClr>
                <a:buFontTx/>
                <a:buBlip>
                  <a:blip r:embed="rId2"/>
                </a:buBlip>
                <a:defRPr/>
              </a:pP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1143000" lvl="2" indent="-228600">
                <a:lnSpc>
                  <a:spcPct val="120000"/>
                </a:lnSpc>
                <a:spcAft>
                  <a:spcPts val="600"/>
                </a:spcAft>
                <a:buClr>
                  <a:schemeClr val="accent1"/>
                </a:buClr>
                <a:buFontTx/>
                <a:buBlip>
                  <a:blip r:embed="rId2"/>
                </a:buBlip>
                <a:defRPr/>
              </a:pP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2291"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IP</a:t>
            </a:r>
            <a:r>
              <a:rPr lang="zh-CN" altLang="en-US"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协议的安全性（</a:t>
            </a:r>
            <a:r>
              <a:rPr lang="en-US" altLang="zh-CN"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2</a:t>
            </a:r>
            <a:r>
              <a:rPr lang="zh-CN" altLang="en-US"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a:t>
            </a:r>
            <a:endParaRPr lang="en-US" altLang="zh-CN" sz="4400" b="1" dirty="0">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AF34CA48-8934-4BC6-83D8-7D047E713BEA}" type="slidenum">
              <a:rPr lang="en-US" altLang="zh-CN"/>
              <a:t>11</a:t>
            </a:fld>
            <a:endParaRPr lang="en-US" altLang="zh-CN"/>
          </a:p>
        </p:txBody>
      </p:sp>
      <p:sp>
        <p:nvSpPr>
          <p:cNvPr id="19459" name="Rectangle 2"/>
          <p:cNvSpPr>
            <a:spLocks noGrp="1" noChangeArrowheads="1"/>
          </p:cNvSpPr>
          <p:nvPr>
            <p:ph type="title"/>
          </p:nvPr>
        </p:nvSpPr>
        <p:spPr>
          <a:xfrm>
            <a:off x="457200" y="122238"/>
            <a:ext cx="8686800" cy="858837"/>
          </a:xfrm>
        </p:spPr>
        <p:txBody>
          <a:bodyPr/>
          <a:lstStyle/>
          <a:p>
            <a:r>
              <a:rPr lang="en-US" altLang="zh-CN" sz="4000" dirty="0" smtClean="0"/>
              <a:t>IP</a:t>
            </a:r>
            <a:r>
              <a:rPr lang="zh-CN" altLang="en-US" sz="4000" dirty="0" smtClean="0"/>
              <a:t>分片攻击</a:t>
            </a:r>
            <a:r>
              <a:rPr lang="en-US" altLang="zh-CN" sz="4000" dirty="0"/>
              <a:t>——</a:t>
            </a:r>
            <a:r>
              <a:rPr lang="en-US" altLang="zh-CN" sz="4000" dirty="0" smtClean="0"/>
              <a:t>Ping </a:t>
            </a:r>
            <a:r>
              <a:rPr lang="en-US" altLang="zh-CN" sz="4000" dirty="0" err="1" smtClean="0"/>
              <a:t>O’Death</a:t>
            </a:r>
            <a:endParaRPr lang="zh-CN" altLang="en-US" sz="4000" dirty="0" smtClean="0"/>
          </a:p>
        </p:txBody>
      </p:sp>
      <p:sp>
        <p:nvSpPr>
          <p:cNvPr id="219139" name="Rectangle 3"/>
          <p:cNvSpPr>
            <a:spLocks noGrp="1" noChangeArrowheads="1"/>
          </p:cNvSpPr>
          <p:nvPr>
            <p:ph type="body" idx="1"/>
          </p:nvPr>
        </p:nvSpPr>
        <p:spPr/>
        <p:txBody>
          <a:bodyPr/>
          <a:lstStyle/>
          <a:p>
            <a:pPr marL="457200" indent="-457200" fontAlgn="auto">
              <a:spcBef>
                <a:spcPts val="600"/>
              </a:spcBef>
              <a:spcAft>
                <a:spcPts val="600"/>
              </a:spcAft>
              <a:buClr>
                <a:srgbClr val="C00000"/>
              </a:buClr>
              <a:buFont typeface="Wingdings" panose="05000000000000000000" pitchFamily="2" charset="2"/>
              <a:buChar char="n"/>
              <a:defRPr/>
            </a:pPr>
            <a:r>
              <a:rPr lang="en-US" altLang="zh-CN" sz="2800" kern="1200" dirty="0">
                <a:solidFill>
                  <a:srgbClr val="002060"/>
                </a:solidFill>
                <a:latin typeface="Times New Roman" panose="02020603050405020304" pitchFamily="18" charset="0"/>
                <a:cs typeface="Times New Roman" panose="02020603050405020304" pitchFamily="18" charset="0"/>
              </a:rPr>
              <a:t>Ping</a:t>
            </a:r>
            <a:r>
              <a:rPr lang="zh-CN" altLang="en-US" sz="2800" kern="1200" dirty="0">
                <a:solidFill>
                  <a:srgbClr val="002060"/>
                </a:solidFill>
                <a:latin typeface="Times New Roman" panose="02020603050405020304" pitchFamily="18" charset="0"/>
                <a:cs typeface="Times New Roman" panose="02020603050405020304" pitchFamily="18" charset="0"/>
              </a:rPr>
              <a:t>程序是通过发送一个</a:t>
            </a:r>
            <a:r>
              <a:rPr lang="en-US" altLang="zh-CN" sz="2800" kern="1200" dirty="0">
                <a:solidFill>
                  <a:srgbClr val="002060"/>
                </a:solidFill>
                <a:latin typeface="Times New Roman" panose="02020603050405020304" pitchFamily="18" charset="0"/>
                <a:cs typeface="Times New Roman" panose="02020603050405020304" pitchFamily="18" charset="0"/>
              </a:rPr>
              <a:t>ICMP</a:t>
            </a:r>
            <a:r>
              <a:rPr lang="zh-CN" altLang="en-US" sz="2800" kern="1200" dirty="0">
                <a:solidFill>
                  <a:srgbClr val="002060"/>
                </a:solidFill>
                <a:latin typeface="Times New Roman" panose="02020603050405020304" pitchFamily="18" charset="0"/>
                <a:cs typeface="Times New Roman" panose="02020603050405020304" pitchFamily="18" charset="0"/>
              </a:rPr>
              <a:t>回应请求消息和接收一个响应的</a:t>
            </a:r>
            <a:r>
              <a:rPr lang="en-US" altLang="zh-CN" sz="2800" kern="1200" dirty="0">
                <a:solidFill>
                  <a:srgbClr val="002060"/>
                </a:solidFill>
                <a:latin typeface="Times New Roman" panose="02020603050405020304" pitchFamily="18" charset="0"/>
                <a:cs typeface="Times New Roman" panose="02020603050405020304" pitchFamily="18" charset="0"/>
              </a:rPr>
              <a:t>ICMP</a:t>
            </a:r>
            <a:r>
              <a:rPr lang="zh-CN" altLang="en-US" sz="2800" kern="1200" dirty="0">
                <a:solidFill>
                  <a:srgbClr val="002060"/>
                </a:solidFill>
                <a:latin typeface="Times New Roman" panose="02020603050405020304" pitchFamily="18" charset="0"/>
                <a:cs typeface="Times New Roman" panose="02020603050405020304" pitchFamily="18" charset="0"/>
              </a:rPr>
              <a:t>回应来测试主机的连通性。</a:t>
            </a:r>
          </a:p>
          <a:p>
            <a:pPr marL="457200" indent="-457200" fontAlgn="auto">
              <a:spcBef>
                <a:spcPts val="600"/>
              </a:spcBef>
              <a:spcAft>
                <a:spcPts val="600"/>
              </a:spcAft>
              <a:buClr>
                <a:srgbClr val="C00000"/>
              </a:buClr>
              <a:buFont typeface="Wingdings" panose="05000000000000000000" pitchFamily="2" charset="2"/>
              <a:buChar char="n"/>
              <a:defRPr/>
            </a:pPr>
            <a:r>
              <a:rPr lang="en-US" altLang="zh-CN" sz="2800" kern="1200" dirty="0">
                <a:solidFill>
                  <a:srgbClr val="002060"/>
                </a:solidFill>
                <a:latin typeface="Times New Roman" panose="02020603050405020304" pitchFamily="18" charset="0"/>
                <a:cs typeface="Times New Roman" panose="02020603050405020304" pitchFamily="18" charset="0"/>
              </a:rPr>
              <a:t>IP</a:t>
            </a:r>
            <a:r>
              <a:rPr lang="zh-CN" altLang="en-US" sz="2800" kern="1200" dirty="0">
                <a:solidFill>
                  <a:srgbClr val="002060"/>
                </a:solidFill>
                <a:latin typeface="Times New Roman" panose="02020603050405020304" pitchFamily="18" charset="0"/>
                <a:cs typeface="Times New Roman" panose="02020603050405020304" pitchFamily="18" charset="0"/>
              </a:rPr>
              <a:t>数据包的最大长度是</a:t>
            </a:r>
            <a:r>
              <a:rPr lang="en-US" altLang="zh-CN" sz="2800" kern="1200" dirty="0">
                <a:solidFill>
                  <a:srgbClr val="002060"/>
                </a:solidFill>
                <a:latin typeface="Times New Roman" panose="02020603050405020304" pitchFamily="18" charset="0"/>
                <a:cs typeface="Times New Roman" panose="02020603050405020304" pitchFamily="18" charset="0"/>
              </a:rPr>
              <a:t>65535bytes,</a:t>
            </a:r>
            <a:r>
              <a:rPr lang="zh-CN" altLang="en-US" sz="2800" kern="1200" dirty="0">
                <a:solidFill>
                  <a:srgbClr val="002060"/>
                </a:solidFill>
                <a:latin typeface="Times New Roman" panose="02020603050405020304" pitchFamily="18" charset="0"/>
                <a:cs typeface="Times New Roman" panose="02020603050405020304" pitchFamily="18" charset="0"/>
              </a:rPr>
              <a:t>其中包括包头长度（如果</a:t>
            </a:r>
            <a:r>
              <a:rPr lang="en-US" altLang="zh-CN" sz="2800" kern="1200" dirty="0">
                <a:solidFill>
                  <a:srgbClr val="002060"/>
                </a:solidFill>
                <a:latin typeface="Times New Roman" panose="02020603050405020304" pitchFamily="18" charset="0"/>
                <a:cs typeface="Times New Roman" panose="02020603050405020304" pitchFamily="18" charset="0"/>
              </a:rPr>
              <a:t>IP</a:t>
            </a:r>
            <a:r>
              <a:rPr lang="zh-CN" altLang="en-US" sz="2800" kern="1200" dirty="0">
                <a:solidFill>
                  <a:srgbClr val="002060"/>
                </a:solidFill>
                <a:latin typeface="Times New Roman" panose="02020603050405020304" pitchFamily="18" charset="0"/>
                <a:cs typeface="Times New Roman" panose="02020603050405020304" pitchFamily="18" charset="0"/>
              </a:rPr>
              <a:t>选项未指定，一般为</a:t>
            </a:r>
            <a:r>
              <a:rPr lang="en-US" altLang="zh-CN" sz="2800" kern="1200" dirty="0">
                <a:solidFill>
                  <a:srgbClr val="002060"/>
                </a:solidFill>
                <a:latin typeface="Times New Roman" panose="02020603050405020304" pitchFamily="18" charset="0"/>
                <a:cs typeface="Times New Roman" panose="02020603050405020304" pitchFamily="18" charset="0"/>
              </a:rPr>
              <a:t>20bytes</a:t>
            </a:r>
            <a:r>
              <a:rPr lang="zh-CN" altLang="en-US" sz="2800" kern="1200" dirty="0">
                <a:solidFill>
                  <a:srgbClr val="002060"/>
                </a:solidFill>
                <a:latin typeface="Times New Roman" panose="02020603050405020304" pitchFamily="18" charset="0"/>
                <a:cs typeface="Times New Roman" panose="02020603050405020304" pitchFamily="18" charset="0"/>
              </a:rPr>
              <a:t>）</a:t>
            </a:r>
          </a:p>
          <a:p>
            <a:pPr marL="457200" indent="-457200" fontAlgn="auto">
              <a:spcBef>
                <a:spcPts val="600"/>
              </a:spcBef>
              <a:spcAft>
                <a:spcPts val="600"/>
              </a:spcAft>
              <a:buClr>
                <a:srgbClr val="C00000"/>
              </a:buClr>
              <a:buFont typeface="Wingdings" panose="05000000000000000000" pitchFamily="2" charset="2"/>
              <a:buChar char="n"/>
              <a:defRPr/>
            </a:pPr>
            <a:r>
              <a:rPr lang="en-US" altLang="zh-CN" sz="2800" kern="1200" dirty="0">
                <a:solidFill>
                  <a:srgbClr val="002060"/>
                </a:solidFill>
                <a:latin typeface="Times New Roman" panose="02020603050405020304" pitchFamily="18" charset="0"/>
                <a:cs typeface="Times New Roman" panose="02020603050405020304" pitchFamily="18" charset="0"/>
              </a:rPr>
              <a:t>ICMP</a:t>
            </a:r>
            <a:r>
              <a:rPr lang="zh-CN" altLang="en-US" sz="2800" kern="1200" dirty="0">
                <a:solidFill>
                  <a:srgbClr val="002060"/>
                </a:solidFill>
                <a:latin typeface="Times New Roman" panose="02020603050405020304" pitchFamily="18" charset="0"/>
                <a:cs typeface="Times New Roman" panose="02020603050405020304" pitchFamily="18" charset="0"/>
              </a:rPr>
              <a:t>回应请求放在</a:t>
            </a:r>
            <a:r>
              <a:rPr lang="en-US" altLang="zh-CN" sz="2800" kern="1200" dirty="0">
                <a:solidFill>
                  <a:srgbClr val="002060"/>
                </a:solidFill>
                <a:latin typeface="Times New Roman" panose="02020603050405020304" pitchFamily="18" charset="0"/>
                <a:cs typeface="Times New Roman" panose="02020603050405020304" pitchFamily="18" charset="0"/>
              </a:rPr>
              <a:t>IP</a:t>
            </a:r>
            <a:r>
              <a:rPr lang="zh-CN" altLang="en-US" sz="2800" kern="1200" dirty="0">
                <a:solidFill>
                  <a:srgbClr val="002060"/>
                </a:solidFill>
                <a:latin typeface="Times New Roman" panose="02020603050405020304" pitchFamily="18" charset="0"/>
                <a:cs typeface="Times New Roman" panose="02020603050405020304" pitchFamily="18" charset="0"/>
              </a:rPr>
              <a:t>数据包中，其中有</a:t>
            </a:r>
            <a:r>
              <a:rPr lang="en-US" altLang="zh-CN" sz="2800" kern="1200" dirty="0">
                <a:solidFill>
                  <a:srgbClr val="002060"/>
                </a:solidFill>
                <a:latin typeface="Times New Roman" panose="02020603050405020304" pitchFamily="18" charset="0"/>
                <a:cs typeface="Times New Roman" panose="02020603050405020304" pitchFamily="18" charset="0"/>
              </a:rPr>
              <a:t>8</a:t>
            </a:r>
            <a:r>
              <a:rPr lang="zh-CN" altLang="en-US" sz="2800" kern="1200" dirty="0">
                <a:solidFill>
                  <a:srgbClr val="002060"/>
                </a:solidFill>
                <a:latin typeface="Times New Roman" panose="02020603050405020304" pitchFamily="18" charset="0"/>
                <a:cs typeface="Times New Roman" panose="02020603050405020304" pitchFamily="18" charset="0"/>
              </a:rPr>
              <a:t>字节</a:t>
            </a:r>
            <a:r>
              <a:rPr lang="zh-CN" altLang="en-US" sz="2800" kern="1200" dirty="0" smtClean="0">
                <a:solidFill>
                  <a:srgbClr val="002060"/>
                </a:solidFill>
                <a:latin typeface="Times New Roman" panose="02020603050405020304" pitchFamily="18" charset="0"/>
                <a:cs typeface="Times New Roman" panose="02020603050405020304" pitchFamily="18" charset="0"/>
              </a:rPr>
              <a:t>的 </a:t>
            </a:r>
            <a:r>
              <a:rPr lang="en-US" altLang="zh-CN" sz="2800" kern="1200" dirty="0" smtClean="0">
                <a:solidFill>
                  <a:srgbClr val="002060"/>
                </a:solidFill>
                <a:latin typeface="Times New Roman" panose="02020603050405020304" pitchFamily="18" charset="0"/>
                <a:cs typeface="Times New Roman" panose="02020603050405020304" pitchFamily="18" charset="0"/>
              </a:rPr>
              <a:t>ICMP</a:t>
            </a:r>
            <a:r>
              <a:rPr lang="zh-CN" altLang="en-US" sz="2800" kern="1200" dirty="0">
                <a:solidFill>
                  <a:srgbClr val="002060"/>
                </a:solidFill>
                <a:latin typeface="Times New Roman" panose="02020603050405020304" pitchFamily="18" charset="0"/>
                <a:cs typeface="Times New Roman" panose="02020603050405020304" pitchFamily="18" charset="0"/>
              </a:rPr>
              <a:t>头信息，接下来是</a:t>
            </a:r>
            <a:r>
              <a:rPr lang="en-US" altLang="zh-CN" sz="2800" kern="1200" dirty="0">
                <a:solidFill>
                  <a:srgbClr val="002060"/>
                </a:solidFill>
                <a:latin typeface="Times New Roman" panose="02020603050405020304" pitchFamily="18" charset="0"/>
                <a:cs typeface="Times New Roman" panose="02020603050405020304" pitchFamily="18" charset="0"/>
              </a:rPr>
              <a:t>PING</a:t>
            </a:r>
            <a:r>
              <a:rPr lang="zh-CN" altLang="en-US" sz="2800" kern="1200" dirty="0">
                <a:solidFill>
                  <a:srgbClr val="002060"/>
                </a:solidFill>
                <a:latin typeface="Times New Roman" panose="02020603050405020304" pitchFamily="18" charset="0"/>
                <a:cs typeface="Times New Roman" panose="02020603050405020304" pitchFamily="18" charset="0"/>
              </a:rPr>
              <a:t>请求的数据字节数目。因此，</a:t>
            </a:r>
            <a:r>
              <a:rPr lang="en-US" altLang="zh-CN" sz="2800" kern="1200" dirty="0">
                <a:solidFill>
                  <a:srgbClr val="002060"/>
                </a:solidFill>
                <a:latin typeface="Times New Roman" panose="02020603050405020304" pitchFamily="18" charset="0"/>
                <a:cs typeface="Times New Roman" panose="02020603050405020304" pitchFamily="18" charset="0"/>
              </a:rPr>
              <a:t>ICMP</a:t>
            </a:r>
            <a:r>
              <a:rPr lang="zh-CN" altLang="en-US" sz="2800" kern="1200" dirty="0">
                <a:solidFill>
                  <a:srgbClr val="002060"/>
                </a:solidFill>
                <a:latin typeface="Times New Roman" panose="02020603050405020304" pitchFamily="18" charset="0"/>
                <a:cs typeface="Times New Roman" panose="02020603050405020304" pitchFamily="18" charset="0"/>
              </a:rPr>
              <a:t>报文数据区所允许的最大尺寸为</a:t>
            </a:r>
            <a:r>
              <a:rPr lang="en-US" altLang="zh-CN" sz="2800" kern="1200" dirty="0">
                <a:solidFill>
                  <a:srgbClr val="002060"/>
                </a:solidFill>
                <a:latin typeface="Times New Roman" panose="02020603050405020304" pitchFamily="18" charset="0"/>
                <a:cs typeface="Times New Roman" panose="02020603050405020304" pitchFamily="18" charset="0"/>
              </a:rPr>
              <a:t>65535-20-8=65507</a:t>
            </a:r>
            <a:r>
              <a:rPr lang="zh-CN" altLang="en-US" sz="2800" kern="1200" dirty="0">
                <a:solidFill>
                  <a:srgbClr val="002060"/>
                </a:solidFill>
                <a:latin typeface="Times New Roman" panose="02020603050405020304" pitchFamily="18" charset="0"/>
                <a:cs typeface="Times New Roman" panose="02020603050405020304" pitchFamily="18" charset="0"/>
              </a:rPr>
              <a:t>字节</a:t>
            </a:r>
          </a:p>
          <a:p>
            <a:pPr>
              <a:defRPr/>
            </a:pPr>
            <a:endParaRPr lang="zh-CN" altLang="en-US" sz="2800" dirty="0"/>
          </a:p>
          <a:p>
            <a:pPr>
              <a:defRPr/>
            </a:pPr>
            <a:endParaRPr lang="en-US" altLang="zh-CN" sz="2800" dirty="0"/>
          </a:p>
        </p:txBody>
      </p:sp>
    </p:spTree>
  </p:cSld>
  <p:clrMapOvr>
    <a:masterClrMapping/>
  </p:clrMapOvr>
  <p:transition>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08EE9DA3-3F15-4314-AA51-453A24ADF97D}" type="slidenum">
              <a:rPr lang="en-US" altLang="zh-CN"/>
              <a:t>12</a:t>
            </a:fld>
            <a:endParaRPr lang="en-US" altLang="zh-CN"/>
          </a:p>
        </p:txBody>
      </p:sp>
      <p:sp>
        <p:nvSpPr>
          <p:cNvPr id="20483" name="Rectangle 2"/>
          <p:cNvSpPr>
            <a:spLocks noGrp="1" noChangeArrowheads="1"/>
          </p:cNvSpPr>
          <p:nvPr>
            <p:ph type="title"/>
          </p:nvPr>
        </p:nvSpPr>
        <p:spPr/>
        <p:txBody>
          <a:bodyPr/>
          <a:lstStyle/>
          <a:p>
            <a:r>
              <a:rPr lang="en-US" altLang="zh-CN" dirty="0"/>
              <a:t>IP</a:t>
            </a:r>
            <a:r>
              <a:rPr lang="zh-CN" altLang="en-US" dirty="0"/>
              <a:t>分片攻击</a:t>
            </a:r>
            <a:r>
              <a:rPr lang="en-US" altLang="zh-CN" dirty="0"/>
              <a:t>——Ping </a:t>
            </a:r>
            <a:r>
              <a:rPr lang="en-US" altLang="zh-CN" dirty="0" err="1"/>
              <a:t>O’Death</a:t>
            </a:r>
            <a:endParaRPr lang="zh-CN" altLang="en-US" dirty="0" smtClean="0"/>
          </a:p>
        </p:txBody>
      </p:sp>
      <p:sp>
        <p:nvSpPr>
          <p:cNvPr id="181251" name="Rectangle 3"/>
          <p:cNvSpPr>
            <a:spLocks noGrp="1" noChangeArrowheads="1"/>
          </p:cNvSpPr>
          <p:nvPr>
            <p:ph type="body" idx="1"/>
          </p:nvPr>
        </p:nvSpPr>
        <p:spPr/>
        <p:txBody>
          <a:bodyPr/>
          <a:lstStyle/>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800" kern="1200" dirty="0">
                <a:solidFill>
                  <a:srgbClr val="002060"/>
                </a:solidFill>
                <a:latin typeface="Times New Roman" panose="02020603050405020304" pitchFamily="18" charset="0"/>
                <a:cs typeface="Times New Roman" panose="02020603050405020304" pitchFamily="18" charset="0"/>
              </a:rPr>
              <a:t>分段后的</a:t>
            </a:r>
            <a:r>
              <a:rPr lang="en-US" altLang="zh-CN" sz="2800" kern="1200" dirty="0">
                <a:solidFill>
                  <a:srgbClr val="002060"/>
                </a:solidFill>
                <a:latin typeface="Times New Roman" panose="02020603050405020304" pitchFamily="18" charset="0"/>
                <a:cs typeface="Times New Roman" panose="02020603050405020304" pitchFamily="18" charset="0"/>
              </a:rPr>
              <a:t>IP</a:t>
            </a:r>
            <a:r>
              <a:rPr lang="zh-CN" altLang="en-US" sz="2800" kern="1200" dirty="0">
                <a:solidFill>
                  <a:srgbClr val="002060"/>
                </a:solidFill>
                <a:latin typeface="Times New Roman" panose="02020603050405020304" pitchFamily="18" charset="0"/>
                <a:cs typeface="Times New Roman" panose="02020603050405020304" pitchFamily="18" charset="0"/>
              </a:rPr>
              <a:t>包要在接收端的</a:t>
            </a:r>
            <a:r>
              <a:rPr lang="en-US" altLang="zh-CN" sz="2800" kern="1200" dirty="0">
                <a:solidFill>
                  <a:srgbClr val="002060"/>
                </a:solidFill>
                <a:latin typeface="Times New Roman" panose="02020603050405020304" pitchFamily="18" charset="0"/>
                <a:cs typeface="Times New Roman" panose="02020603050405020304" pitchFamily="18" charset="0"/>
              </a:rPr>
              <a:t>IP</a:t>
            </a:r>
            <a:r>
              <a:rPr lang="zh-CN" altLang="en-US" sz="2800" kern="1200" dirty="0">
                <a:solidFill>
                  <a:srgbClr val="002060"/>
                </a:solidFill>
                <a:latin typeface="Times New Roman" panose="02020603050405020304" pitchFamily="18" charset="0"/>
                <a:cs typeface="Times New Roman" panose="02020603050405020304" pitchFamily="18" charset="0"/>
              </a:rPr>
              <a:t>层进行重组，这样就可以发送一个回应请求数据包，使它的数据包中的数据超过</a:t>
            </a:r>
            <a:r>
              <a:rPr lang="en-US" altLang="zh-CN" sz="2800" kern="1200" dirty="0">
                <a:solidFill>
                  <a:srgbClr val="002060"/>
                </a:solidFill>
                <a:latin typeface="Times New Roman" panose="02020603050405020304" pitchFamily="18" charset="0"/>
                <a:cs typeface="Times New Roman" panose="02020603050405020304" pitchFamily="18" charset="0"/>
              </a:rPr>
              <a:t>65507</a:t>
            </a:r>
            <a:r>
              <a:rPr lang="zh-CN" altLang="en-US" sz="2800" kern="1200" dirty="0">
                <a:solidFill>
                  <a:srgbClr val="002060"/>
                </a:solidFill>
                <a:latin typeface="Times New Roman" panose="02020603050405020304" pitchFamily="18" charset="0"/>
                <a:cs typeface="Times New Roman" panose="02020603050405020304" pitchFamily="18" charset="0"/>
              </a:rPr>
              <a:t>字节，使得某些系统的</a:t>
            </a:r>
            <a:r>
              <a:rPr lang="en-US" altLang="zh-CN" sz="2800" kern="1200" dirty="0">
                <a:solidFill>
                  <a:srgbClr val="002060"/>
                </a:solidFill>
                <a:latin typeface="Times New Roman" panose="02020603050405020304" pitchFamily="18" charset="0"/>
                <a:cs typeface="Times New Roman" panose="02020603050405020304" pitchFamily="18" charset="0"/>
              </a:rPr>
              <a:t>IP</a:t>
            </a:r>
            <a:r>
              <a:rPr lang="zh-CN" altLang="en-US" sz="2800" kern="1200" dirty="0">
                <a:solidFill>
                  <a:srgbClr val="002060"/>
                </a:solidFill>
                <a:latin typeface="Times New Roman" panose="02020603050405020304" pitchFamily="18" charset="0"/>
                <a:cs typeface="Times New Roman" panose="02020603050405020304" pitchFamily="18" charset="0"/>
              </a:rPr>
              <a:t>分段组装模块出现异常，导致系统崩溃和重启。</a:t>
            </a:r>
          </a:p>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en-US" altLang="zh-CN" sz="2800" kern="1200" dirty="0">
                <a:solidFill>
                  <a:srgbClr val="002060"/>
                </a:solidFill>
                <a:latin typeface="Times New Roman" panose="02020603050405020304" pitchFamily="18" charset="0"/>
                <a:cs typeface="Times New Roman" panose="02020603050405020304" pitchFamily="18" charset="0"/>
              </a:rPr>
              <a:t>Ping of Death</a:t>
            </a:r>
            <a:r>
              <a:rPr lang="zh-CN" altLang="en-US" sz="2800" kern="1200" dirty="0">
                <a:solidFill>
                  <a:srgbClr val="002060"/>
                </a:solidFill>
                <a:latin typeface="Times New Roman" panose="02020603050405020304" pitchFamily="18" charset="0"/>
                <a:cs typeface="Times New Roman" panose="02020603050405020304" pitchFamily="18" charset="0"/>
              </a:rPr>
              <a:t>在不限制</a:t>
            </a:r>
            <a:r>
              <a:rPr lang="en-US" altLang="zh-CN" sz="2800" kern="1200" dirty="0">
                <a:solidFill>
                  <a:srgbClr val="002060"/>
                </a:solidFill>
                <a:latin typeface="Times New Roman" panose="02020603050405020304" pitchFamily="18" charset="0"/>
                <a:cs typeface="Times New Roman" panose="02020603050405020304" pitchFamily="18" charset="0"/>
              </a:rPr>
              <a:t>ping</a:t>
            </a:r>
            <a:r>
              <a:rPr lang="zh-CN" altLang="en-US" sz="2800" kern="1200" dirty="0">
                <a:solidFill>
                  <a:srgbClr val="002060"/>
                </a:solidFill>
                <a:latin typeface="Times New Roman" panose="02020603050405020304" pitchFamily="18" charset="0"/>
                <a:cs typeface="Times New Roman" panose="02020603050405020304" pitchFamily="18" charset="0"/>
              </a:rPr>
              <a:t>报文最大长度的系统中，可通过如下命令发起攻击。 　　 </a:t>
            </a:r>
            <a:endParaRPr lang="en-US" altLang="zh-CN" sz="2800" kern="1200" dirty="0" smtClean="0">
              <a:solidFill>
                <a:srgbClr val="002060"/>
              </a:solidFill>
              <a:latin typeface="Times New Roman" panose="02020603050405020304" pitchFamily="18" charset="0"/>
              <a:cs typeface="Times New Roman" panose="02020603050405020304" pitchFamily="18" charset="0"/>
            </a:endParaRPr>
          </a:p>
          <a:p>
            <a:pPr marL="898525" lvl="1" indent="-457200" fontAlgn="auto">
              <a:lnSpc>
                <a:spcPct val="90000"/>
              </a:lnSpc>
              <a:spcBef>
                <a:spcPts val="600"/>
              </a:spcBef>
              <a:spcAft>
                <a:spcPts val="600"/>
              </a:spcAft>
              <a:buClr>
                <a:srgbClr val="C00000"/>
              </a:buClr>
              <a:buFont typeface="Wingdings" panose="05000000000000000000" pitchFamily="2" charset="2"/>
              <a:buChar char="n"/>
              <a:defRPr/>
            </a:pPr>
            <a:r>
              <a:rPr lang="en-US" altLang="zh-CN" sz="2400" kern="1200" dirty="0">
                <a:solidFill>
                  <a:srgbClr val="002060"/>
                </a:solidFill>
                <a:latin typeface="Times New Roman" panose="02020603050405020304" pitchFamily="18" charset="0"/>
                <a:cs typeface="Times New Roman" panose="02020603050405020304" pitchFamily="18" charset="0"/>
              </a:rPr>
              <a:t>ping -l 65510 </a:t>
            </a:r>
            <a:r>
              <a:rPr lang="en-US" altLang="zh-CN" sz="2400" kern="1200" dirty="0" err="1">
                <a:solidFill>
                  <a:srgbClr val="002060"/>
                </a:solidFill>
                <a:latin typeface="Times New Roman" panose="02020603050405020304" pitchFamily="18" charset="0"/>
                <a:cs typeface="Times New Roman" panose="02020603050405020304" pitchFamily="18" charset="0"/>
              </a:rPr>
              <a:t>victim.host.ip.address</a:t>
            </a:r>
            <a:r>
              <a:rPr lang="en-US" altLang="zh-CN" sz="2400" kern="1200" dirty="0">
                <a:solidFill>
                  <a:srgbClr val="002060"/>
                </a:solidFill>
                <a:latin typeface="Times New Roman" panose="02020603050405020304" pitchFamily="18" charset="0"/>
                <a:cs typeface="Times New Roman" panose="02020603050405020304" pitchFamily="18" charset="0"/>
              </a:rPr>
              <a:t> </a:t>
            </a:r>
            <a:r>
              <a:rPr lang="zh-CN" altLang="en-US" sz="2400" kern="1200" dirty="0">
                <a:solidFill>
                  <a:srgbClr val="002060"/>
                </a:solidFill>
                <a:latin typeface="Times New Roman" panose="02020603050405020304" pitchFamily="18" charset="0"/>
                <a:cs typeface="Times New Roman" panose="02020603050405020304" pitchFamily="18" charset="0"/>
              </a:rPr>
              <a:t>　</a:t>
            </a:r>
            <a:endParaRPr lang="en-US" altLang="zh-CN" sz="2400" kern="1200" dirty="0">
              <a:solidFill>
                <a:srgbClr val="002060"/>
              </a:solidFill>
              <a:latin typeface="Times New Roman" panose="02020603050405020304" pitchFamily="18" charset="0"/>
              <a:cs typeface="Times New Roman" panose="02020603050405020304" pitchFamily="18" charset="0"/>
            </a:endParaRPr>
          </a:p>
          <a:p>
            <a:pPr marL="898525" lvl="1" indent="-457200" fontAlgn="auto">
              <a:lnSpc>
                <a:spcPct val="90000"/>
              </a:lnSpc>
              <a:spcBef>
                <a:spcPts val="600"/>
              </a:spcBef>
              <a:spcAft>
                <a:spcPts val="600"/>
              </a:spcAft>
              <a:buClr>
                <a:srgbClr val="C00000"/>
              </a:buClr>
              <a:buFont typeface="Wingdings" panose="05000000000000000000" pitchFamily="2" charset="2"/>
              <a:buChar char="n"/>
              <a:defRPr/>
            </a:pPr>
            <a:r>
              <a:rPr lang="en-US" altLang="zh-CN" sz="2400" kern="1200" dirty="0" smtClean="0">
                <a:solidFill>
                  <a:srgbClr val="002060"/>
                </a:solidFill>
                <a:latin typeface="Times New Roman" panose="02020603050405020304" pitchFamily="18" charset="0"/>
                <a:cs typeface="Times New Roman" panose="02020603050405020304" pitchFamily="18" charset="0"/>
              </a:rPr>
              <a:t>Windows </a:t>
            </a:r>
            <a:r>
              <a:rPr lang="en-US" altLang="zh-CN" sz="2400" kern="1200" dirty="0">
                <a:solidFill>
                  <a:srgbClr val="002060"/>
                </a:solidFill>
                <a:latin typeface="Times New Roman" panose="02020603050405020304" pitchFamily="18" charset="0"/>
                <a:cs typeface="Times New Roman" panose="02020603050405020304" pitchFamily="18" charset="0"/>
              </a:rPr>
              <a:t>NT</a:t>
            </a:r>
            <a:r>
              <a:rPr lang="zh-CN" altLang="en-US" sz="2400" kern="1200" dirty="0">
                <a:solidFill>
                  <a:srgbClr val="002060"/>
                </a:solidFill>
                <a:latin typeface="Times New Roman" panose="02020603050405020304" pitchFamily="18" charset="0"/>
                <a:cs typeface="Times New Roman" panose="02020603050405020304" pitchFamily="18" charset="0"/>
              </a:rPr>
              <a:t>系统中曾经允许类似命令，但是</a:t>
            </a:r>
            <a:r>
              <a:rPr lang="en-US" altLang="zh-CN" sz="2400" kern="1200" dirty="0">
                <a:solidFill>
                  <a:srgbClr val="002060"/>
                </a:solidFill>
                <a:latin typeface="Times New Roman" panose="02020603050405020304" pitchFamily="18" charset="0"/>
                <a:cs typeface="Times New Roman" panose="02020603050405020304" pitchFamily="18" charset="0"/>
              </a:rPr>
              <a:t>Windows XP</a:t>
            </a:r>
            <a:r>
              <a:rPr lang="zh-CN" altLang="en-US" sz="2400" kern="1200" dirty="0">
                <a:solidFill>
                  <a:srgbClr val="002060"/>
                </a:solidFill>
                <a:latin typeface="Times New Roman" panose="02020603050405020304" pitchFamily="18" charset="0"/>
                <a:cs typeface="Times New Roman" panose="02020603050405020304" pitchFamily="18" charset="0"/>
              </a:rPr>
              <a:t>不允许发送这种异常的数据报文</a:t>
            </a:r>
            <a:r>
              <a:rPr lang="zh-CN" altLang="en-US" kern="1200" dirty="0">
                <a:solidFill>
                  <a:srgbClr val="002060"/>
                </a:solidFill>
                <a:latin typeface="Times New Roman" panose="02020603050405020304" pitchFamily="18" charset="0"/>
                <a:cs typeface="Times New Roman" panose="02020603050405020304" pitchFamily="18" charset="0"/>
              </a:rPr>
              <a:t>。</a:t>
            </a:r>
          </a:p>
        </p:txBody>
      </p:sp>
    </p:spTree>
  </p:cSld>
  <p:clrMapOvr>
    <a:masterClrMapping/>
  </p:clrMapOvr>
  <p:transition>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423CE7E3-D84C-41DE-85E7-9575F06403A2}" type="slidenum">
              <a:rPr lang="en-US" altLang="zh-CN"/>
              <a:t>13</a:t>
            </a:fld>
            <a:endParaRPr lang="en-US" altLang="zh-CN"/>
          </a:p>
        </p:txBody>
      </p:sp>
      <p:sp>
        <p:nvSpPr>
          <p:cNvPr id="21507" name="Rectangle 2"/>
          <p:cNvSpPr>
            <a:spLocks noGrp="1" noChangeArrowheads="1"/>
          </p:cNvSpPr>
          <p:nvPr>
            <p:ph type="title"/>
          </p:nvPr>
        </p:nvSpPr>
        <p:spPr/>
        <p:txBody>
          <a:bodyPr/>
          <a:lstStyle/>
          <a:p>
            <a:r>
              <a:rPr lang="en-US" altLang="zh-CN" dirty="0"/>
              <a:t>IP</a:t>
            </a:r>
            <a:r>
              <a:rPr lang="zh-CN" altLang="en-US" dirty="0"/>
              <a:t>分片攻击</a:t>
            </a:r>
            <a:r>
              <a:rPr lang="en-US" altLang="zh-CN" dirty="0"/>
              <a:t>——Ping </a:t>
            </a:r>
            <a:r>
              <a:rPr lang="en-US" altLang="zh-CN" dirty="0" err="1"/>
              <a:t>O’Death</a:t>
            </a:r>
            <a:endParaRPr lang="zh-CN" altLang="en-US" dirty="0" smtClean="0"/>
          </a:p>
        </p:txBody>
      </p:sp>
      <p:sp>
        <p:nvSpPr>
          <p:cNvPr id="21508" name="Rectangle 3"/>
          <p:cNvSpPr>
            <a:spLocks noGrp="1" noChangeArrowheads="1"/>
          </p:cNvSpPr>
          <p:nvPr>
            <p:ph type="body" idx="1"/>
          </p:nvPr>
        </p:nvSpPr>
        <p:spPr/>
        <p:txBody>
          <a:bodyPr/>
          <a:lstStyle/>
          <a:p>
            <a:pPr>
              <a:lnSpc>
                <a:spcPct val="80000"/>
              </a:lnSpc>
              <a:buFont typeface="Wingdings" panose="05000000000000000000" pitchFamily="2" charset="2"/>
              <a:buNone/>
            </a:pPr>
            <a:r>
              <a:rPr lang="zh-CN" altLang="en-US" sz="1700" b="1" smtClean="0"/>
              <a:t>可通过</a:t>
            </a:r>
            <a:r>
              <a:rPr lang="en-US" altLang="zh-CN" sz="1700" b="1" smtClean="0"/>
              <a:t>jolt</a:t>
            </a:r>
            <a:r>
              <a:rPr lang="zh-CN" altLang="en-US" sz="1700" b="1" smtClean="0"/>
              <a:t>工具发送异常大的报文发起攻击。　　 </a:t>
            </a:r>
          </a:p>
          <a:p>
            <a:pPr>
              <a:lnSpc>
                <a:spcPct val="80000"/>
              </a:lnSpc>
              <a:buFont typeface="Wingdings" panose="05000000000000000000" pitchFamily="2" charset="2"/>
              <a:buNone/>
            </a:pPr>
            <a:r>
              <a:rPr lang="en-US" altLang="zh-CN" sz="1700" b="1" smtClean="0"/>
              <a:t>[root@insecure DoS]# ./jolt2 </a:t>
            </a:r>
            <a:r>
              <a:rPr lang="zh-CN" altLang="en-US" sz="1700" b="1" smtClean="0"/>
              <a:t>　　 </a:t>
            </a:r>
          </a:p>
          <a:p>
            <a:pPr>
              <a:lnSpc>
                <a:spcPct val="80000"/>
              </a:lnSpc>
              <a:buFont typeface="Wingdings" panose="05000000000000000000" pitchFamily="2" charset="2"/>
              <a:buNone/>
            </a:pPr>
            <a:r>
              <a:rPr lang="en-US" altLang="zh-CN" sz="1700" b="1" smtClean="0"/>
              <a:t>Usage: ./jolt2 [-s src_addr] [-p port] dest_addr </a:t>
            </a:r>
            <a:r>
              <a:rPr lang="zh-CN" altLang="en-US" sz="1700" b="1" smtClean="0"/>
              <a:t>　　 </a:t>
            </a:r>
          </a:p>
          <a:p>
            <a:pPr>
              <a:lnSpc>
                <a:spcPct val="80000"/>
              </a:lnSpc>
              <a:buFont typeface="Wingdings" panose="05000000000000000000" pitchFamily="2" charset="2"/>
              <a:buNone/>
            </a:pPr>
            <a:r>
              <a:rPr lang="en-US" altLang="zh-CN" sz="1700" b="1" smtClean="0"/>
              <a:t>Note: </a:t>
            </a:r>
            <a:r>
              <a:rPr lang="en-US" altLang="zh-CN" sz="1700" b="1" smtClean="0">
                <a:solidFill>
                  <a:srgbClr val="FF0000"/>
                </a:solidFill>
              </a:rPr>
              <a:t>UDP used if a port is specified, otherwise ICMP</a:t>
            </a:r>
            <a:r>
              <a:rPr lang="en-US" altLang="zh-CN" sz="1700" b="1" smtClean="0"/>
              <a:t> </a:t>
            </a:r>
            <a:r>
              <a:rPr lang="zh-CN" altLang="en-US" sz="1700" b="1" smtClean="0"/>
              <a:t>　</a:t>
            </a:r>
          </a:p>
          <a:p>
            <a:pPr>
              <a:lnSpc>
                <a:spcPct val="80000"/>
              </a:lnSpc>
              <a:buFont typeface="Wingdings" panose="05000000000000000000" pitchFamily="2" charset="2"/>
              <a:buNone/>
            </a:pPr>
            <a:r>
              <a:rPr lang="zh-CN" altLang="en-US" sz="1700" b="1" smtClean="0"/>
              <a:t>　 </a:t>
            </a:r>
          </a:p>
          <a:p>
            <a:pPr>
              <a:lnSpc>
                <a:spcPct val="80000"/>
              </a:lnSpc>
              <a:buFont typeface="Wingdings" panose="05000000000000000000" pitchFamily="2" charset="2"/>
              <a:buNone/>
            </a:pPr>
            <a:r>
              <a:rPr lang="en-US" altLang="zh-CN" sz="1700" b="1" smtClean="0"/>
              <a:t>[root@insecure DoS]# ./jolt2 -p 139 192.168.0.30 </a:t>
            </a:r>
            <a:r>
              <a:rPr lang="zh-CN" altLang="en-US" sz="1700" b="1" smtClean="0"/>
              <a:t>　　</a:t>
            </a:r>
          </a:p>
          <a:p>
            <a:pPr>
              <a:lnSpc>
                <a:spcPct val="80000"/>
              </a:lnSpc>
              <a:buFont typeface="Wingdings" panose="05000000000000000000" pitchFamily="2" charset="2"/>
              <a:buNone/>
            </a:pPr>
            <a:r>
              <a:rPr lang="zh-CN" altLang="en-US" sz="1700" b="1" smtClean="0"/>
              <a:t>可通过</a:t>
            </a:r>
            <a:r>
              <a:rPr lang="en-US" altLang="zh-CN" sz="1700" b="1" smtClean="0"/>
              <a:t>tcpdump</a:t>
            </a:r>
            <a:r>
              <a:rPr lang="zh-CN" altLang="en-US" sz="1700" b="1" smtClean="0"/>
              <a:t>监控到如下内容。 　　 </a:t>
            </a:r>
          </a:p>
          <a:p>
            <a:pPr>
              <a:lnSpc>
                <a:spcPct val="80000"/>
              </a:lnSpc>
              <a:buFont typeface="Wingdings" panose="05000000000000000000" pitchFamily="2" charset="2"/>
              <a:buNone/>
            </a:pPr>
            <a:r>
              <a:rPr lang="en-US" altLang="zh-CN" sz="1700" b="1" smtClean="0"/>
              <a:t>20:04:51.188599 test.com.cn &gt; 192.168.0.30: (frag 1109:9@65520) </a:t>
            </a:r>
            <a:r>
              <a:rPr lang="zh-CN" altLang="en-US" sz="1700" b="1" smtClean="0"/>
              <a:t>　　 </a:t>
            </a:r>
          </a:p>
          <a:p>
            <a:pPr>
              <a:lnSpc>
                <a:spcPct val="80000"/>
              </a:lnSpc>
              <a:buFont typeface="Wingdings" panose="05000000000000000000" pitchFamily="2" charset="2"/>
              <a:buNone/>
            </a:pPr>
            <a:r>
              <a:rPr lang="en-US" altLang="zh-CN" sz="1700" b="1" smtClean="0"/>
              <a:t>20:04:51.188850 test.com.cn &gt; 192.168.0.30: (frag 1109:9@65520) </a:t>
            </a:r>
            <a:r>
              <a:rPr lang="zh-CN" altLang="en-US" sz="1700" b="1" smtClean="0"/>
              <a:t>　　 </a:t>
            </a:r>
          </a:p>
          <a:p>
            <a:pPr>
              <a:lnSpc>
                <a:spcPct val="80000"/>
              </a:lnSpc>
              <a:buFont typeface="Wingdings" panose="05000000000000000000" pitchFamily="2" charset="2"/>
              <a:buNone/>
            </a:pPr>
            <a:r>
              <a:rPr lang="en-US" altLang="zh-CN" sz="1700" b="1" smtClean="0"/>
              <a:t>20:04:51.189103 test.com.cn &gt; 192.168.0.30: (frag 1109:9@65520) </a:t>
            </a:r>
            <a:r>
              <a:rPr lang="zh-CN" altLang="en-US" sz="1700" b="1" smtClean="0"/>
              <a:t>　　 </a:t>
            </a:r>
          </a:p>
          <a:p>
            <a:pPr>
              <a:lnSpc>
                <a:spcPct val="80000"/>
              </a:lnSpc>
              <a:buFont typeface="Wingdings" panose="05000000000000000000" pitchFamily="2" charset="2"/>
              <a:buNone/>
            </a:pPr>
            <a:r>
              <a:rPr lang="en-US" altLang="zh-CN" sz="1700" b="1" smtClean="0"/>
              <a:t>20:04:51.189358 test.com.cn &gt; 192.168.0.30: (frag 1109:9@65520) </a:t>
            </a:r>
            <a:r>
              <a:rPr lang="zh-CN" altLang="en-US" sz="1700" b="1" smtClean="0"/>
              <a:t>　　 </a:t>
            </a:r>
          </a:p>
          <a:p>
            <a:pPr>
              <a:lnSpc>
                <a:spcPct val="80000"/>
              </a:lnSpc>
              <a:buFont typeface="Wingdings" panose="05000000000000000000" pitchFamily="2" charset="2"/>
              <a:buNone/>
            </a:pPr>
            <a:r>
              <a:rPr lang="en-US" altLang="zh-CN" sz="1700" b="1" smtClean="0"/>
              <a:t>20:04:51.189608 test.com.cn &gt; 192.168.0.30: (frag 1109:9@65520) </a:t>
            </a:r>
            <a:r>
              <a:rPr lang="zh-CN" altLang="en-US" sz="1700" b="1" smtClean="0"/>
              <a:t>　　 </a:t>
            </a:r>
          </a:p>
          <a:p>
            <a:pPr>
              <a:lnSpc>
                <a:spcPct val="80000"/>
              </a:lnSpc>
              <a:buFont typeface="Wingdings" panose="05000000000000000000" pitchFamily="2" charset="2"/>
              <a:buNone/>
            </a:pPr>
            <a:r>
              <a:rPr lang="en-US" altLang="zh-CN" sz="1700" b="1" smtClean="0"/>
              <a:t>20:04:51.189864 test.com.cn &gt; 192.168.0.30: (frag 1109:9@65520) </a:t>
            </a:r>
          </a:p>
          <a:p>
            <a:pPr>
              <a:lnSpc>
                <a:spcPct val="80000"/>
              </a:lnSpc>
              <a:buFont typeface="Wingdings" panose="05000000000000000000" pitchFamily="2" charset="2"/>
              <a:buNone/>
            </a:pPr>
            <a:endParaRPr lang="en-US" altLang="zh-CN" sz="1700" b="1" smtClean="0"/>
          </a:p>
          <a:p>
            <a:pPr>
              <a:lnSpc>
                <a:spcPct val="80000"/>
              </a:lnSpc>
              <a:buFont typeface="Wingdings" panose="05000000000000000000" pitchFamily="2" charset="2"/>
              <a:buNone/>
            </a:pPr>
            <a:r>
              <a:rPr lang="en-US" altLang="zh-CN" sz="1700" b="1" smtClean="0"/>
              <a:t>1109</a:t>
            </a:r>
            <a:r>
              <a:rPr lang="zh-CN" altLang="en-US" sz="1700" b="1" smtClean="0"/>
              <a:t>是</a:t>
            </a:r>
            <a:r>
              <a:rPr lang="en-US" altLang="zh-CN" sz="1700" b="1" smtClean="0"/>
              <a:t>ID</a:t>
            </a:r>
            <a:r>
              <a:rPr lang="zh-CN" altLang="en-US" sz="1700" b="1" smtClean="0"/>
              <a:t>表示从</a:t>
            </a:r>
            <a:r>
              <a:rPr lang="en-US" altLang="zh-CN" sz="1700" b="1" smtClean="0"/>
              <a:t>65520</a:t>
            </a:r>
            <a:r>
              <a:rPr lang="zh-CN" altLang="en-US" sz="1700" b="1" smtClean="0"/>
              <a:t>位置开始的</a:t>
            </a:r>
            <a:r>
              <a:rPr lang="en-US" altLang="zh-CN" sz="1700" b="1" smtClean="0"/>
              <a:t>9</a:t>
            </a:r>
            <a:r>
              <a:rPr lang="zh-CN" altLang="en-US" sz="1700" b="1" smtClean="0"/>
              <a:t>个字节　　 </a:t>
            </a:r>
          </a:p>
          <a:p>
            <a:pPr>
              <a:lnSpc>
                <a:spcPct val="80000"/>
              </a:lnSpc>
              <a:buFont typeface="Wingdings" panose="05000000000000000000" pitchFamily="2" charset="2"/>
              <a:buNone/>
            </a:pPr>
            <a:r>
              <a:rPr lang="zh-CN" altLang="en-US" sz="1700" b="1" smtClean="0"/>
              <a:t>目标系统（</a:t>
            </a:r>
            <a:r>
              <a:rPr lang="en-US" altLang="zh-CN" sz="1700" b="1" smtClean="0"/>
              <a:t>Windows NT</a:t>
            </a:r>
            <a:r>
              <a:rPr lang="zh-CN" altLang="en-US" sz="1700" b="1" smtClean="0"/>
              <a:t>）</a:t>
            </a:r>
            <a:r>
              <a:rPr lang="en-US" altLang="zh-CN" sz="1700" b="1" smtClean="0"/>
              <a:t>192.168.0.30</a:t>
            </a:r>
            <a:r>
              <a:rPr lang="zh-CN" altLang="en-US" sz="1700" b="1" smtClean="0"/>
              <a:t>遭受攻击将会瘫痪。</a:t>
            </a:r>
          </a:p>
        </p:txBody>
      </p:sp>
    </p:spTree>
  </p:cSld>
  <p:clrMapOvr>
    <a:masterClrMapping/>
  </p:clrMapOvr>
  <p:transition>
    <p:pull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4000" dirty="0" smtClean="0"/>
              <a:t>IP</a:t>
            </a:r>
            <a:r>
              <a:rPr lang="zh-CN" altLang="en-US" sz="4000" dirty="0" smtClean="0"/>
              <a:t>分片攻击</a:t>
            </a:r>
            <a:r>
              <a:rPr lang="en-US" altLang="zh-CN" sz="4000" dirty="0"/>
              <a:t>——</a:t>
            </a:r>
            <a:r>
              <a:rPr lang="en-US" altLang="zh-CN" sz="4000" dirty="0" smtClean="0"/>
              <a:t>Teardrop</a:t>
            </a:r>
            <a:r>
              <a:rPr lang="zh-CN" altLang="en-US" sz="4000" dirty="0" smtClean="0"/>
              <a:t>攻击</a:t>
            </a:r>
          </a:p>
        </p:txBody>
      </p:sp>
      <p:sp>
        <p:nvSpPr>
          <p:cNvPr id="13315" name="Rectangle 3"/>
          <p:cNvSpPr>
            <a:spLocks noGrp="1" noChangeArrowheads="1"/>
          </p:cNvSpPr>
          <p:nvPr>
            <p:ph type="body" idx="1"/>
          </p:nvPr>
        </p:nvSpPr>
        <p:spPr/>
        <p:txBody>
          <a:bodyPr/>
          <a:lstStyle/>
          <a:p>
            <a:endParaRPr lang="zh-CN" altLang="en-US" smtClean="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96975"/>
            <a:ext cx="6624638"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7C2A0273-D15A-4A68-AAE4-D54EB2AB64E5}" type="slidenum">
              <a:rPr lang="en-US" altLang="zh-CN"/>
              <a:t>15</a:t>
            </a:fld>
            <a:endParaRPr lang="en-US" altLang="zh-CN"/>
          </a:p>
        </p:txBody>
      </p:sp>
      <p:sp>
        <p:nvSpPr>
          <p:cNvPr id="22531" name="Rectangle 2"/>
          <p:cNvSpPr>
            <a:spLocks noGrp="1" noChangeArrowheads="1"/>
          </p:cNvSpPr>
          <p:nvPr>
            <p:ph type="title"/>
          </p:nvPr>
        </p:nvSpPr>
        <p:spPr>
          <a:xfrm>
            <a:off x="457200" y="122238"/>
            <a:ext cx="7283450" cy="858837"/>
          </a:xfrm>
        </p:spPr>
        <p:txBody>
          <a:bodyPr/>
          <a:lstStyle/>
          <a:p>
            <a:r>
              <a:rPr lang="en-US" altLang="zh-CN" sz="3500" dirty="0" smtClean="0"/>
              <a:t>IP</a:t>
            </a:r>
            <a:r>
              <a:rPr lang="zh-CN" altLang="en-US" sz="3500" dirty="0" smtClean="0"/>
              <a:t>分片攻击</a:t>
            </a:r>
            <a:r>
              <a:rPr lang="en-US" altLang="zh-CN" sz="3500" dirty="0" smtClean="0"/>
              <a:t>——Tiny fragment</a:t>
            </a:r>
            <a:r>
              <a:rPr lang="zh-CN" altLang="en-US" sz="3500" dirty="0" smtClean="0"/>
              <a:t>攻击</a:t>
            </a:r>
          </a:p>
        </p:txBody>
      </p:sp>
      <p:sp>
        <p:nvSpPr>
          <p:cNvPr id="222211" name="Rectangle 3"/>
          <p:cNvSpPr>
            <a:spLocks noGrp="1" noChangeArrowheads="1"/>
          </p:cNvSpPr>
          <p:nvPr>
            <p:ph type="body" idx="1"/>
          </p:nvPr>
        </p:nvSpPr>
        <p:spPr/>
        <p:txBody>
          <a:bodyPr/>
          <a:lstStyle/>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400" kern="1200" dirty="0">
                <a:solidFill>
                  <a:srgbClr val="002060"/>
                </a:solidFill>
                <a:latin typeface="Times New Roman" panose="02020603050405020304" pitchFamily="18" charset="0"/>
                <a:cs typeface="Times New Roman" panose="02020603050405020304" pitchFamily="18" charset="0"/>
              </a:rPr>
              <a:t>所 谓</a:t>
            </a:r>
            <a:r>
              <a:rPr lang="en-US" altLang="zh-CN" sz="2400" kern="1200" dirty="0">
                <a:solidFill>
                  <a:srgbClr val="002060"/>
                </a:solidFill>
                <a:latin typeface="Times New Roman" panose="02020603050405020304" pitchFamily="18" charset="0"/>
                <a:cs typeface="Times New Roman" panose="02020603050405020304" pitchFamily="18" charset="0"/>
              </a:rPr>
              <a:t>Tiny fragment</a:t>
            </a:r>
            <a:r>
              <a:rPr lang="zh-CN" altLang="en-US" sz="2400" kern="1200" dirty="0">
                <a:solidFill>
                  <a:srgbClr val="002060"/>
                </a:solidFill>
                <a:latin typeface="Times New Roman" panose="02020603050405020304" pitchFamily="18" charset="0"/>
                <a:cs typeface="Times New Roman" panose="02020603050405020304" pitchFamily="18" charset="0"/>
              </a:rPr>
              <a:t>攻击是指通过恶意操作，发送极小的分片来绕过包过滤系统或者入侵检测系统的一种攻击手段。攻击者通过恶意操作，可将</a:t>
            </a:r>
            <a:r>
              <a:rPr lang="en-US" altLang="zh-CN" sz="2400" kern="1200" dirty="0">
                <a:solidFill>
                  <a:srgbClr val="002060"/>
                </a:solidFill>
                <a:latin typeface="Times New Roman" panose="02020603050405020304" pitchFamily="18" charset="0"/>
                <a:cs typeface="Times New Roman" panose="02020603050405020304" pitchFamily="18" charset="0"/>
              </a:rPr>
              <a:t>TCP</a:t>
            </a:r>
            <a:r>
              <a:rPr lang="zh-CN" altLang="en-US" sz="2400" kern="1200" dirty="0">
                <a:solidFill>
                  <a:srgbClr val="002060"/>
                </a:solidFill>
                <a:latin typeface="Times New Roman" panose="02020603050405020304" pitchFamily="18" charset="0"/>
                <a:cs typeface="Times New Roman" panose="02020603050405020304" pitchFamily="18" charset="0"/>
              </a:rPr>
              <a:t>报 头</a:t>
            </a:r>
            <a:r>
              <a:rPr lang="en-US" altLang="zh-CN" sz="2400" kern="1200" dirty="0">
                <a:solidFill>
                  <a:srgbClr val="002060"/>
                </a:solidFill>
                <a:latin typeface="Times New Roman" panose="02020603050405020304" pitchFamily="18" charset="0"/>
                <a:cs typeface="Times New Roman" panose="02020603050405020304" pitchFamily="18" charset="0"/>
              </a:rPr>
              <a:t>(</a:t>
            </a:r>
            <a:r>
              <a:rPr lang="zh-CN" altLang="en-US" sz="2400" kern="1200" dirty="0">
                <a:solidFill>
                  <a:srgbClr val="002060"/>
                </a:solidFill>
                <a:latin typeface="Times New Roman" panose="02020603050405020304" pitchFamily="18" charset="0"/>
                <a:cs typeface="Times New Roman" panose="02020603050405020304" pitchFamily="18" charset="0"/>
              </a:rPr>
              <a:t>通常为</a:t>
            </a:r>
            <a:r>
              <a:rPr lang="en-US" altLang="zh-CN" sz="2400" kern="1200" dirty="0">
                <a:solidFill>
                  <a:srgbClr val="002060"/>
                </a:solidFill>
                <a:latin typeface="Times New Roman" panose="02020603050405020304" pitchFamily="18" charset="0"/>
                <a:cs typeface="Times New Roman" panose="02020603050405020304" pitchFamily="18" charset="0"/>
              </a:rPr>
              <a:t>20</a:t>
            </a:r>
            <a:r>
              <a:rPr lang="zh-CN" altLang="en-US" sz="2400" kern="1200" dirty="0">
                <a:solidFill>
                  <a:srgbClr val="002060"/>
                </a:solidFill>
                <a:latin typeface="Times New Roman" panose="02020603050405020304" pitchFamily="18" charset="0"/>
                <a:cs typeface="Times New Roman" panose="02020603050405020304" pitchFamily="18" charset="0"/>
              </a:rPr>
              <a:t>字节</a:t>
            </a:r>
            <a:r>
              <a:rPr lang="en-US" altLang="zh-CN" sz="2400" kern="1200" dirty="0">
                <a:solidFill>
                  <a:srgbClr val="002060"/>
                </a:solidFill>
                <a:latin typeface="Times New Roman" panose="02020603050405020304" pitchFamily="18" charset="0"/>
                <a:cs typeface="Times New Roman" panose="02020603050405020304" pitchFamily="18" charset="0"/>
              </a:rPr>
              <a:t>)</a:t>
            </a:r>
            <a:r>
              <a:rPr lang="zh-CN" altLang="en-US" sz="2400" kern="1200" dirty="0">
                <a:solidFill>
                  <a:srgbClr val="002060"/>
                </a:solidFill>
                <a:latin typeface="Times New Roman" panose="02020603050405020304" pitchFamily="18" charset="0"/>
                <a:cs typeface="Times New Roman" panose="02020603050405020304" pitchFamily="18" charset="0"/>
              </a:rPr>
              <a:t>分布在</a:t>
            </a:r>
            <a:r>
              <a:rPr lang="en-US" altLang="zh-CN" sz="2400" kern="1200" dirty="0">
                <a:solidFill>
                  <a:srgbClr val="002060"/>
                </a:solidFill>
                <a:latin typeface="Times New Roman" panose="02020603050405020304" pitchFamily="18" charset="0"/>
                <a:cs typeface="Times New Roman" panose="02020603050405020304" pitchFamily="18" charset="0"/>
              </a:rPr>
              <a:t>2</a:t>
            </a:r>
            <a:r>
              <a:rPr lang="zh-CN" altLang="en-US" sz="2400" kern="1200" dirty="0">
                <a:solidFill>
                  <a:srgbClr val="002060"/>
                </a:solidFill>
                <a:latin typeface="Times New Roman" panose="02020603050405020304" pitchFamily="18" charset="0"/>
                <a:cs typeface="Times New Roman" panose="02020603050405020304" pitchFamily="18" charset="0"/>
              </a:rPr>
              <a:t>个分片中，这样一来，目的端口号可以包含在第二个分片中。</a:t>
            </a:r>
          </a:p>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400" kern="1200" dirty="0">
                <a:solidFill>
                  <a:srgbClr val="002060"/>
                </a:solidFill>
                <a:latin typeface="Times New Roman" panose="02020603050405020304" pitchFamily="18" charset="0"/>
                <a:cs typeface="Times New Roman" panose="02020603050405020304" pitchFamily="18" charset="0"/>
              </a:rPr>
              <a:t>对于包过滤设备或者入侵检测系统来说，首先通过判断目的端口号来采 取允许</a:t>
            </a:r>
            <a:r>
              <a:rPr lang="en-US" altLang="zh-CN" sz="2400" kern="1200" dirty="0">
                <a:solidFill>
                  <a:srgbClr val="002060"/>
                </a:solidFill>
                <a:latin typeface="Times New Roman" panose="02020603050405020304" pitchFamily="18" charset="0"/>
                <a:cs typeface="Times New Roman" panose="02020603050405020304" pitchFamily="18" charset="0"/>
              </a:rPr>
              <a:t>/</a:t>
            </a:r>
            <a:r>
              <a:rPr lang="zh-CN" altLang="en-US" sz="2400" kern="1200" dirty="0">
                <a:solidFill>
                  <a:srgbClr val="002060"/>
                </a:solidFill>
                <a:latin typeface="Times New Roman" panose="02020603050405020304" pitchFamily="18" charset="0"/>
                <a:cs typeface="Times New Roman" panose="02020603050405020304" pitchFamily="18" charset="0"/>
              </a:rPr>
              <a:t>禁止措施。但是由于通过恶意分片使目的端口号位于第二个分片中，因此包过滤设备通过判断第一个分片</a:t>
            </a:r>
            <a:r>
              <a:rPr lang="en-US" altLang="zh-CN" sz="2400" kern="1200" dirty="0">
                <a:solidFill>
                  <a:srgbClr val="002060"/>
                </a:solidFill>
                <a:latin typeface="Times New Roman" panose="02020603050405020304" pitchFamily="18" charset="0"/>
                <a:cs typeface="Times New Roman" panose="02020603050405020304" pitchFamily="18" charset="0"/>
              </a:rPr>
              <a:t>,</a:t>
            </a:r>
            <a:r>
              <a:rPr lang="zh-CN" altLang="en-US" sz="2400" kern="1200" dirty="0">
                <a:solidFill>
                  <a:srgbClr val="002060"/>
                </a:solidFill>
                <a:latin typeface="Times New Roman" panose="02020603050405020304" pitchFamily="18" charset="0"/>
                <a:cs typeface="Times New Roman" panose="02020603050405020304" pitchFamily="18" charset="0"/>
              </a:rPr>
              <a:t>决定后续的分片是否允许通过。</a:t>
            </a:r>
          </a:p>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400" kern="1200" dirty="0">
                <a:solidFill>
                  <a:srgbClr val="002060"/>
                </a:solidFill>
                <a:latin typeface="Times New Roman" panose="02020603050405020304" pitchFamily="18" charset="0"/>
                <a:cs typeface="Times New Roman" panose="02020603050405020304" pitchFamily="18" charset="0"/>
              </a:rPr>
              <a:t>但是这些分片在 目标主机上进行重组之后将形成各种攻击。通过这种方法可以迂回攻击一些入侵检测系统及一些安全过滤系统。目前一些智能的包过滤设备直接丢掉报头中未包含端口信 息的分片。 </a:t>
            </a:r>
          </a:p>
        </p:txBody>
      </p:sp>
    </p:spTree>
  </p:cSld>
  <p:clrMapOvr>
    <a:masterClrMapping/>
  </p:clrMapOvr>
  <p:transition>
    <p:pull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DB3400BB-1459-4EC7-9A64-D982FBBEC0C8}" type="slidenum">
              <a:rPr lang="en-US" altLang="zh-CN"/>
              <a:t>16</a:t>
            </a:fld>
            <a:endParaRPr lang="en-US" altLang="zh-CN"/>
          </a:p>
        </p:txBody>
      </p:sp>
      <p:sp>
        <p:nvSpPr>
          <p:cNvPr id="23555" name="Rectangle 2"/>
          <p:cNvSpPr>
            <a:spLocks noGrp="1" noChangeArrowheads="1"/>
          </p:cNvSpPr>
          <p:nvPr>
            <p:ph type="title"/>
          </p:nvPr>
        </p:nvSpPr>
        <p:spPr>
          <a:xfrm>
            <a:off x="457200" y="122238"/>
            <a:ext cx="7283450" cy="858837"/>
          </a:xfrm>
        </p:spPr>
        <p:txBody>
          <a:bodyPr/>
          <a:lstStyle/>
          <a:p>
            <a:r>
              <a:rPr lang="en-US" altLang="zh-CN" sz="3500" dirty="0" smtClean="0"/>
              <a:t>IP</a:t>
            </a:r>
            <a:r>
              <a:rPr lang="zh-CN" altLang="en-US" sz="3500" dirty="0" smtClean="0"/>
              <a:t>分片攻击</a:t>
            </a:r>
            <a:r>
              <a:rPr lang="en-US" altLang="zh-CN" sz="3500" dirty="0" smtClean="0"/>
              <a:t>——Tiny fragment</a:t>
            </a:r>
            <a:r>
              <a:rPr lang="zh-CN" altLang="en-US" sz="3500" dirty="0" smtClean="0"/>
              <a:t>攻击</a:t>
            </a:r>
          </a:p>
        </p:txBody>
      </p:sp>
      <p:sp>
        <p:nvSpPr>
          <p:cNvPr id="23556" name="Rectangle 3"/>
          <p:cNvSpPr>
            <a:spLocks noGrp="1" noChangeArrowheads="1"/>
          </p:cNvSpPr>
          <p:nvPr>
            <p:ph type="body" idx="1"/>
          </p:nvPr>
        </p:nvSpPr>
        <p:spPr>
          <a:xfrm>
            <a:off x="366023" y="1196752"/>
            <a:ext cx="8291512" cy="5661248"/>
          </a:xfrm>
        </p:spPr>
        <p:txBody>
          <a:bodyPr/>
          <a:lstStyle/>
          <a:p>
            <a:pPr>
              <a:buFont typeface="Wingdings" panose="05000000000000000000" pitchFamily="2" charset="2"/>
              <a:buNone/>
            </a:pPr>
            <a:r>
              <a:rPr lang="zh-CN" altLang="en-US" sz="1400" b="1" dirty="0" smtClean="0"/>
              <a:t>通过</a:t>
            </a:r>
            <a:r>
              <a:rPr lang="en-US" altLang="zh-CN" sz="1400" b="1" dirty="0" err="1" smtClean="0"/>
              <a:t>nmap</a:t>
            </a:r>
            <a:r>
              <a:rPr lang="zh-CN" altLang="en-US" sz="1400" b="1" dirty="0" smtClean="0"/>
              <a:t>工具也可以进行一定的</a:t>
            </a:r>
            <a:r>
              <a:rPr lang="en-US" altLang="zh-CN" sz="1400" b="1" dirty="0" smtClean="0"/>
              <a:t>Tiny   fragment</a:t>
            </a:r>
            <a:r>
              <a:rPr lang="zh-CN" altLang="en-US" sz="1400" b="1" dirty="0" smtClean="0"/>
              <a:t>攻击。通过</a:t>
            </a:r>
            <a:r>
              <a:rPr lang="en-US" altLang="zh-CN" sz="1400" b="1" dirty="0" err="1" smtClean="0"/>
              <a:t>nmap</a:t>
            </a:r>
            <a:r>
              <a:rPr lang="zh-CN" altLang="en-US" sz="1400" b="1" dirty="0" smtClean="0"/>
              <a:t>的</a:t>
            </a:r>
            <a:r>
              <a:rPr lang="en-US" altLang="zh-CN" sz="1400" b="1" dirty="0" smtClean="0"/>
              <a:t>-f</a:t>
            </a:r>
            <a:r>
              <a:rPr lang="zh-CN" altLang="en-US" sz="1400" b="1" dirty="0" smtClean="0"/>
              <a:t>选项可以将</a:t>
            </a:r>
            <a:r>
              <a:rPr lang="en-US" altLang="zh-CN" sz="1400" b="1" dirty="0" smtClean="0"/>
              <a:t>TCP</a:t>
            </a:r>
            <a:r>
              <a:rPr lang="zh-CN" altLang="en-US" sz="1400" b="1" dirty="0" smtClean="0"/>
              <a:t>报头分在多个小碎片中。    </a:t>
            </a:r>
          </a:p>
          <a:p>
            <a:pPr>
              <a:buFont typeface="Wingdings" panose="05000000000000000000" pitchFamily="2" charset="2"/>
              <a:buNone/>
            </a:pPr>
            <a:r>
              <a:rPr lang="zh-CN" altLang="en-US" sz="1400" b="1" dirty="0" smtClean="0"/>
              <a:t>   </a:t>
            </a:r>
          </a:p>
          <a:p>
            <a:pPr>
              <a:buFont typeface="Wingdings" panose="05000000000000000000" pitchFamily="2" charset="2"/>
              <a:buNone/>
            </a:pPr>
            <a:r>
              <a:rPr lang="zh-CN" altLang="en-US" sz="1400" b="1" dirty="0" smtClean="0"/>
              <a:t>  </a:t>
            </a:r>
            <a:r>
              <a:rPr lang="en-US" altLang="zh-CN" sz="1400" b="1" dirty="0" smtClean="0"/>
              <a:t>[</a:t>
            </a:r>
            <a:r>
              <a:rPr lang="en-US" altLang="zh-CN" sz="1400" b="1" dirty="0" err="1" smtClean="0"/>
              <a:t>root@linux</a:t>
            </a:r>
            <a:r>
              <a:rPr lang="en-US" altLang="zh-CN" sz="1400" b="1" dirty="0" smtClean="0"/>
              <a:t>   /root]#   </a:t>
            </a:r>
            <a:r>
              <a:rPr lang="en-US" altLang="zh-CN" sz="1400" b="1" dirty="0" err="1" smtClean="0"/>
              <a:t>nmap</a:t>
            </a:r>
            <a:r>
              <a:rPr lang="en-US" altLang="zh-CN" sz="1400" b="1" dirty="0" smtClean="0"/>
              <a:t>   -f   -</a:t>
            </a:r>
            <a:r>
              <a:rPr lang="en-US" altLang="zh-CN" sz="1400" b="1" dirty="0" err="1" smtClean="0"/>
              <a:t>sS</a:t>
            </a:r>
            <a:r>
              <a:rPr lang="en-US" altLang="zh-CN" sz="1400" b="1" dirty="0" smtClean="0"/>
              <a:t>   -p   23   192.168.0.25  </a:t>
            </a:r>
          </a:p>
          <a:p>
            <a:pPr>
              <a:buFont typeface="Wingdings" panose="05000000000000000000" pitchFamily="2" charset="2"/>
              <a:buNone/>
            </a:pPr>
            <a:r>
              <a:rPr lang="en-US" altLang="zh-CN" sz="1400" b="1" dirty="0" smtClean="0"/>
              <a:t>  Starting   </a:t>
            </a:r>
            <a:r>
              <a:rPr lang="en-US" altLang="zh-CN" sz="1400" b="1" dirty="0" err="1" smtClean="0"/>
              <a:t>nmap</a:t>
            </a:r>
            <a:r>
              <a:rPr lang="en-US" altLang="zh-CN" sz="1400" b="1" dirty="0" smtClean="0"/>
              <a:t>   V.   2.54BETA1   by   fyodor@insecure.org   (   www.insecure.org/nmap/   )  </a:t>
            </a:r>
          </a:p>
          <a:p>
            <a:pPr>
              <a:buFont typeface="Wingdings" panose="05000000000000000000" pitchFamily="2" charset="2"/>
              <a:buNone/>
            </a:pPr>
            <a:r>
              <a:rPr lang="en-US" altLang="zh-CN" sz="1400" b="1" dirty="0" smtClean="0"/>
              <a:t>  Interesting   ports   on   test.com.cn   (192.168.0.25):  </a:t>
            </a:r>
          </a:p>
          <a:p>
            <a:pPr>
              <a:buFont typeface="Wingdings" panose="05000000000000000000" pitchFamily="2" charset="2"/>
              <a:buNone/>
            </a:pPr>
            <a:r>
              <a:rPr lang="en-US" altLang="zh-CN" sz="1400" b="1" dirty="0" smtClean="0"/>
              <a:t>  Port   State   Service  </a:t>
            </a:r>
          </a:p>
          <a:p>
            <a:pPr>
              <a:buFont typeface="Wingdings" panose="05000000000000000000" pitchFamily="2" charset="2"/>
              <a:buNone/>
            </a:pPr>
            <a:r>
              <a:rPr lang="en-US" altLang="zh-CN" sz="1400" b="1" dirty="0" smtClean="0"/>
              <a:t>  23/</a:t>
            </a:r>
            <a:r>
              <a:rPr lang="en-US" altLang="zh-CN" sz="1400" b="1" dirty="0" err="1" smtClean="0"/>
              <a:t>tcp</a:t>
            </a:r>
            <a:r>
              <a:rPr lang="en-US" altLang="zh-CN" sz="1400" b="1" dirty="0" smtClean="0"/>
              <a:t>   open   telnet  </a:t>
            </a:r>
          </a:p>
          <a:p>
            <a:pPr>
              <a:buFont typeface="Wingdings" panose="05000000000000000000" pitchFamily="2" charset="2"/>
              <a:buNone/>
            </a:pPr>
            <a:r>
              <a:rPr lang="en-US" altLang="zh-CN" sz="1400" b="1" dirty="0" smtClean="0"/>
              <a:t>  </a:t>
            </a:r>
            <a:r>
              <a:rPr lang="en-US" altLang="zh-CN" sz="1400" b="1" dirty="0" err="1" smtClean="0"/>
              <a:t>Nmap</a:t>
            </a:r>
            <a:r>
              <a:rPr lang="en-US" altLang="zh-CN" sz="1400" b="1" dirty="0" smtClean="0"/>
              <a:t>   run   completed   --   1   IP   address   (1   host   up)   scanned   in   0   seconds  </a:t>
            </a:r>
          </a:p>
          <a:p>
            <a:pPr>
              <a:buFont typeface="Wingdings" panose="05000000000000000000" pitchFamily="2" charset="2"/>
              <a:buNone/>
            </a:pPr>
            <a:r>
              <a:rPr lang="en-US" altLang="zh-CN" sz="1400" b="1" dirty="0" smtClean="0"/>
              <a:t>         </a:t>
            </a:r>
          </a:p>
          <a:p>
            <a:pPr>
              <a:buFont typeface="Wingdings" panose="05000000000000000000" pitchFamily="2" charset="2"/>
              <a:buNone/>
            </a:pPr>
            <a:r>
              <a:rPr lang="en-US" altLang="zh-CN" sz="1400" b="1" dirty="0" smtClean="0"/>
              <a:t>  </a:t>
            </a:r>
            <a:r>
              <a:rPr lang="zh-CN" altLang="en-US" sz="1400" b="1" dirty="0" smtClean="0"/>
              <a:t>此时通过</a:t>
            </a:r>
            <a:r>
              <a:rPr lang="en-US" altLang="zh-CN" sz="1400" b="1" dirty="0" err="1" smtClean="0"/>
              <a:t>tcpdump</a:t>
            </a:r>
            <a:r>
              <a:rPr lang="zh-CN" altLang="en-US" sz="1400" b="1" dirty="0" smtClean="0"/>
              <a:t>监听的结果如下。    </a:t>
            </a:r>
          </a:p>
          <a:p>
            <a:pPr>
              <a:buFont typeface="Wingdings" panose="05000000000000000000" pitchFamily="2" charset="2"/>
              <a:buNone/>
            </a:pPr>
            <a:r>
              <a:rPr lang="zh-CN" altLang="en-US" sz="1400" b="1" dirty="0" smtClean="0"/>
              <a:t>   </a:t>
            </a:r>
          </a:p>
          <a:p>
            <a:pPr>
              <a:buFont typeface="Wingdings" panose="05000000000000000000" pitchFamily="2" charset="2"/>
              <a:buNone/>
            </a:pPr>
            <a:r>
              <a:rPr lang="zh-CN" altLang="en-US" sz="1400" b="1" dirty="0" smtClean="0"/>
              <a:t>  </a:t>
            </a:r>
            <a:r>
              <a:rPr lang="en-US" altLang="zh-CN" sz="1400" b="1" dirty="0" smtClean="0"/>
              <a:t>02:57:25.633885   truncated-</a:t>
            </a:r>
            <a:r>
              <a:rPr lang="en-US" altLang="zh-CN" sz="1400" b="1" dirty="0" err="1" smtClean="0"/>
              <a:t>tcp</a:t>
            </a:r>
            <a:r>
              <a:rPr lang="en-US" altLang="zh-CN" sz="1400" b="1" dirty="0" smtClean="0"/>
              <a:t>   16   (frag   19350:16@0+)  </a:t>
            </a:r>
          </a:p>
          <a:p>
            <a:pPr>
              <a:buFont typeface="Wingdings" panose="05000000000000000000" pitchFamily="2" charset="2"/>
              <a:buNone/>
            </a:pPr>
            <a:r>
              <a:rPr lang="en-US" altLang="zh-CN" sz="1400" b="1" dirty="0" smtClean="0"/>
              <a:t>  02:57:25.634375   linux.test.com   &gt;   test.com.cn:   (frag   19350:4@16)  </a:t>
            </a:r>
          </a:p>
          <a:p>
            <a:pPr>
              <a:buFont typeface="Wingdings" panose="05000000000000000000" pitchFamily="2" charset="2"/>
              <a:buNone/>
            </a:pPr>
            <a:r>
              <a:rPr lang="en-US" altLang="zh-CN" sz="1400" b="1" dirty="0" smtClean="0"/>
              <a:t>  02:57:25.635071   </a:t>
            </a:r>
            <a:r>
              <a:rPr lang="en-US" altLang="zh-CN" sz="1400" b="1" dirty="0" err="1" smtClean="0"/>
              <a:t>test.com.cn.telnet</a:t>
            </a:r>
            <a:r>
              <a:rPr lang="en-US" altLang="zh-CN" sz="1400" b="1" dirty="0" smtClean="0"/>
              <a:t>   &gt;   linux.test.com.34326:    </a:t>
            </a:r>
            <a:r>
              <a:rPr lang="zh-CN" altLang="en-US" sz="1400" b="1" dirty="0" smtClean="0"/>
              <a:t>－   </a:t>
            </a:r>
            <a:r>
              <a:rPr lang="en-US" altLang="zh-CN" sz="1400" b="1" dirty="0" smtClean="0">
                <a:solidFill>
                  <a:srgbClr val="FF0000"/>
                </a:solidFill>
              </a:rPr>
              <a:t>S</a:t>
            </a:r>
            <a:r>
              <a:rPr lang="en-US" altLang="zh-CN" sz="1400" b="1" dirty="0" smtClean="0"/>
              <a:t>   1348389859:1348389859(0)   </a:t>
            </a:r>
            <a:r>
              <a:rPr lang="en-US" altLang="zh-CN" sz="1400" b="1" dirty="0" err="1" smtClean="0">
                <a:solidFill>
                  <a:srgbClr val="FF0000"/>
                </a:solidFill>
              </a:rPr>
              <a:t>ack</a:t>
            </a:r>
            <a:r>
              <a:rPr lang="en-US" altLang="zh-CN" sz="1400" b="1" dirty="0" smtClean="0"/>
              <a:t>   3078700240   win   32696   (DF)  </a:t>
            </a:r>
          </a:p>
          <a:p>
            <a:pPr>
              <a:buFont typeface="Wingdings" panose="05000000000000000000" pitchFamily="2" charset="2"/>
              <a:buNone/>
            </a:pPr>
            <a:r>
              <a:rPr lang="en-US" altLang="zh-CN" sz="1400" b="1" dirty="0" smtClean="0"/>
              <a:t>  02:57:25.639159   linux.test.com.34326   &gt;   </a:t>
            </a:r>
            <a:r>
              <a:rPr lang="en-US" altLang="zh-CN" sz="1400" b="1" dirty="0" err="1" smtClean="0"/>
              <a:t>test.com.cn.telnet</a:t>
            </a:r>
            <a:r>
              <a:rPr lang="en-US" altLang="zh-CN" sz="1400" b="1" dirty="0" smtClean="0"/>
              <a:t>:    </a:t>
            </a:r>
            <a:r>
              <a:rPr lang="zh-CN" altLang="en-US" sz="1400" b="1" dirty="0" smtClean="0"/>
              <a:t>－   </a:t>
            </a:r>
            <a:r>
              <a:rPr lang="en-US" altLang="zh-CN" sz="1400" b="1" dirty="0" smtClean="0">
                <a:solidFill>
                  <a:srgbClr val="FF0000"/>
                </a:solidFill>
              </a:rPr>
              <a:t>R</a:t>
            </a:r>
            <a:r>
              <a:rPr lang="en-US" altLang="zh-CN" sz="1400" b="1" dirty="0" smtClean="0"/>
              <a:t>   3078700240:3078700240(0)win   0  </a:t>
            </a:r>
          </a:p>
          <a:p>
            <a:pPr>
              <a:buFont typeface="Wingdings" panose="05000000000000000000" pitchFamily="2" charset="2"/>
              <a:buNone/>
            </a:pPr>
            <a:r>
              <a:rPr lang="en-US" altLang="zh-CN" sz="1400" b="1" dirty="0" smtClean="0"/>
              <a:t>     </a:t>
            </a:r>
          </a:p>
          <a:p>
            <a:pPr>
              <a:buFont typeface="Wingdings" panose="05000000000000000000" pitchFamily="2" charset="2"/>
              <a:buNone/>
            </a:pPr>
            <a:r>
              <a:rPr lang="en-US" altLang="zh-CN" sz="1400" b="1" dirty="0" smtClean="0"/>
              <a:t>  </a:t>
            </a:r>
            <a:r>
              <a:rPr lang="zh-CN" altLang="en-US" sz="1400" b="1" dirty="0" smtClean="0"/>
              <a:t>可以看出通过</a:t>
            </a:r>
            <a:r>
              <a:rPr lang="en-US" altLang="zh-CN" sz="1400" b="1" dirty="0" err="1" smtClean="0"/>
              <a:t>nmap</a:t>
            </a:r>
            <a:r>
              <a:rPr lang="zh-CN" altLang="en-US" sz="1400" b="1" dirty="0" smtClean="0"/>
              <a:t>成功执行了</a:t>
            </a:r>
            <a:r>
              <a:rPr lang="en-US" altLang="zh-CN" sz="1400" b="1" dirty="0" smtClean="0"/>
              <a:t>TCP SYN</a:t>
            </a:r>
            <a:r>
              <a:rPr lang="zh-CN" altLang="en-US" sz="1400" b="1" dirty="0" smtClean="0"/>
              <a:t>扫描。但是第一个分片大小为</a:t>
            </a:r>
            <a:r>
              <a:rPr lang="en-US" altLang="zh-CN" sz="1400" b="1" dirty="0" smtClean="0"/>
              <a:t>16</a:t>
            </a:r>
            <a:r>
              <a:rPr lang="zh-CN" altLang="en-US" sz="1400" b="1" dirty="0" smtClean="0"/>
              <a:t>字节，小于</a:t>
            </a:r>
            <a:r>
              <a:rPr lang="en-US" altLang="zh-CN" sz="1400" b="1" dirty="0" smtClean="0"/>
              <a:t>TCP</a:t>
            </a:r>
            <a:r>
              <a:rPr lang="zh-CN" altLang="en-US" sz="1400" b="1" dirty="0" smtClean="0"/>
              <a:t>报头长度</a:t>
            </a:r>
            <a:r>
              <a:rPr lang="en-US" altLang="zh-CN" sz="1400" b="1" dirty="0" smtClean="0"/>
              <a:t>20</a:t>
            </a:r>
            <a:r>
              <a:rPr lang="zh-CN" altLang="en-US" sz="1400" b="1" dirty="0" smtClean="0"/>
              <a:t>字节，而</a:t>
            </a:r>
            <a:r>
              <a:rPr lang="en-US" altLang="zh-CN" sz="1400" b="1" dirty="0" smtClean="0"/>
              <a:t>TCP</a:t>
            </a:r>
            <a:r>
              <a:rPr lang="zh-CN" altLang="en-US" sz="1400" b="1" dirty="0" smtClean="0"/>
              <a:t>报头的剩余 </a:t>
            </a:r>
            <a:r>
              <a:rPr lang="en-US" altLang="zh-CN" sz="1400" b="1" dirty="0" smtClean="0"/>
              <a:t>4</a:t>
            </a:r>
            <a:r>
              <a:rPr lang="zh-CN" altLang="en-US" sz="1400" b="1" dirty="0" smtClean="0"/>
              <a:t>字节包含在第二个分片中（校验和，紧急指针包含在第二个分片中）。 </a:t>
            </a:r>
          </a:p>
        </p:txBody>
      </p:sp>
    </p:spTree>
  </p:cSld>
  <p:clrMapOvr>
    <a:masterClrMapping/>
  </p:clrMapOvr>
  <p:transition>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6A395E18-49E2-4477-BB70-3E18FC846C1F}" type="slidenum">
              <a:rPr lang="en-US" altLang="zh-CN"/>
              <a:t>17</a:t>
            </a:fld>
            <a:endParaRPr lang="en-US" altLang="zh-CN"/>
          </a:p>
        </p:txBody>
      </p:sp>
      <p:sp>
        <p:nvSpPr>
          <p:cNvPr id="24579" name="Rectangle 2"/>
          <p:cNvSpPr>
            <a:spLocks noGrp="1" noChangeArrowheads="1"/>
          </p:cNvSpPr>
          <p:nvPr>
            <p:ph type="title"/>
          </p:nvPr>
        </p:nvSpPr>
        <p:spPr/>
        <p:txBody>
          <a:bodyPr/>
          <a:lstStyle/>
          <a:p>
            <a:r>
              <a:rPr lang="en-US" altLang="zh-CN" sz="3600" dirty="0" smtClean="0"/>
              <a:t>IP</a:t>
            </a:r>
            <a:r>
              <a:rPr lang="zh-CN" altLang="en-US" sz="3600" dirty="0" smtClean="0"/>
              <a:t>分片攻击</a:t>
            </a:r>
            <a:r>
              <a:rPr lang="en-US" altLang="zh-CN" sz="3600" dirty="0" smtClean="0"/>
              <a:t>——Fragment Overlap </a:t>
            </a:r>
            <a:r>
              <a:rPr lang="zh-CN" altLang="en-US" sz="3600" dirty="0" smtClean="0"/>
              <a:t>攻击</a:t>
            </a:r>
          </a:p>
        </p:txBody>
      </p:sp>
      <p:sp>
        <p:nvSpPr>
          <p:cNvPr id="224259" name="Rectangle 3"/>
          <p:cNvSpPr>
            <a:spLocks noGrp="1" noChangeArrowheads="1"/>
          </p:cNvSpPr>
          <p:nvPr>
            <p:ph type="body" idx="1"/>
          </p:nvPr>
        </p:nvSpPr>
        <p:spPr/>
        <p:txBody>
          <a:bodyPr/>
          <a:lstStyle/>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en-US" altLang="zh-CN" sz="2400" kern="1200" dirty="0">
                <a:solidFill>
                  <a:srgbClr val="002060"/>
                </a:solidFill>
                <a:latin typeface="Times New Roman" panose="02020603050405020304" pitchFamily="18" charset="0"/>
                <a:cs typeface="Times New Roman" panose="02020603050405020304" pitchFamily="18" charset="0"/>
              </a:rPr>
              <a:t>Fragment Overlap </a:t>
            </a:r>
            <a:r>
              <a:rPr lang="zh-CN" altLang="en-US" sz="2400" kern="1200" dirty="0">
                <a:solidFill>
                  <a:srgbClr val="002060"/>
                </a:solidFill>
                <a:latin typeface="Times New Roman" panose="02020603050405020304" pitchFamily="18" charset="0"/>
                <a:cs typeface="Times New Roman" panose="02020603050405020304" pitchFamily="18" charset="0"/>
              </a:rPr>
              <a:t>攻击。比起</a:t>
            </a:r>
            <a:r>
              <a:rPr lang="en-US" altLang="zh-CN" sz="2400" kern="1200" dirty="0">
                <a:solidFill>
                  <a:srgbClr val="002060"/>
                </a:solidFill>
                <a:latin typeface="Times New Roman" panose="02020603050405020304" pitchFamily="18" charset="0"/>
                <a:cs typeface="Times New Roman" panose="02020603050405020304" pitchFamily="18" charset="0"/>
              </a:rPr>
              <a:t>Tiny fragment</a:t>
            </a:r>
            <a:r>
              <a:rPr lang="zh-CN" altLang="en-US" sz="2400" kern="1200" dirty="0">
                <a:solidFill>
                  <a:srgbClr val="002060"/>
                </a:solidFill>
                <a:latin typeface="Times New Roman" panose="02020603050405020304" pitchFamily="18" charset="0"/>
                <a:cs typeface="Times New Roman" panose="02020603050405020304" pitchFamily="18" charset="0"/>
              </a:rPr>
              <a:t>攻击，</a:t>
            </a:r>
            <a:r>
              <a:rPr lang="en-US" altLang="zh-CN" sz="2400" kern="1200" dirty="0">
                <a:solidFill>
                  <a:srgbClr val="002060"/>
                </a:solidFill>
                <a:latin typeface="Times New Roman" panose="02020603050405020304" pitchFamily="18" charset="0"/>
                <a:cs typeface="Times New Roman" panose="02020603050405020304" pitchFamily="18" charset="0"/>
              </a:rPr>
              <a:t>fragment Overlap</a:t>
            </a:r>
            <a:r>
              <a:rPr lang="zh-CN" altLang="en-US" sz="2400" kern="1200" dirty="0">
                <a:solidFill>
                  <a:srgbClr val="002060"/>
                </a:solidFill>
                <a:latin typeface="Times New Roman" panose="02020603050405020304" pitchFamily="18" charset="0"/>
                <a:cs typeface="Times New Roman" panose="02020603050405020304" pitchFamily="18" charset="0"/>
              </a:rPr>
              <a:t>是更为精巧的攻击。攻击者为了发动攻击将攻击</a:t>
            </a:r>
            <a:r>
              <a:rPr lang="en-US" altLang="zh-CN" sz="2400" kern="1200" dirty="0">
                <a:solidFill>
                  <a:srgbClr val="002060"/>
                </a:solidFill>
                <a:latin typeface="Times New Roman" panose="02020603050405020304" pitchFamily="18" charset="0"/>
                <a:cs typeface="Times New Roman" panose="02020603050405020304" pitchFamily="18" charset="0"/>
              </a:rPr>
              <a:t>IP</a:t>
            </a:r>
            <a:r>
              <a:rPr lang="zh-CN" altLang="en-US" sz="2400" kern="1200" dirty="0">
                <a:solidFill>
                  <a:srgbClr val="002060"/>
                </a:solidFill>
                <a:latin typeface="Times New Roman" panose="02020603050405020304" pitchFamily="18" charset="0"/>
                <a:cs typeface="Times New Roman" panose="02020603050405020304" pitchFamily="18" charset="0"/>
              </a:rPr>
              <a:t>包分为两个分片。第一个分片中包含包过滤设备允许的 </a:t>
            </a:r>
            <a:r>
              <a:rPr lang="en-US" altLang="zh-CN" sz="2400" kern="1200" dirty="0">
                <a:solidFill>
                  <a:srgbClr val="002060"/>
                </a:solidFill>
                <a:latin typeface="Times New Roman" panose="02020603050405020304" pitchFamily="18" charset="0"/>
                <a:cs typeface="Times New Roman" panose="02020603050405020304" pitchFamily="18" charset="0"/>
              </a:rPr>
              <a:t>http(TCP 80) </a:t>
            </a:r>
            <a:r>
              <a:rPr lang="zh-CN" altLang="en-US" sz="2400" kern="1200" dirty="0">
                <a:solidFill>
                  <a:srgbClr val="002060"/>
                </a:solidFill>
                <a:latin typeface="Times New Roman" panose="02020603050405020304" pitchFamily="18" charset="0"/>
                <a:cs typeface="Times New Roman" panose="02020603050405020304" pitchFamily="18" charset="0"/>
              </a:rPr>
              <a:t>等端口。在第二个分片中通过极小的偏移量造成第二个分片覆盖第一个分片的一部分内容。通常攻击者覆盖包含端口内容的部分。 　　 </a:t>
            </a:r>
          </a:p>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400" kern="1200" dirty="0">
                <a:solidFill>
                  <a:srgbClr val="002060"/>
                </a:solidFill>
                <a:latin typeface="Times New Roman" panose="02020603050405020304" pitchFamily="18" charset="0"/>
                <a:cs typeface="Times New Roman" panose="02020603050405020304" pitchFamily="18" charset="0"/>
              </a:rPr>
              <a:t>由于在第一个分片中包含防火墙中允许的端口，因此第一个分片将会被通过。而第二个分片中具有允许通过的第一个分片</a:t>
            </a:r>
            <a:r>
              <a:rPr lang="en-US" altLang="zh-CN" sz="2400" kern="1200" dirty="0">
                <a:solidFill>
                  <a:srgbClr val="002060"/>
                </a:solidFill>
                <a:latin typeface="Times New Roman" panose="02020603050405020304" pitchFamily="18" charset="0"/>
                <a:cs typeface="Times New Roman" panose="02020603050405020304" pitchFamily="18" charset="0"/>
              </a:rPr>
              <a:t>ID</a:t>
            </a:r>
            <a:r>
              <a:rPr lang="zh-CN" altLang="en-US" sz="2400" kern="1200" dirty="0">
                <a:solidFill>
                  <a:srgbClr val="002060"/>
                </a:solidFill>
                <a:latin typeface="Times New Roman" panose="02020603050405020304" pitchFamily="18" charset="0"/>
                <a:cs typeface="Times New Roman" panose="02020603050405020304" pitchFamily="18" charset="0"/>
              </a:rPr>
              <a:t>，因此也被允许通过。但是当这两个分片到达目标主机进行重组之后，由于第一个分片的端口号被第二个分片的端口号覆盖，因此将会访问第二个分片中指定的端口。也就是绕过防火墙访问了未被授权的端口。 </a:t>
            </a:r>
          </a:p>
          <a:p>
            <a:pPr>
              <a:lnSpc>
                <a:spcPct val="90000"/>
              </a:lnSpc>
              <a:defRPr/>
            </a:pPr>
            <a:endParaRPr lang="en-US" altLang="zh-CN" sz="2100" b="1" dirty="0"/>
          </a:p>
        </p:txBody>
      </p:sp>
    </p:spTree>
  </p:cSld>
  <p:clrMapOvr>
    <a:masterClrMapping/>
  </p:clrMapOvr>
  <p:transition>
    <p:pull dir="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3C530881-3E1B-4B2F-BA1E-41481F90F1ED}" type="slidenum">
              <a:rPr lang="en-US" altLang="zh-CN"/>
              <a:t>18</a:t>
            </a:fld>
            <a:endParaRPr lang="en-US" altLang="zh-CN"/>
          </a:p>
        </p:txBody>
      </p:sp>
      <p:sp>
        <p:nvSpPr>
          <p:cNvPr id="25603" name="Rectangle 2"/>
          <p:cNvSpPr>
            <a:spLocks noGrp="1" noChangeArrowheads="1"/>
          </p:cNvSpPr>
          <p:nvPr>
            <p:ph type="title"/>
          </p:nvPr>
        </p:nvSpPr>
        <p:spPr/>
        <p:txBody>
          <a:bodyPr/>
          <a:lstStyle/>
          <a:p>
            <a:r>
              <a:rPr lang="en-US" altLang="zh-CN" sz="3200" dirty="0" smtClean="0"/>
              <a:t>IP</a:t>
            </a:r>
            <a:r>
              <a:rPr lang="zh-CN" altLang="en-US" sz="3200" dirty="0" smtClean="0"/>
              <a:t>分片攻击</a:t>
            </a:r>
            <a:r>
              <a:rPr lang="en-US" altLang="zh-CN" sz="3200" dirty="0" smtClean="0"/>
              <a:t>——Fragment Overlap </a:t>
            </a:r>
            <a:r>
              <a:rPr lang="zh-CN" altLang="en-US" sz="3200" dirty="0" smtClean="0"/>
              <a:t>攻击</a:t>
            </a:r>
            <a:endParaRPr lang="zh-CN" altLang="en-US" sz="3100" dirty="0" smtClean="0"/>
          </a:p>
        </p:txBody>
      </p:sp>
      <p:sp>
        <p:nvSpPr>
          <p:cNvPr id="25604" name="Rectangle 3"/>
          <p:cNvSpPr>
            <a:spLocks noGrp="1" noChangeArrowheads="1"/>
          </p:cNvSpPr>
          <p:nvPr>
            <p:ph type="body" idx="1"/>
          </p:nvPr>
        </p:nvSpPr>
        <p:spPr>
          <a:xfrm>
            <a:off x="457200" y="1557338"/>
            <a:ext cx="8229600" cy="4573587"/>
          </a:xfrm>
        </p:spPr>
        <p:txBody>
          <a:bodyPr/>
          <a:lstStyle/>
          <a:p>
            <a:pPr marL="0" indent="0">
              <a:lnSpc>
                <a:spcPct val="80000"/>
              </a:lnSpc>
              <a:buFont typeface="Arial" panose="020B0604020202020204" pitchFamily="34" charset="0"/>
              <a:buNone/>
            </a:pPr>
            <a:r>
              <a:rPr lang="en-US" altLang="zh-CN" sz="1600" b="1" dirty="0" smtClean="0"/>
              <a:t>Teardrop, bonk, New Teardrop </a:t>
            </a:r>
            <a:r>
              <a:rPr lang="zh-CN" altLang="en-US" sz="1600" b="1" dirty="0" smtClean="0"/>
              <a:t>攻击。</a:t>
            </a:r>
          </a:p>
          <a:p>
            <a:pPr marL="0" indent="0">
              <a:lnSpc>
                <a:spcPct val="80000"/>
              </a:lnSpc>
              <a:buFont typeface="Arial" panose="020B0604020202020204" pitchFamily="34" charset="0"/>
              <a:buNone/>
            </a:pPr>
            <a:r>
              <a:rPr lang="en-US" altLang="zh-CN" sz="1600" b="1" dirty="0" smtClean="0"/>
              <a:t>Teardrop </a:t>
            </a:r>
            <a:r>
              <a:rPr lang="zh-CN" altLang="en-US" sz="1600" b="1" dirty="0" smtClean="0"/>
              <a:t>也是利用分片重组漏洞的拒绝服务攻击。通过操作第二个分片的偏移量，使分片在重组的过程中缓存溢出，从而使目标系统宕掉或者重新启动。下面通过实例说明</a:t>
            </a:r>
            <a:r>
              <a:rPr lang="en-US" altLang="zh-CN" sz="1600" b="1" dirty="0" smtClean="0"/>
              <a:t>Teardrop</a:t>
            </a:r>
            <a:r>
              <a:rPr lang="zh-CN" altLang="en-US" sz="1600" b="1" dirty="0" smtClean="0"/>
              <a:t>攻击。</a:t>
            </a:r>
          </a:p>
          <a:p>
            <a:pPr marL="0" indent="0">
              <a:lnSpc>
                <a:spcPct val="80000"/>
              </a:lnSpc>
              <a:buFont typeface="Arial" panose="020B0604020202020204" pitchFamily="34" charset="0"/>
              <a:buNone/>
            </a:pPr>
            <a:r>
              <a:rPr lang="zh-CN" altLang="en-US" sz="1600" b="1" dirty="0" smtClean="0"/>
              <a:t> 　　 </a:t>
            </a:r>
          </a:p>
          <a:p>
            <a:pPr marL="0" indent="0">
              <a:lnSpc>
                <a:spcPct val="80000"/>
              </a:lnSpc>
              <a:buFont typeface="Arial" panose="020B0604020202020204" pitchFamily="34" charset="0"/>
              <a:buNone/>
            </a:pPr>
            <a:r>
              <a:rPr lang="en-US" altLang="zh-CN" sz="1600" b="1" dirty="0" smtClean="0"/>
              <a:t>[</a:t>
            </a:r>
            <a:r>
              <a:rPr lang="en-US" altLang="zh-CN" sz="1600" b="1" dirty="0" err="1" smtClean="0"/>
              <a:t>root@unsecure</a:t>
            </a:r>
            <a:r>
              <a:rPr lang="en-US" altLang="zh-CN" sz="1600" b="1" dirty="0" smtClean="0"/>
              <a:t> </a:t>
            </a:r>
            <a:r>
              <a:rPr lang="en-US" altLang="zh-CN" sz="1600" b="1" dirty="0" err="1" smtClean="0"/>
              <a:t>DoS</a:t>
            </a:r>
            <a:r>
              <a:rPr lang="en-US" altLang="zh-CN" sz="1600" b="1" dirty="0" smtClean="0"/>
              <a:t>]# ./</a:t>
            </a:r>
            <a:r>
              <a:rPr lang="en-US" altLang="zh-CN" sz="1600" b="1" dirty="0" err="1" smtClean="0"/>
              <a:t>teardrop.linux</a:t>
            </a:r>
            <a:r>
              <a:rPr lang="en-US" altLang="zh-CN" sz="1600" b="1" dirty="0" smtClean="0"/>
              <a:t> --help </a:t>
            </a:r>
            <a:r>
              <a:rPr lang="zh-CN" altLang="en-US" sz="1600" b="1" dirty="0" smtClean="0"/>
              <a:t>　　 </a:t>
            </a:r>
          </a:p>
          <a:p>
            <a:pPr marL="0" indent="0">
              <a:lnSpc>
                <a:spcPct val="80000"/>
              </a:lnSpc>
              <a:buFont typeface="Arial" panose="020B0604020202020204" pitchFamily="34" charset="0"/>
              <a:buNone/>
            </a:pPr>
            <a:r>
              <a:rPr lang="en-US" altLang="zh-CN" sz="1600" b="1" dirty="0" smtClean="0"/>
              <a:t>./</a:t>
            </a:r>
            <a:r>
              <a:rPr lang="en-US" altLang="zh-CN" sz="1600" b="1" dirty="0" err="1" smtClean="0"/>
              <a:t>teardrop.linux</a:t>
            </a:r>
            <a:r>
              <a:rPr lang="en-US" altLang="zh-CN" sz="1600" b="1" dirty="0" smtClean="0"/>
              <a:t> </a:t>
            </a:r>
            <a:r>
              <a:rPr lang="en-US" altLang="zh-CN" sz="1600" b="1" dirty="0" err="1" smtClean="0"/>
              <a:t>src_ip</a:t>
            </a:r>
            <a:r>
              <a:rPr lang="en-US" altLang="zh-CN" sz="1600" b="1" dirty="0" smtClean="0"/>
              <a:t> </a:t>
            </a:r>
            <a:r>
              <a:rPr lang="en-US" altLang="zh-CN" sz="1600" b="1" dirty="0" err="1" smtClean="0"/>
              <a:t>dst_ip</a:t>
            </a:r>
            <a:r>
              <a:rPr lang="en-US" altLang="zh-CN" sz="1600" b="1" dirty="0" smtClean="0"/>
              <a:t> [ -s </a:t>
            </a:r>
            <a:r>
              <a:rPr lang="en-US" altLang="zh-CN" sz="1600" b="1" dirty="0" err="1" smtClean="0"/>
              <a:t>src_prt</a:t>
            </a:r>
            <a:r>
              <a:rPr lang="en-US" altLang="zh-CN" sz="1600" b="1" dirty="0" smtClean="0"/>
              <a:t> ] [ -t </a:t>
            </a:r>
            <a:r>
              <a:rPr lang="en-US" altLang="zh-CN" sz="1600" b="1" dirty="0" err="1" smtClean="0"/>
              <a:t>dst_prt</a:t>
            </a:r>
            <a:r>
              <a:rPr lang="en-US" altLang="zh-CN" sz="1600" b="1" dirty="0" smtClean="0"/>
              <a:t> ] [ -n </a:t>
            </a:r>
            <a:r>
              <a:rPr lang="en-US" altLang="zh-CN" sz="1600" b="1" dirty="0" err="1" smtClean="0"/>
              <a:t>how_many</a:t>
            </a:r>
            <a:r>
              <a:rPr lang="en-US" altLang="zh-CN" sz="1600" b="1" dirty="0" smtClean="0"/>
              <a:t> ] </a:t>
            </a:r>
          </a:p>
          <a:p>
            <a:pPr marL="0" indent="0">
              <a:lnSpc>
                <a:spcPct val="80000"/>
              </a:lnSpc>
              <a:buFont typeface="Arial" panose="020B0604020202020204" pitchFamily="34" charset="0"/>
              <a:buNone/>
            </a:pPr>
            <a:r>
              <a:rPr lang="zh-CN" altLang="en-US" sz="1600" b="1" dirty="0" smtClean="0"/>
              <a:t>　　 </a:t>
            </a:r>
          </a:p>
          <a:p>
            <a:pPr marL="0" indent="0">
              <a:lnSpc>
                <a:spcPct val="80000"/>
              </a:lnSpc>
              <a:buFont typeface="Arial" panose="020B0604020202020204" pitchFamily="34" charset="0"/>
              <a:buNone/>
            </a:pPr>
            <a:r>
              <a:rPr lang="en-US" altLang="zh-CN" sz="1600" b="1" dirty="0" smtClean="0"/>
              <a:t>[</a:t>
            </a:r>
            <a:r>
              <a:rPr lang="en-US" altLang="zh-CN" sz="1600" b="1" dirty="0" err="1" smtClean="0"/>
              <a:t>root@unsecure</a:t>
            </a:r>
            <a:r>
              <a:rPr lang="en-US" altLang="zh-CN" sz="1600" b="1" dirty="0" smtClean="0"/>
              <a:t> </a:t>
            </a:r>
            <a:r>
              <a:rPr lang="en-US" altLang="zh-CN" sz="1600" b="1" dirty="0" err="1" smtClean="0"/>
              <a:t>DoS</a:t>
            </a:r>
            <a:r>
              <a:rPr lang="en-US" altLang="zh-CN" sz="1600" b="1" dirty="0" smtClean="0"/>
              <a:t>]# ./</a:t>
            </a:r>
            <a:r>
              <a:rPr lang="en-US" altLang="zh-CN" sz="1600" b="1" dirty="0" err="1" smtClean="0"/>
              <a:t>teardrop.linux</a:t>
            </a:r>
            <a:r>
              <a:rPr lang="en-US" altLang="zh-CN" sz="1600" b="1" dirty="0" smtClean="0"/>
              <a:t> 1.1.1.1 192.168.0.30 -t 139 </a:t>
            </a:r>
            <a:r>
              <a:rPr lang="zh-CN" altLang="en-US" sz="1600" b="1" dirty="0" smtClean="0"/>
              <a:t>　　 </a:t>
            </a:r>
          </a:p>
          <a:p>
            <a:pPr marL="0" indent="0">
              <a:lnSpc>
                <a:spcPct val="80000"/>
              </a:lnSpc>
              <a:buFont typeface="Arial" panose="020B0604020202020204" pitchFamily="34" charset="0"/>
              <a:buNone/>
            </a:pPr>
            <a:r>
              <a:rPr lang="en-US" altLang="zh-CN" sz="1600" b="1" dirty="0" smtClean="0"/>
              <a:t>[ Binary courtesy: http://www.rootshell.com/ ] </a:t>
            </a:r>
            <a:r>
              <a:rPr lang="zh-CN" altLang="en-US" sz="1600" b="1" dirty="0" smtClean="0"/>
              <a:t>　　 </a:t>
            </a:r>
          </a:p>
          <a:p>
            <a:pPr marL="0" indent="0">
              <a:lnSpc>
                <a:spcPct val="80000"/>
              </a:lnSpc>
              <a:buFont typeface="Arial" panose="020B0604020202020204" pitchFamily="34" charset="0"/>
              <a:buNone/>
            </a:pPr>
            <a:r>
              <a:rPr lang="en-US" altLang="zh-CN" sz="1600" b="1" dirty="0" smtClean="0"/>
              <a:t>teardrop route|daemon9 </a:t>
            </a:r>
            <a:r>
              <a:rPr lang="zh-CN" altLang="en-US" sz="1600" b="1" dirty="0" smtClean="0"/>
              <a:t>　　 </a:t>
            </a:r>
            <a:r>
              <a:rPr lang="en-US" altLang="zh-CN" sz="1600" b="1" dirty="0" smtClean="0"/>
              <a:t>Death on flaxen wings: </a:t>
            </a:r>
            <a:r>
              <a:rPr lang="zh-CN" altLang="en-US" sz="1600" b="1" dirty="0" smtClean="0"/>
              <a:t>　　 </a:t>
            </a:r>
            <a:r>
              <a:rPr lang="en-US" altLang="zh-CN" sz="1600" b="1" dirty="0" smtClean="0"/>
              <a:t>From: 1.1.1.1.46838 </a:t>
            </a:r>
            <a:r>
              <a:rPr lang="zh-CN" altLang="en-US" sz="1600" b="1" dirty="0" smtClean="0"/>
              <a:t>　　 </a:t>
            </a:r>
            <a:r>
              <a:rPr lang="en-US" altLang="zh-CN" sz="1600" b="1" dirty="0" smtClean="0"/>
              <a:t>T 192.168.0.30. 139 </a:t>
            </a:r>
            <a:r>
              <a:rPr lang="zh-CN" altLang="en-US" sz="1600" b="1" dirty="0" smtClean="0"/>
              <a:t>　　 </a:t>
            </a:r>
            <a:r>
              <a:rPr lang="en-US" altLang="zh-CN" sz="1600" b="1" dirty="0" err="1" smtClean="0"/>
              <a:t>Amt</a:t>
            </a:r>
            <a:r>
              <a:rPr lang="en-US" altLang="zh-CN" sz="1600" b="1" dirty="0" smtClean="0"/>
              <a:t>: 1 </a:t>
            </a:r>
            <a:r>
              <a:rPr lang="zh-CN" altLang="en-US" sz="1600" b="1" dirty="0" smtClean="0"/>
              <a:t>　　 </a:t>
            </a:r>
            <a:r>
              <a:rPr lang="en-US" altLang="zh-CN" sz="1600" b="1" dirty="0" smtClean="0"/>
              <a:t>[ b00m ] </a:t>
            </a:r>
          </a:p>
          <a:p>
            <a:pPr marL="0" indent="0">
              <a:lnSpc>
                <a:spcPct val="80000"/>
              </a:lnSpc>
              <a:buFont typeface="Arial" panose="020B0604020202020204" pitchFamily="34" charset="0"/>
              <a:buNone/>
            </a:pPr>
            <a:r>
              <a:rPr lang="zh-CN" altLang="en-US" sz="1600" b="1" dirty="0" smtClean="0"/>
              <a:t>　　 </a:t>
            </a:r>
          </a:p>
          <a:p>
            <a:pPr marL="0" indent="0">
              <a:lnSpc>
                <a:spcPct val="80000"/>
              </a:lnSpc>
              <a:buFont typeface="Arial" panose="020B0604020202020204" pitchFamily="34" charset="0"/>
              <a:buNone/>
            </a:pPr>
            <a:r>
              <a:rPr lang="zh-CN" altLang="en-US" sz="1600" b="1" dirty="0" smtClean="0"/>
              <a:t>通过</a:t>
            </a:r>
            <a:r>
              <a:rPr lang="en-US" altLang="zh-CN" sz="1600" b="1" dirty="0" err="1" smtClean="0"/>
              <a:t>tcpdump</a:t>
            </a:r>
            <a:r>
              <a:rPr lang="zh-CN" altLang="en-US" sz="1600" b="1" dirty="0" smtClean="0"/>
              <a:t>可监听到如下内容。 　　 </a:t>
            </a:r>
          </a:p>
          <a:p>
            <a:pPr marL="0" indent="0">
              <a:lnSpc>
                <a:spcPct val="80000"/>
              </a:lnSpc>
              <a:buFont typeface="Arial" panose="020B0604020202020204" pitchFamily="34" charset="0"/>
              <a:buNone/>
            </a:pPr>
            <a:r>
              <a:rPr lang="en-US" altLang="zh-CN" sz="1600" b="1" dirty="0" smtClean="0"/>
              <a:t>23:29:18.503558 1.1.1.1.51331 &gt; 192.168.0.30.139: </a:t>
            </a:r>
            <a:r>
              <a:rPr lang="en-US" altLang="zh-CN" sz="1600" b="1" dirty="0" err="1" smtClean="0"/>
              <a:t>udp</a:t>
            </a:r>
            <a:r>
              <a:rPr lang="en-US" altLang="zh-CN" sz="1600" b="1" dirty="0" smtClean="0"/>
              <a:t> 28 (frag 242:</a:t>
            </a:r>
            <a:r>
              <a:rPr lang="en-US" altLang="zh-CN" sz="1600" b="1" dirty="0" smtClean="0">
                <a:solidFill>
                  <a:srgbClr val="FF0000"/>
                </a:solidFill>
              </a:rPr>
              <a:t>36</a:t>
            </a:r>
            <a:r>
              <a:rPr lang="en-US" altLang="zh-CN" sz="1600" b="1" dirty="0" smtClean="0"/>
              <a:t>@0+) </a:t>
            </a:r>
            <a:r>
              <a:rPr lang="zh-CN" altLang="en-US" sz="1600" b="1" dirty="0" smtClean="0"/>
              <a:t>　　 </a:t>
            </a:r>
          </a:p>
          <a:p>
            <a:pPr marL="0" indent="0">
              <a:lnSpc>
                <a:spcPct val="80000"/>
              </a:lnSpc>
              <a:buFont typeface="Arial" panose="020B0604020202020204" pitchFamily="34" charset="0"/>
              <a:buNone/>
            </a:pPr>
            <a:r>
              <a:rPr lang="en-US" altLang="zh-CN" sz="1600" b="1" dirty="0" smtClean="0"/>
              <a:t>23:29:18.504693 1.1.1.1 &gt; 192.168.0.30: (frag 242:4@</a:t>
            </a:r>
            <a:r>
              <a:rPr lang="en-US" altLang="zh-CN" sz="1600" b="1" dirty="0" smtClean="0">
                <a:solidFill>
                  <a:srgbClr val="FF0000"/>
                </a:solidFill>
              </a:rPr>
              <a:t>24</a:t>
            </a:r>
            <a:r>
              <a:rPr lang="en-US" altLang="zh-CN" sz="1600" b="1" dirty="0" smtClean="0"/>
              <a:t>) </a:t>
            </a:r>
            <a:r>
              <a:rPr lang="zh-CN" altLang="en-US" sz="1600" b="1" dirty="0" smtClean="0"/>
              <a:t>　　</a:t>
            </a:r>
          </a:p>
          <a:p>
            <a:pPr marL="0" indent="0">
              <a:lnSpc>
                <a:spcPct val="80000"/>
              </a:lnSpc>
              <a:buFont typeface="Arial" panose="020B0604020202020204" pitchFamily="34" charset="0"/>
              <a:buNone/>
            </a:pPr>
            <a:r>
              <a:rPr lang="zh-CN" altLang="en-US" sz="1600" b="1" dirty="0" smtClean="0"/>
              <a:t>可以看出第一个分片大小为</a:t>
            </a:r>
            <a:r>
              <a:rPr lang="en-US" altLang="zh-CN" sz="1600" b="1" dirty="0" smtClean="0"/>
              <a:t>36</a:t>
            </a:r>
            <a:r>
              <a:rPr lang="zh-CN" altLang="en-US" sz="1600" b="1" dirty="0" smtClean="0"/>
              <a:t>，而第二个分片的偏移量为</a:t>
            </a:r>
            <a:r>
              <a:rPr lang="en-US" altLang="zh-CN" sz="1600" b="1" dirty="0" smtClean="0"/>
              <a:t>24</a:t>
            </a:r>
            <a:r>
              <a:rPr lang="zh-CN" altLang="en-US" sz="1600" b="1" dirty="0" smtClean="0"/>
              <a:t>。因此第一个分片与第二个分片重叠。从而可导致系统宕机或者重新启动。与</a:t>
            </a:r>
            <a:r>
              <a:rPr lang="en-US" altLang="zh-CN" sz="1600" b="1" dirty="0" smtClean="0"/>
              <a:t>Teardrop</a:t>
            </a:r>
            <a:r>
              <a:rPr lang="zh-CN" altLang="en-US" sz="1600" b="1" dirty="0" smtClean="0"/>
              <a:t>类似的攻击有</a:t>
            </a:r>
            <a:r>
              <a:rPr lang="en-US" altLang="zh-CN" sz="1600" b="1" dirty="0" smtClean="0"/>
              <a:t>Bonk</a:t>
            </a:r>
            <a:r>
              <a:rPr lang="zh-CN" altLang="en-US" sz="1600" b="1" dirty="0" smtClean="0"/>
              <a:t>、</a:t>
            </a:r>
            <a:r>
              <a:rPr lang="en-US" altLang="zh-CN" sz="1600" b="1" dirty="0" smtClean="0"/>
              <a:t>New Teardrop</a:t>
            </a:r>
            <a:r>
              <a:rPr lang="zh-CN" altLang="en-US" sz="1600" b="1" dirty="0" smtClean="0"/>
              <a:t>等攻击。 </a:t>
            </a:r>
          </a:p>
        </p:txBody>
      </p:sp>
    </p:spTree>
  </p:cSld>
  <p:clrMapOvr>
    <a:masterClrMapping/>
  </p:clrMapOvr>
  <p:transition>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E8324C1C-4139-4148-B387-04EEF8CDC669}" type="slidenum">
              <a:rPr lang="en-US" altLang="zh-CN"/>
              <a:t>19</a:t>
            </a:fld>
            <a:endParaRPr lang="en-US" altLang="zh-CN"/>
          </a:p>
        </p:txBody>
      </p:sp>
      <p:sp>
        <p:nvSpPr>
          <p:cNvPr id="26627" name="Rectangle 2"/>
          <p:cNvSpPr>
            <a:spLocks noGrp="1" noChangeArrowheads="1"/>
          </p:cNvSpPr>
          <p:nvPr>
            <p:ph type="title"/>
          </p:nvPr>
        </p:nvSpPr>
        <p:spPr/>
        <p:txBody>
          <a:bodyPr/>
          <a:lstStyle/>
          <a:p>
            <a:r>
              <a:rPr lang="en-US" altLang="zh-CN" dirty="0" smtClean="0"/>
              <a:t>IP</a:t>
            </a:r>
            <a:r>
              <a:rPr lang="zh-CN" altLang="en-US" dirty="0" smtClean="0"/>
              <a:t>分片攻击</a:t>
            </a:r>
            <a:r>
              <a:rPr lang="en-US" altLang="zh-CN" dirty="0" smtClean="0"/>
              <a:t>——</a:t>
            </a:r>
            <a:r>
              <a:rPr lang="en-US" altLang="zh-CN" dirty="0" err="1" smtClean="0"/>
              <a:t>DoS</a:t>
            </a:r>
            <a:r>
              <a:rPr lang="zh-CN" altLang="en-US" dirty="0" smtClean="0"/>
              <a:t>攻击</a:t>
            </a:r>
          </a:p>
        </p:txBody>
      </p:sp>
      <p:sp>
        <p:nvSpPr>
          <p:cNvPr id="228355" name="Rectangle 3"/>
          <p:cNvSpPr>
            <a:spLocks noGrp="1" noChangeArrowheads="1"/>
          </p:cNvSpPr>
          <p:nvPr>
            <p:ph type="body" idx="1"/>
          </p:nvPr>
        </p:nvSpPr>
        <p:spPr/>
        <p:txBody>
          <a:bodyPr/>
          <a:lstStyle/>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400" kern="1200" dirty="0">
                <a:solidFill>
                  <a:srgbClr val="002060"/>
                </a:solidFill>
                <a:latin typeface="Times New Roman" panose="02020603050405020304" pitchFamily="18" charset="0"/>
                <a:cs typeface="Times New Roman" panose="02020603050405020304" pitchFamily="18" charset="0"/>
              </a:rPr>
              <a:t>目标计算机在处理分片报文的时候，会把先到的分片报文缓存起来，然后一直等待后续的分片报文。这个过程会消耗掉一部分内 存，以及一些</a:t>
            </a:r>
            <a:r>
              <a:rPr lang="en-US" altLang="zh-CN" sz="2400" kern="1200" dirty="0">
                <a:solidFill>
                  <a:srgbClr val="002060"/>
                </a:solidFill>
                <a:latin typeface="Times New Roman" panose="02020603050405020304" pitchFamily="18" charset="0"/>
                <a:cs typeface="Times New Roman" panose="02020603050405020304" pitchFamily="18" charset="0"/>
              </a:rPr>
              <a:t>IP</a:t>
            </a:r>
            <a:r>
              <a:rPr lang="zh-CN" altLang="en-US" sz="2400" kern="1200" dirty="0">
                <a:solidFill>
                  <a:srgbClr val="002060"/>
                </a:solidFill>
                <a:latin typeface="Times New Roman" panose="02020603050405020304" pitchFamily="18" charset="0"/>
                <a:cs typeface="Times New Roman" panose="02020603050405020304" pitchFamily="18" charset="0"/>
              </a:rPr>
              <a:t>协议栈的数据结构。</a:t>
            </a:r>
          </a:p>
          <a:p>
            <a:pPr marL="457200" indent="-457200" fontAlgn="auto">
              <a:lnSpc>
                <a:spcPct val="90000"/>
              </a:lnSpc>
              <a:spcBef>
                <a:spcPts val="600"/>
              </a:spcBef>
              <a:spcAft>
                <a:spcPts val="600"/>
              </a:spcAft>
              <a:buClr>
                <a:srgbClr val="C00000"/>
              </a:buClr>
              <a:buFont typeface="Wingdings" panose="05000000000000000000" pitchFamily="2" charset="2"/>
              <a:buChar char="n"/>
              <a:defRPr/>
            </a:pPr>
            <a:r>
              <a:rPr lang="zh-CN" altLang="en-US" sz="2400" kern="1200" dirty="0">
                <a:solidFill>
                  <a:srgbClr val="002060"/>
                </a:solidFill>
                <a:latin typeface="Times New Roman" panose="02020603050405020304" pitchFamily="18" charset="0"/>
                <a:cs typeface="Times New Roman" panose="02020603050405020304" pitchFamily="18" charset="0"/>
              </a:rPr>
              <a:t>如果攻击者给目标计算机只发送一片分片报文，而不发送所有的分片报文，这样攻击者计算机便会一直等待（直到一个内部计 时器到时），如果攻击者发送了大量的分片报文，就会消耗掉目标计算机的资源，而导致不能相应正常的</a:t>
            </a:r>
            <a:r>
              <a:rPr lang="en-US" altLang="zh-CN" sz="2400" kern="1200" dirty="0">
                <a:solidFill>
                  <a:srgbClr val="002060"/>
                </a:solidFill>
                <a:latin typeface="Times New Roman" panose="02020603050405020304" pitchFamily="18" charset="0"/>
                <a:cs typeface="Times New Roman" panose="02020603050405020304" pitchFamily="18" charset="0"/>
              </a:rPr>
              <a:t>IP</a:t>
            </a:r>
            <a:r>
              <a:rPr lang="zh-CN" altLang="en-US" sz="2400" kern="1200" dirty="0">
                <a:solidFill>
                  <a:srgbClr val="002060"/>
                </a:solidFill>
                <a:latin typeface="Times New Roman" panose="02020603050405020304" pitchFamily="18" charset="0"/>
                <a:cs typeface="Times New Roman" panose="02020603050405020304" pitchFamily="18" charset="0"/>
              </a:rPr>
              <a:t>报文，这也是一种</a:t>
            </a:r>
            <a:r>
              <a:rPr lang="en-US" altLang="zh-CN" sz="2400" kern="1200" dirty="0" err="1">
                <a:solidFill>
                  <a:srgbClr val="002060"/>
                </a:solidFill>
                <a:latin typeface="Times New Roman" panose="02020603050405020304" pitchFamily="18" charset="0"/>
                <a:cs typeface="Times New Roman" panose="02020603050405020304" pitchFamily="18" charset="0"/>
              </a:rPr>
              <a:t>DoS</a:t>
            </a:r>
            <a:r>
              <a:rPr lang="zh-CN" altLang="en-US" sz="2400" kern="1200" dirty="0">
                <a:solidFill>
                  <a:srgbClr val="002060"/>
                </a:solidFill>
                <a:latin typeface="Times New Roman" panose="02020603050405020304" pitchFamily="18" charset="0"/>
                <a:cs typeface="Times New Roman" panose="02020603050405020304" pitchFamily="18" charset="0"/>
              </a:rPr>
              <a:t>攻击。 </a:t>
            </a:r>
          </a:p>
        </p:txBody>
      </p:sp>
    </p:spTree>
  </p:cSld>
  <p:clrMapOvr>
    <a:masterClrMapping/>
  </p:clrMapOvr>
  <p:transition>
    <p:pull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455613" y="500063"/>
            <a:ext cx="8688387" cy="571500"/>
          </a:xfrm>
        </p:spPr>
        <p:txBody>
          <a:bodyPr/>
          <a:lstStyle/>
          <a:p>
            <a:r>
              <a:rPr lang="zh-CN" altLang="en-US" sz="4000" smtClean="0">
                <a:latin typeface="Times New Roman" panose="02020603050405020304" pitchFamily="18" charset="0"/>
              </a:rPr>
              <a:t>第</a:t>
            </a:r>
            <a:r>
              <a:rPr lang="en-US" altLang="zh-CN" sz="4000" smtClean="0">
                <a:latin typeface="Times New Roman" panose="02020603050405020304" pitchFamily="18" charset="0"/>
              </a:rPr>
              <a:t>2</a:t>
            </a:r>
            <a:r>
              <a:rPr lang="zh-CN" altLang="en-US" sz="4000" smtClean="0">
                <a:latin typeface="Times New Roman" panose="02020603050405020304" pitchFamily="18" charset="0"/>
              </a:rPr>
              <a:t>章  低层协议的安全性</a:t>
            </a:r>
            <a:br>
              <a:rPr lang="zh-CN" altLang="en-US" sz="4000" smtClean="0">
                <a:latin typeface="Times New Roman" panose="02020603050405020304" pitchFamily="18" charset="0"/>
              </a:rPr>
            </a:br>
            <a:endParaRPr lang="zh-CN" altLang="en-US" sz="4000" smtClean="0">
              <a:latin typeface="Times New Roman" panose="02020603050405020304" pitchFamily="18" charset="0"/>
            </a:endParaRPr>
          </a:p>
        </p:txBody>
      </p:sp>
      <p:grpSp>
        <p:nvGrpSpPr>
          <p:cNvPr id="6147" name="Group 11"/>
          <p:cNvGrpSpPr/>
          <p:nvPr/>
        </p:nvGrpSpPr>
        <p:grpSpPr bwMode="auto">
          <a:xfrm>
            <a:off x="915988" y="2303463"/>
            <a:ext cx="7227887" cy="647700"/>
            <a:chOff x="385" y="1162"/>
            <a:chExt cx="4309" cy="399"/>
          </a:xfrm>
        </p:grpSpPr>
        <p:sp>
          <p:nvSpPr>
            <p:cNvPr id="6182"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183" name="Group 13"/>
            <p:cNvGrpSpPr/>
            <p:nvPr/>
          </p:nvGrpSpPr>
          <p:grpSpPr bwMode="auto">
            <a:xfrm>
              <a:off x="385" y="1162"/>
              <a:ext cx="614" cy="389"/>
              <a:chOff x="720" y="960"/>
              <a:chExt cx="987" cy="795"/>
            </a:xfrm>
          </p:grpSpPr>
          <p:sp>
            <p:nvSpPr>
              <p:cNvPr id="6186" name="Oval 1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87"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88"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184" name="Text Box 17"/>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网络地址和域名管理</a:t>
              </a:r>
            </a:p>
          </p:txBody>
        </p:sp>
        <p:sp>
          <p:nvSpPr>
            <p:cNvPr id="6185" name="Text Box 18"/>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二</a:t>
              </a:r>
            </a:p>
          </p:txBody>
        </p:sp>
      </p:grpSp>
      <p:grpSp>
        <p:nvGrpSpPr>
          <p:cNvPr id="6148" name="Group 19"/>
          <p:cNvGrpSpPr/>
          <p:nvPr/>
        </p:nvGrpSpPr>
        <p:grpSpPr bwMode="auto">
          <a:xfrm>
            <a:off x="900113" y="3130550"/>
            <a:ext cx="7227887" cy="631825"/>
            <a:chOff x="385" y="1162"/>
            <a:chExt cx="4309" cy="389"/>
          </a:xfrm>
        </p:grpSpPr>
        <p:sp>
          <p:nvSpPr>
            <p:cNvPr id="6176"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177" name="Group 21"/>
            <p:cNvGrpSpPr/>
            <p:nvPr/>
          </p:nvGrpSpPr>
          <p:grpSpPr bwMode="auto">
            <a:xfrm>
              <a:off x="385" y="1162"/>
              <a:ext cx="614" cy="389"/>
              <a:chOff x="720" y="960"/>
              <a:chExt cx="987" cy="795"/>
            </a:xfrm>
          </p:grpSpPr>
          <p:sp>
            <p:nvSpPr>
              <p:cNvPr id="6179"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80"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81"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178" name="Text Box 26"/>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三</a:t>
              </a:r>
            </a:p>
          </p:txBody>
        </p:sp>
      </p:grpSp>
      <p:grpSp>
        <p:nvGrpSpPr>
          <p:cNvPr id="6149" name="Group 27"/>
          <p:cNvGrpSpPr/>
          <p:nvPr/>
        </p:nvGrpSpPr>
        <p:grpSpPr bwMode="auto">
          <a:xfrm>
            <a:off x="900113" y="3987800"/>
            <a:ext cx="7227887" cy="647700"/>
            <a:chOff x="385" y="1162"/>
            <a:chExt cx="4309" cy="399"/>
          </a:xfrm>
        </p:grpSpPr>
        <p:sp>
          <p:nvSpPr>
            <p:cNvPr id="6169"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170" name="Group 29"/>
            <p:cNvGrpSpPr/>
            <p:nvPr/>
          </p:nvGrpSpPr>
          <p:grpSpPr bwMode="auto">
            <a:xfrm>
              <a:off x="385" y="1162"/>
              <a:ext cx="614" cy="389"/>
              <a:chOff x="720" y="960"/>
              <a:chExt cx="987" cy="795"/>
            </a:xfrm>
          </p:grpSpPr>
          <p:sp>
            <p:nvSpPr>
              <p:cNvPr id="6173" name="Oval 3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74"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75"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171" name="Text Box 33"/>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200">
                <a:solidFill>
                  <a:srgbClr val="000099"/>
                </a:solidFill>
                <a:ea typeface="黑体" panose="02010609060101010101" pitchFamily="49" charset="-122"/>
                <a:cs typeface="Times New Roman" panose="02020603050405020304" pitchFamily="18" charset="0"/>
              </a:endParaRPr>
            </a:p>
          </p:txBody>
        </p:sp>
        <p:sp>
          <p:nvSpPr>
            <p:cNvPr id="6172" name="Text Box 34"/>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四</a:t>
              </a:r>
            </a:p>
          </p:txBody>
        </p:sp>
      </p:grpSp>
      <p:grpSp>
        <p:nvGrpSpPr>
          <p:cNvPr id="6150" name="Group 19"/>
          <p:cNvGrpSpPr/>
          <p:nvPr/>
        </p:nvGrpSpPr>
        <p:grpSpPr bwMode="auto">
          <a:xfrm>
            <a:off x="928688" y="1512888"/>
            <a:ext cx="7162800" cy="646112"/>
            <a:chOff x="385" y="1162"/>
            <a:chExt cx="4309" cy="438"/>
          </a:xfrm>
        </p:grpSpPr>
        <p:sp>
          <p:nvSpPr>
            <p:cNvPr id="6162"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163" name="Group 21"/>
            <p:cNvGrpSpPr/>
            <p:nvPr/>
          </p:nvGrpSpPr>
          <p:grpSpPr bwMode="auto">
            <a:xfrm>
              <a:off x="385" y="1162"/>
              <a:ext cx="614" cy="389"/>
              <a:chOff x="720" y="960"/>
              <a:chExt cx="987" cy="795"/>
            </a:xfrm>
          </p:grpSpPr>
          <p:sp>
            <p:nvSpPr>
              <p:cNvPr id="6166"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67"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68"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164" name="Text Box 25"/>
            <p:cNvSpPr txBox="1">
              <a:spLocks noChangeArrowheads="1"/>
            </p:cNvSpPr>
            <p:nvPr/>
          </p:nvSpPr>
          <p:spPr bwMode="gray">
            <a:xfrm>
              <a:off x="987" y="1162"/>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3600">
                <a:solidFill>
                  <a:srgbClr val="000099"/>
                </a:solidFill>
                <a:ea typeface="黑体" panose="02010609060101010101" pitchFamily="49" charset="-122"/>
              </a:endParaRPr>
            </a:p>
          </p:txBody>
        </p:sp>
        <p:sp>
          <p:nvSpPr>
            <p:cNvPr id="6165"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6151" name="Text Box 17"/>
          <p:cNvSpPr txBox="1">
            <a:spLocks noChangeArrowheads="1"/>
          </p:cNvSpPr>
          <p:nvPr/>
        </p:nvSpPr>
        <p:spPr bwMode="gray">
          <a:xfrm>
            <a:off x="1928813" y="3201988"/>
            <a:ext cx="6267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ea typeface="黑体" panose="02010609060101010101" pitchFamily="49" charset="-122"/>
              </a:rPr>
              <a:t>IPv6</a:t>
            </a:r>
            <a:endParaRPr lang="zh-CN" altLang="en-US" sz="3200">
              <a:solidFill>
                <a:srgbClr val="000099"/>
              </a:solidFill>
              <a:ea typeface="黑体" panose="02010609060101010101" pitchFamily="49" charset="-122"/>
            </a:endParaRPr>
          </a:p>
        </p:txBody>
      </p:sp>
      <p:sp>
        <p:nvSpPr>
          <p:cNvPr id="6152" name="Text Box 17"/>
          <p:cNvSpPr txBox="1">
            <a:spLocks noChangeArrowheads="1"/>
          </p:cNvSpPr>
          <p:nvPr/>
        </p:nvSpPr>
        <p:spPr bwMode="gray">
          <a:xfrm>
            <a:off x="1957388" y="4059238"/>
            <a:ext cx="6196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网络地址转换</a:t>
            </a:r>
          </a:p>
        </p:txBody>
      </p:sp>
      <p:grpSp>
        <p:nvGrpSpPr>
          <p:cNvPr id="6153" name="Group 19"/>
          <p:cNvGrpSpPr/>
          <p:nvPr/>
        </p:nvGrpSpPr>
        <p:grpSpPr bwMode="auto">
          <a:xfrm>
            <a:off x="928688" y="1500188"/>
            <a:ext cx="7162800" cy="617537"/>
            <a:chOff x="385" y="1153"/>
            <a:chExt cx="4309" cy="419"/>
          </a:xfrm>
        </p:grpSpPr>
        <p:sp>
          <p:nvSpPr>
            <p:cNvPr id="6155"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156" name="Group 21"/>
            <p:cNvGrpSpPr/>
            <p:nvPr/>
          </p:nvGrpSpPr>
          <p:grpSpPr bwMode="auto">
            <a:xfrm>
              <a:off x="385" y="1162"/>
              <a:ext cx="614" cy="389"/>
              <a:chOff x="720" y="960"/>
              <a:chExt cx="987" cy="795"/>
            </a:xfrm>
          </p:grpSpPr>
          <p:sp>
            <p:nvSpPr>
              <p:cNvPr id="6159"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60"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161"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157" name="Text Box 25"/>
            <p:cNvSpPr txBox="1">
              <a:spLocks noChangeArrowheads="1"/>
            </p:cNvSpPr>
            <p:nvPr/>
          </p:nvSpPr>
          <p:spPr bwMode="gray">
            <a:xfrm>
              <a:off x="987" y="1153"/>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基本协议</a:t>
              </a:r>
            </a:p>
          </p:txBody>
        </p:sp>
        <p:sp>
          <p:nvSpPr>
            <p:cNvPr id="6158"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6154" name="Rectangle 43"/>
          <p:cNvSpPr>
            <a:spLocks noChangeArrowheads="1"/>
          </p:cNvSpPr>
          <p:nvPr/>
        </p:nvSpPr>
        <p:spPr bwMode="blackWhite">
          <a:xfrm>
            <a:off x="214313" y="2214563"/>
            <a:ext cx="8435975" cy="4643437"/>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a typeface="黑体" panose="02010609060101010101" pitchFamily="49" charset="-122"/>
            </a:endParaRPr>
          </a:p>
        </p:txBody>
      </p:sp>
    </p:spTree>
  </p:cSld>
  <p:clrMapOvr>
    <a:masterClrMapping/>
  </p:clrMapOvr>
  <p:transition>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B6EDB00C-E067-44A1-9057-EBD65CD2924E}" type="slidenum">
              <a:rPr lang="en-US" altLang="zh-CN"/>
              <a:t>20</a:t>
            </a:fld>
            <a:endParaRPr lang="en-US" altLang="zh-CN"/>
          </a:p>
        </p:txBody>
      </p:sp>
      <p:sp>
        <p:nvSpPr>
          <p:cNvPr id="27651" name="Rectangle 2"/>
          <p:cNvSpPr>
            <a:spLocks noGrp="1" noChangeArrowheads="1"/>
          </p:cNvSpPr>
          <p:nvPr>
            <p:ph type="title"/>
          </p:nvPr>
        </p:nvSpPr>
        <p:spPr/>
        <p:txBody>
          <a:bodyPr/>
          <a:lstStyle/>
          <a:p>
            <a:r>
              <a:rPr lang="en-US" altLang="zh-CN" dirty="0" smtClean="0"/>
              <a:t>IP</a:t>
            </a:r>
            <a:r>
              <a:rPr lang="zh-CN" altLang="en-US" dirty="0" smtClean="0"/>
              <a:t>分片攻击的</a:t>
            </a:r>
            <a:r>
              <a:rPr lang="zh-CN" altLang="en-US" dirty="0"/>
              <a:t>防御</a:t>
            </a:r>
            <a:endParaRPr lang="zh-CN" altLang="en-US" dirty="0" smtClean="0"/>
          </a:p>
        </p:txBody>
      </p:sp>
      <p:sp>
        <p:nvSpPr>
          <p:cNvPr id="27652" name="Rectangle 3"/>
          <p:cNvSpPr>
            <a:spLocks noGrp="1" noChangeArrowheads="1"/>
          </p:cNvSpPr>
          <p:nvPr>
            <p:ph type="body" idx="1"/>
          </p:nvPr>
        </p:nvSpPr>
        <p:spPr/>
        <p:txBody>
          <a:bodyPr/>
          <a:lstStyle/>
          <a:p>
            <a:pPr marL="495300" indent="-495300">
              <a:buFont typeface="Wingdings" panose="05000000000000000000" pitchFamily="2" charset="2"/>
              <a:buAutoNum type="arabicPeriod"/>
            </a:pPr>
            <a:r>
              <a:rPr lang="zh-CN" altLang="en-US" sz="2600" smtClean="0"/>
              <a:t>强制丢弃</a:t>
            </a:r>
            <a:r>
              <a:rPr lang="en-US" altLang="zh-CN" sz="2600" smtClean="0"/>
              <a:t>IP</a:t>
            </a:r>
            <a:r>
              <a:rPr lang="zh-CN" altLang="en-US" sz="2600" smtClean="0"/>
              <a:t>分片报文</a:t>
            </a:r>
          </a:p>
          <a:p>
            <a:pPr marL="495300" indent="-495300">
              <a:buFont typeface="Wingdings" panose="05000000000000000000" pitchFamily="2" charset="2"/>
              <a:buAutoNum type="arabicPeriod"/>
            </a:pPr>
            <a:r>
              <a:rPr lang="zh-CN" altLang="en-US" sz="2600" smtClean="0"/>
              <a:t>给报文打上不分片的标记，路由器如果无法传输，将丢弃报文，并返回一个</a:t>
            </a:r>
            <a:r>
              <a:rPr lang="en-US" altLang="zh-CN" sz="2600" smtClean="0"/>
              <a:t>ICMP</a:t>
            </a:r>
            <a:r>
              <a:rPr lang="zh-CN" altLang="en-US" sz="2600" smtClean="0"/>
              <a:t>差错报文（</a:t>
            </a:r>
            <a:r>
              <a:rPr lang="en-US" altLang="zh-CN" sz="2600" smtClean="0"/>
              <a:t>type 3,code 4</a:t>
            </a:r>
            <a:r>
              <a:rPr lang="zh-CN" altLang="en-US" sz="2600" smtClean="0"/>
              <a:t>），通知报文发起者丢弃原因。报文发起者将发送比较小的报文。通过多次上述报文协商，将得到对于某一个固定路径上的最小</a:t>
            </a:r>
            <a:r>
              <a:rPr lang="en-US" altLang="zh-CN" sz="2600" smtClean="0"/>
              <a:t>MTU</a:t>
            </a:r>
            <a:r>
              <a:rPr lang="zh-CN" altLang="en-US" sz="2600" smtClean="0"/>
              <a:t>值，这个过程叫做</a:t>
            </a:r>
            <a:r>
              <a:rPr lang="en-US" altLang="zh-CN" sz="2600" smtClean="0"/>
              <a:t>MTU Discovery </a:t>
            </a:r>
            <a:r>
              <a:rPr lang="zh-CN" altLang="en-US" sz="2600" smtClean="0"/>
              <a:t>，通过</a:t>
            </a:r>
            <a:r>
              <a:rPr lang="en-US" altLang="zh-CN" sz="2600" smtClean="0"/>
              <a:t>MTU Discovery</a:t>
            </a:r>
            <a:r>
              <a:rPr lang="zh-CN" altLang="en-US" sz="2600" smtClean="0"/>
              <a:t>来确定报文路径上最小可通过的</a:t>
            </a:r>
            <a:r>
              <a:rPr lang="en-US" altLang="zh-CN" sz="2600" smtClean="0"/>
              <a:t>MTU</a:t>
            </a:r>
            <a:r>
              <a:rPr lang="zh-CN" altLang="en-US" sz="2600" smtClean="0"/>
              <a:t>；如果两个设备相连，没有</a:t>
            </a:r>
            <a:r>
              <a:rPr lang="en-US" altLang="zh-CN" sz="2600" smtClean="0"/>
              <a:t>MTU Discovery</a:t>
            </a:r>
            <a:r>
              <a:rPr lang="zh-CN" altLang="en-US" sz="2600" smtClean="0"/>
              <a:t>功能并且</a:t>
            </a:r>
            <a:r>
              <a:rPr lang="en-US" altLang="zh-CN" sz="2600" smtClean="0"/>
              <a:t>MTU</a:t>
            </a:r>
            <a:r>
              <a:rPr lang="zh-CN" altLang="en-US" sz="2600" smtClean="0"/>
              <a:t>值不一致，将可能导致丢弃报文。</a:t>
            </a:r>
          </a:p>
          <a:p>
            <a:pPr marL="495300" indent="-495300"/>
            <a:endParaRPr lang="zh-CN" altLang="en-US" sz="2600" smtClean="0"/>
          </a:p>
          <a:p>
            <a:pPr marL="495300" indent="-495300"/>
            <a:endParaRPr lang="en-US" altLang="zh-CN" sz="2600" smtClean="0"/>
          </a:p>
        </p:txBody>
      </p:sp>
    </p:spTree>
  </p:cSld>
  <p:clrMapOvr>
    <a:masterClrMapping/>
  </p:clrMapOvr>
  <p:transition>
    <p:pull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196850" y="1214438"/>
            <a:ext cx="9340850" cy="5480050"/>
            <a:chOff x="-490320" y="2451868"/>
            <a:chExt cx="10209477" cy="2229798"/>
          </a:xfrm>
        </p:grpSpPr>
        <p:sp>
          <p:nvSpPr>
            <p:cNvPr id="4" name="AutoShape 3"/>
            <p:cNvSpPr>
              <a:spLocks noChangeArrowheads="1"/>
            </p:cNvSpPr>
            <p:nvPr/>
          </p:nvSpPr>
          <p:spPr bwMode="blackWhite">
            <a:xfrm>
              <a:off x="-167587" y="2451868"/>
              <a:ext cx="9768755" cy="2229798"/>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微软雅黑" panose="020B0503020204020204" pitchFamily="34" charset="-122"/>
                  <a:ea typeface="微软雅黑" panose="020B0503020204020204" pitchFamily="34" charset="-122"/>
                </a:rPr>
                <a:t>                        </a:t>
              </a:r>
              <a:endParaRPr lang="zh-CN" altLang="en-US" sz="2200" kern="0" dirty="0">
                <a:solidFill>
                  <a:srgbClr val="002060"/>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490320" y="2467371"/>
              <a:ext cx="10209477" cy="2060072"/>
            </a:xfrm>
            <a:prstGeom prst="rect">
              <a:avLst/>
            </a:prstGeom>
            <a:noFill/>
            <a:ln w="9525">
              <a:noFill/>
              <a:miter lim="800000"/>
            </a:ln>
          </p:spPr>
          <p:txBody>
            <a:bodyPr>
              <a:spAutoFit/>
            </a:bodyPr>
            <a:lstStyle/>
            <a:p>
              <a:pPr lvl="1">
                <a:lnSpc>
                  <a:spcPct val="120000"/>
                </a:lnSpc>
                <a:spcAft>
                  <a:spcPts val="600"/>
                </a:spcAft>
                <a:buClr>
                  <a:schemeClr val="accent1"/>
                </a:buClr>
                <a:buFontTx/>
                <a:buBlip>
                  <a:blip r:embed="rId2"/>
                </a:buBlip>
                <a:defRPr/>
              </a:pP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定向广播攻击</a:t>
              </a:r>
            </a:p>
            <a:p>
              <a:pPr lvl="1">
                <a:lnSpc>
                  <a:spcPct val="120000"/>
                </a:lnSpc>
                <a:spcAft>
                  <a:spcPts val="600"/>
                </a:spcAft>
                <a:buClr>
                  <a:schemeClr val="accent1"/>
                </a:buClr>
                <a:buFontTx/>
                <a:buBlip>
                  <a:blip r:embed="rId2"/>
                </a:buBlip>
                <a:defRPr/>
              </a:pP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Aft>
                  <a:spcPts val="600"/>
                </a:spcAft>
                <a:buClr>
                  <a:schemeClr val="accent1"/>
                </a:buClr>
                <a:buFontTx/>
                <a:buBlip>
                  <a:blip r:embed="rId2"/>
                </a:buBlip>
                <a:defRPr/>
              </a:pP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Aft>
                  <a:spcPts val="600"/>
                </a:spcAft>
                <a:buClr>
                  <a:schemeClr val="accent1"/>
                </a:buClr>
                <a:buFontTx/>
                <a:buBlip>
                  <a:blip r:embed="rId2"/>
                </a:buBlip>
                <a:defRPr/>
              </a:pP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Aft>
                  <a:spcPts val="600"/>
                </a:spcAft>
                <a:buClr>
                  <a:schemeClr val="accent1"/>
                </a:buClr>
                <a:buFontTx/>
                <a:buBlip>
                  <a:blip r:embed="rId2"/>
                </a:buBlip>
                <a:defRPr/>
              </a:pP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Aft>
                  <a:spcPts val="600"/>
                </a:spcAft>
                <a:buClr>
                  <a:schemeClr val="accent1"/>
                </a:buClr>
                <a:buFontTx/>
                <a:buBlip>
                  <a:blip r:embed="rId2"/>
                </a:buBlip>
                <a:defRPr/>
              </a:pPr>
              <a:endPar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Aft>
                  <a:spcPts val="600"/>
                </a:spcAft>
                <a:buClr>
                  <a:schemeClr val="accent1"/>
                </a:buClr>
                <a:buFontTx/>
                <a:buBlip>
                  <a:blip r:embed="rId2"/>
                </a:buBlip>
                <a:defRPr/>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攻击者常采用</a:t>
              </a:r>
              <a:r>
                <a:rPr lang="zh-CN" altLang="en-US"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定向广播</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来</a:t>
              </a:r>
              <a:r>
                <a:rPr lang="zh-CN" altLang="en-US"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攻击</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主机，主机对广播包进行响应，消耗主机资源，并且做出的回应可能造成对源地址所指目标的拒绝服务攻击</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20000"/>
                </a:lnSpc>
                <a:spcAft>
                  <a:spcPts val="600"/>
                </a:spcAft>
                <a:buClr>
                  <a:schemeClr val="accent1"/>
                </a:buClr>
                <a:buFontTx/>
                <a:buBlip>
                  <a:blip r:embed="rId2"/>
                </a:buBlip>
                <a:defRPr/>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防范措施：在路由器上关闭定向广播转发选项</a:t>
              </a:r>
            </a:p>
          </p:txBody>
        </p:sp>
      </p:grpSp>
      <p:sp>
        <p:nvSpPr>
          <p:cNvPr id="14339"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IP</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协议的安全性（</a:t>
            </a:r>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3</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pic>
        <p:nvPicPr>
          <p:cNvPr id="1741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113" y="1412875"/>
            <a:ext cx="5111750"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196850" y="1646486"/>
            <a:ext cx="9340850" cy="1134442"/>
            <a:chOff x="-490320" y="2451868"/>
            <a:chExt cx="10209477" cy="2229798"/>
          </a:xfrm>
        </p:grpSpPr>
        <p:sp>
          <p:nvSpPr>
            <p:cNvPr id="4" name="AutoShape 3"/>
            <p:cNvSpPr>
              <a:spLocks noChangeArrowheads="1"/>
            </p:cNvSpPr>
            <p:nvPr/>
          </p:nvSpPr>
          <p:spPr bwMode="blackWhite">
            <a:xfrm>
              <a:off x="-167587" y="2451868"/>
              <a:ext cx="9768755" cy="2229798"/>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微软雅黑" panose="020B0503020204020204" pitchFamily="34" charset="-122"/>
                  <a:ea typeface="微软雅黑" panose="020B0503020204020204" pitchFamily="34" charset="-122"/>
                </a:rPr>
                <a:t>                        </a:t>
              </a:r>
              <a:endParaRPr lang="zh-CN" altLang="en-US" sz="2200" kern="0" dirty="0">
                <a:solidFill>
                  <a:srgbClr val="002060"/>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490320" y="2467371"/>
              <a:ext cx="10209477" cy="199981"/>
            </a:xfrm>
            <a:prstGeom prst="rect">
              <a:avLst/>
            </a:prstGeom>
            <a:noFill/>
            <a:ln w="9525">
              <a:noFill/>
              <a:miter lim="800000"/>
            </a:ln>
          </p:spPr>
          <p:txBody>
            <a:bodyPr>
              <a:spAutoFit/>
            </a:bodyPr>
            <a:lstStyle/>
            <a:p>
              <a:pPr lvl="1">
                <a:lnSpc>
                  <a:spcPct val="120000"/>
                </a:lnSpc>
                <a:spcAft>
                  <a:spcPts val="600"/>
                </a:spcAft>
                <a:buClr>
                  <a:schemeClr val="accent1"/>
                </a:buClr>
                <a:buBlip>
                  <a:blip r:embed="rId2"/>
                </a:buBlip>
                <a:defRPr/>
              </a:pPr>
              <a:r>
                <a:rPr lang="en-US" altLang="zh-CN" sz="2400" dirty="0"/>
                <a:t>IP</a:t>
              </a:r>
              <a:r>
                <a:rPr lang="zh-CN" altLang="en-US" sz="2400" dirty="0"/>
                <a:t>协议数据流采用明文传输：网络</a:t>
              </a:r>
              <a:r>
                <a:rPr lang="zh-CN" altLang="en-US" sz="2400" dirty="0" smtClean="0"/>
                <a:t>监听</a:t>
              </a:r>
              <a:endParaRPr lang="zh-CN" altLang="en-US" sz="2400" dirty="0"/>
            </a:p>
          </p:txBody>
        </p:sp>
      </p:grpSp>
      <p:sp>
        <p:nvSpPr>
          <p:cNvPr id="14339"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IP</a:t>
            </a:r>
            <a:r>
              <a:rPr lang="zh-CN" altLang="en-US"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协议的安全性</a:t>
            </a:r>
            <a:r>
              <a:rPr lang="zh-CN" altLang="en-US" sz="4000" b="1" dirty="0" smtClean="0">
                <a:solidFill>
                  <a:schemeClr val="bg1"/>
                </a:solidFill>
                <a:latin typeface="黑体" panose="02010609060101010101" pitchFamily="49" charset="-122"/>
                <a:ea typeface="黑体" panose="02010609060101010101" pitchFamily="49" charset="-122"/>
                <a:sym typeface="Tahoma" panose="020B0604030504040204" pitchFamily="34" charset="0"/>
              </a:rPr>
              <a:t>（</a:t>
            </a:r>
            <a:r>
              <a:rPr lang="en-US" altLang="zh-CN" sz="4000" b="1" dirty="0" smtClean="0">
                <a:solidFill>
                  <a:schemeClr val="bg1"/>
                </a:solidFill>
                <a:latin typeface="黑体" panose="02010609060101010101" pitchFamily="49" charset="-122"/>
                <a:ea typeface="黑体" panose="02010609060101010101" pitchFamily="49" charset="-122"/>
                <a:sym typeface="Tahoma" panose="020B0604030504040204" pitchFamily="34" charset="0"/>
              </a:rPr>
              <a:t>4</a:t>
            </a:r>
            <a:r>
              <a:rPr lang="zh-CN" altLang="en-US" sz="4000" b="1" dirty="0" smtClean="0">
                <a:solidFill>
                  <a:schemeClr val="bg1"/>
                </a:solidFill>
                <a:latin typeface="黑体" panose="02010609060101010101" pitchFamily="49" charset="-122"/>
                <a:ea typeface="黑体" panose="02010609060101010101" pitchFamily="49" charset="-122"/>
                <a:sym typeface="Tahoma" panose="020B0604030504040204" pitchFamily="34" charset="0"/>
              </a:rPr>
              <a:t>）</a:t>
            </a:r>
            <a:endParaRPr lang="en-US" altLang="zh-CN" sz="4400" b="1" dirty="0">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95EB508E-868B-4A10-815A-544107507A65}" type="slidenum">
              <a:rPr lang="en-US" altLang="zh-CN"/>
              <a:t>23</a:t>
            </a:fld>
            <a:endParaRPr lang="en-US" altLang="zh-CN"/>
          </a:p>
        </p:txBody>
      </p:sp>
      <p:sp>
        <p:nvSpPr>
          <p:cNvPr id="13315" name="Rectangle 2"/>
          <p:cNvSpPr>
            <a:spLocks noGrp="1" noChangeArrowheads="1"/>
          </p:cNvSpPr>
          <p:nvPr>
            <p:ph type="title"/>
          </p:nvPr>
        </p:nvSpPr>
        <p:spPr>
          <a:xfrm>
            <a:off x="827088" y="0"/>
            <a:ext cx="6870700" cy="1196975"/>
          </a:xfrm>
          <a:noFill/>
        </p:spPr>
        <p:txBody>
          <a:bodyPr/>
          <a:lstStyle/>
          <a:p>
            <a:r>
              <a:rPr lang="zh-CN" altLang="en-US" sz="4000" smtClean="0"/>
              <a:t>基于被动监听的报文捕获技术</a:t>
            </a:r>
          </a:p>
        </p:txBody>
      </p:sp>
      <p:sp>
        <p:nvSpPr>
          <p:cNvPr id="93187" name="Rectangle 3"/>
          <p:cNvSpPr>
            <a:spLocks noGrp="1" noChangeArrowheads="1"/>
          </p:cNvSpPr>
          <p:nvPr>
            <p:ph type="body" idx="1"/>
          </p:nvPr>
        </p:nvSpPr>
        <p:spPr>
          <a:xfrm>
            <a:off x="685800" y="1828800"/>
            <a:ext cx="8062913" cy="3657600"/>
          </a:xfrm>
        </p:spPr>
        <p:txBody>
          <a:bodyPr/>
          <a:lstStyle/>
          <a:p>
            <a:pPr marL="457200" lvl="1" indent="-457200">
              <a:lnSpc>
                <a:spcPct val="120000"/>
              </a:lnSpc>
              <a:spcBef>
                <a:spcPts val="0"/>
              </a:spcBef>
              <a:spcAft>
                <a:spcPts val="600"/>
              </a:spcAft>
              <a:buClr>
                <a:schemeClr val="accent1"/>
              </a:buClr>
              <a:buFont typeface="Arial" panose="020B0604020202020204" pitchFamily="34" charset="0"/>
              <a:buBlip>
                <a:blip r:embed="rId2"/>
              </a:buBlip>
              <a:defRPr/>
            </a:pPr>
            <a:r>
              <a:rPr lang="zh-CN" altLang="en-US" sz="2400" kern="1200" dirty="0">
                <a:solidFill>
                  <a:srgbClr val="002060"/>
                </a:solidFill>
                <a:latin typeface="Times New Roman" panose="02020603050405020304" pitchFamily="18" charset="0"/>
                <a:cs typeface="Times New Roman" panose="02020603050405020304" pitchFamily="18" charset="0"/>
              </a:rPr>
              <a:t>基于共享介质的报文捕获－</a:t>
            </a:r>
            <a:r>
              <a:rPr lang="en-US" altLang="zh-CN" sz="2400" kern="1200" dirty="0">
                <a:solidFill>
                  <a:srgbClr val="002060"/>
                </a:solidFill>
                <a:latin typeface="Times New Roman" panose="02020603050405020304" pitchFamily="18" charset="0"/>
                <a:cs typeface="Times New Roman" panose="02020603050405020304" pitchFamily="18" charset="0"/>
              </a:rPr>
              <a:t>Hub</a:t>
            </a:r>
          </a:p>
          <a:p>
            <a:pPr marL="457200" lvl="1" indent="-457200">
              <a:lnSpc>
                <a:spcPct val="120000"/>
              </a:lnSpc>
              <a:spcBef>
                <a:spcPts val="0"/>
              </a:spcBef>
              <a:spcAft>
                <a:spcPts val="600"/>
              </a:spcAft>
              <a:buClr>
                <a:schemeClr val="accent1"/>
              </a:buClr>
              <a:buFont typeface="Arial" panose="020B0604020202020204" pitchFamily="34" charset="0"/>
              <a:buBlip>
                <a:blip r:embed="rId2"/>
              </a:buBlip>
              <a:defRPr/>
            </a:pPr>
            <a:r>
              <a:rPr lang="zh-CN" altLang="en-US" sz="2400" kern="1200" dirty="0">
                <a:solidFill>
                  <a:srgbClr val="002060"/>
                </a:solidFill>
                <a:latin typeface="Times New Roman" panose="02020603050405020304" pitchFamily="18" charset="0"/>
                <a:cs typeface="Times New Roman" panose="02020603050405020304" pitchFamily="18" charset="0"/>
              </a:rPr>
              <a:t>基于交换介质的报文捕获－交换机 路由器</a:t>
            </a:r>
          </a:p>
          <a:p>
            <a:pPr marL="862330" lvl="2" indent="-457200">
              <a:lnSpc>
                <a:spcPct val="120000"/>
              </a:lnSpc>
              <a:spcBef>
                <a:spcPts val="0"/>
              </a:spcBef>
              <a:spcAft>
                <a:spcPts val="600"/>
              </a:spcAft>
              <a:buClr>
                <a:schemeClr val="accent1"/>
              </a:buClr>
              <a:buFont typeface="Arial" panose="020B0604020202020204" pitchFamily="34" charset="0"/>
              <a:buBlip>
                <a:blip r:embed="rId2"/>
              </a:buBlip>
              <a:defRPr/>
            </a:pPr>
            <a:r>
              <a:rPr lang="zh-CN" altLang="en-US" sz="2000" kern="1200" dirty="0">
                <a:solidFill>
                  <a:srgbClr val="002060"/>
                </a:solidFill>
                <a:latin typeface="Times New Roman" panose="02020603050405020304" pitchFamily="18" charset="0"/>
                <a:cs typeface="Times New Roman" panose="02020603050405020304" pitchFamily="18" charset="0"/>
              </a:rPr>
              <a:t>局域网－</a:t>
            </a:r>
            <a:r>
              <a:rPr lang="en-US" altLang="zh-CN" sz="2000" kern="1200" dirty="0" err="1">
                <a:solidFill>
                  <a:srgbClr val="002060"/>
                </a:solidFill>
                <a:latin typeface="Times New Roman" panose="02020603050405020304" pitchFamily="18" charset="0"/>
                <a:cs typeface="Times New Roman" panose="02020603050405020304" pitchFamily="18" charset="0"/>
              </a:rPr>
              <a:t>arp</a:t>
            </a:r>
            <a:r>
              <a:rPr lang="zh-CN" altLang="en-US" sz="2000" kern="1200" dirty="0">
                <a:solidFill>
                  <a:srgbClr val="002060"/>
                </a:solidFill>
                <a:latin typeface="Times New Roman" panose="02020603050405020304" pitchFamily="18" charset="0"/>
                <a:cs typeface="Times New Roman" panose="02020603050405020304" pitchFamily="18" charset="0"/>
              </a:rPr>
              <a:t>重定向</a:t>
            </a:r>
          </a:p>
          <a:p>
            <a:pPr marL="862330" lvl="2" indent="-457200">
              <a:lnSpc>
                <a:spcPct val="120000"/>
              </a:lnSpc>
              <a:spcBef>
                <a:spcPts val="0"/>
              </a:spcBef>
              <a:spcAft>
                <a:spcPts val="600"/>
              </a:spcAft>
              <a:buClr>
                <a:schemeClr val="accent1"/>
              </a:buClr>
              <a:buFont typeface="Arial" panose="020B0604020202020204" pitchFamily="34" charset="0"/>
              <a:buBlip>
                <a:blip r:embed="rId2"/>
              </a:buBlip>
              <a:defRPr/>
            </a:pPr>
            <a:r>
              <a:rPr lang="zh-CN" altLang="en-US" sz="2000" kern="1200" dirty="0">
                <a:solidFill>
                  <a:srgbClr val="002060"/>
                </a:solidFill>
                <a:latin typeface="Times New Roman" panose="02020603050405020304" pitchFamily="18" charset="0"/>
                <a:cs typeface="Times New Roman" panose="02020603050405020304" pitchFamily="18" charset="0"/>
              </a:rPr>
              <a:t>广域网－光纤分流</a:t>
            </a:r>
          </a:p>
        </p:txBody>
      </p:sp>
    </p:spTree>
  </p:cSld>
  <p:clrMapOvr>
    <a:masterClrMapping/>
  </p:clrMapOvr>
  <p:transition>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CDBDE53-D1F7-474C-877D-19C2697031BB}" type="slidenum">
              <a:rPr lang="en-US" altLang="zh-CN"/>
              <a:t>24</a:t>
            </a:fld>
            <a:endParaRPr lang="en-US" altLang="zh-CN"/>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735138"/>
            <a:ext cx="7993062" cy="453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 Box 3"/>
          <p:cNvSpPr txBox="1">
            <a:spLocks noChangeArrowheads="1"/>
          </p:cNvSpPr>
          <p:nvPr/>
        </p:nvSpPr>
        <p:spPr bwMode="auto">
          <a:xfrm>
            <a:off x="468313" y="333375"/>
            <a:ext cx="5543550"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800">
                <a:solidFill>
                  <a:schemeClr val="bg1"/>
                </a:solidFill>
                <a:latin typeface="黑体" panose="02010609060101010101" pitchFamily="49" charset="-122"/>
                <a:ea typeface="黑体" panose="02010609060101010101" pitchFamily="49" charset="-122"/>
              </a:rPr>
              <a:t>广域网－光纤分流技术</a:t>
            </a:r>
          </a:p>
        </p:txBody>
      </p:sp>
    </p:spTree>
  </p:cSld>
  <p:clrMapOvr>
    <a:masterClrMapping/>
  </p:clrMapOvr>
  <p:transition>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16DD8B46-4972-4816-89AA-D4792FFE6A69}" type="slidenum">
              <a:rPr lang="en-US" altLang="zh-CN"/>
              <a:t>25</a:t>
            </a:fld>
            <a:endParaRPr lang="en-US" altLang="zh-CN"/>
          </a:p>
        </p:txBody>
      </p:sp>
      <p:sp>
        <p:nvSpPr>
          <p:cNvPr id="15363" name="Rectangle 2"/>
          <p:cNvSpPr>
            <a:spLocks noGrp="1" noChangeArrowheads="1"/>
          </p:cNvSpPr>
          <p:nvPr>
            <p:ph type="title"/>
          </p:nvPr>
        </p:nvSpPr>
        <p:spPr/>
        <p:txBody>
          <a:bodyPr/>
          <a:lstStyle/>
          <a:p>
            <a:r>
              <a:rPr lang="zh-CN" altLang="en-US" sz="4000" smtClean="0"/>
              <a:t>怎样防止局域网中的监听</a:t>
            </a:r>
          </a:p>
        </p:txBody>
      </p:sp>
      <p:sp>
        <p:nvSpPr>
          <p:cNvPr id="240643" name="Rectangle 3"/>
          <p:cNvSpPr>
            <a:spLocks noGrp="1" noChangeArrowheads="1"/>
          </p:cNvSpPr>
          <p:nvPr>
            <p:ph type="body" idx="1"/>
          </p:nvPr>
        </p:nvSpPr>
        <p:spPr/>
        <p:txBody>
          <a:bodyPr/>
          <a:lstStyle/>
          <a:p>
            <a:pPr marL="0" lvl="2" indent="-457200">
              <a:lnSpc>
                <a:spcPct val="120000"/>
              </a:lnSpc>
              <a:spcBef>
                <a:spcPct val="0"/>
              </a:spcBef>
              <a:spcAft>
                <a:spcPts val="600"/>
              </a:spcAft>
              <a:buClr>
                <a:schemeClr val="accent1"/>
              </a:buClr>
              <a:buFont typeface="Arial" panose="020B0604020202020204" pitchFamily="34" charset="0"/>
              <a:buBlip>
                <a:blip r:embed="rId3"/>
              </a:buBlip>
              <a:defRPr/>
            </a:pPr>
            <a:r>
              <a:rPr lang="en-US" altLang="zh-CN" kern="1200" dirty="0">
                <a:solidFill>
                  <a:srgbClr val="002060"/>
                </a:solidFill>
                <a:latin typeface="Times New Roman" panose="02020603050405020304" pitchFamily="18" charset="0"/>
                <a:cs typeface="Times New Roman" panose="02020603050405020304" pitchFamily="18" charset="0"/>
              </a:rPr>
              <a:t>Ping</a:t>
            </a:r>
            <a:r>
              <a:rPr lang="zh-CN" altLang="en-US" kern="1200" dirty="0">
                <a:solidFill>
                  <a:srgbClr val="002060"/>
                </a:solidFill>
                <a:latin typeface="Times New Roman" panose="02020603050405020304" pitchFamily="18" charset="0"/>
                <a:cs typeface="Times New Roman" panose="02020603050405020304" pitchFamily="18" charset="0"/>
              </a:rPr>
              <a:t>测试。对于怀疑运行监听程序的机器，用正确的</a:t>
            </a:r>
            <a:r>
              <a:rPr lang="en-US" altLang="zh-CN" kern="1200" dirty="0">
                <a:solidFill>
                  <a:srgbClr val="002060"/>
                </a:solidFill>
                <a:latin typeface="Times New Roman" panose="02020603050405020304" pitchFamily="18" charset="0"/>
                <a:cs typeface="Times New Roman" panose="02020603050405020304" pitchFamily="18" charset="0"/>
              </a:rPr>
              <a:t>IP</a:t>
            </a:r>
            <a:r>
              <a:rPr lang="zh-CN" altLang="en-US" kern="1200" dirty="0">
                <a:solidFill>
                  <a:srgbClr val="002060"/>
                </a:solidFill>
                <a:latin typeface="Times New Roman" panose="02020603050405020304" pitchFamily="18" charset="0"/>
                <a:cs typeface="Times New Roman" panose="02020603050405020304" pitchFamily="18" charset="0"/>
              </a:rPr>
              <a:t>地址和错误的物理地址</a:t>
            </a:r>
            <a:r>
              <a:rPr lang="en-US" altLang="zh-CN" kern="1200" dirty="0">
                <a:solidFill>
                  <a:srgbClr val="002060"/>
                </a:solidFill>
                <a:latin typeface="Times New Roman" panose="02020603050405020304" pitchFamily="18" charset="0"/>
                <a:cs typeface="Times New Roman" panose="02020603050405020304" pitchFamily="18" charset="0"/>
              </a:rPr>
              <a:t>ping</a:t>
            </a:r>
            <a:r>
              <a:rPr lang="zh-CN" altLang="en-US" kern="1200" dirty="0">
                <a:solidFill>
                  <a:srgbClr val="002060"/>
                </a:solidFill>
                <a:latin typeface="Times New Roman" panose="02020603050405020304" pitchFamily="18" charset="0"/>
                <a:cs typeface="Times New Roman" panose="02020603050405020304" pitchFamily="18" charset="0"/>
              </a:rPr>
              <a:t>，运行监听程序的机器会有响应，这是因为正常的机器不接收错误的物 理地址，处理监听状态的机器能接收。据此我们可以判断该主机是否是监听主机。</a:t>
            </a:r>
          </a:p>
          <a:p>
            <a:pPr marL="0" lvl="2" indent="-457200">
              <a:lnSpc>
                <a:spcPct val="120000"/>
              </a:lnSpc>
              <a:spcBef>
                <a:spcPct val="0"/>
              </a:spcBef>
              <a:spcAft>
                <a:spcPts val="600"/>
              </a:spcAft>
              <a:buClr>
                <a:schemeClr val="accent1"/>
              </a:buClr>
              <a:buFont typeface="Arial" panose="020B0604020202020204" pitchFamily="34" charset="0"/>
              <a:buBlip>
                <a:blip r:embed="rId3"/>
              </a:buBlip>
              <a:defRPr/>
            </a:pPr>
            <a:r>
              <a:rPr lang="zh-CN" altLang="en-US" kern="1200" dirty="0">
                <a:solidFill>
                  <a:srgbClr val="002060"/>
                </a:solidFill>
                <a:latin typeface="Times New Roman" panose="02020603050405020304" pitchFamily="18" charset="0"/>
                <a:cs typeface="Times New Roman" panose="02020603050405020304" pitchFamily="18" charset="0"/>
              </a:rPr>
              <a:t>包测试。向网上发大量不存在的物理地址的包，由于监听程序要分析和处理大量的数据包会占用很多的</a:t>
            </a:r>
            <a:r>
              <a:rPr lang="en-US" altLang="zh-CN" kern="1200" dirty="0">
                <a:solidFill>
                  <a:srgbClr val="002060"/>
                </a:solidFill>
                <a:latin typeface="Times New Roman" panose="02020603050405020304" pitchFamily="18" charset="0"/>
                <a:cs typeface="Times New Roman" panose="02020603050405020304" pitchFamily="18" charset="0"/>
              </a:rPr>
              <a:t>CPU</a:t>
            </a:r>
            <a:r>
              <a:rPr lang="zh-CN" altLang="en-US" kern="1200" dirty="0">
                <a:solidFill>
                  <a:srgbClr val="002060"/>
                </a:solidFill>
                <a:latin typeface="Times New Roman" panose="02020603050405020304" pitchFamily="18" charset="0"/>
                <a:cs typeface="Times New Roman" panose="02020603050405020304" pitchFamily="18" charset="0"/>
              </a:rPr>
              <a:t>资源，这将导致性能下降，我们可以通过比较前后该机 器性能加以判断。我们可以利用</a:t>
            </a:r>
            <a:r>
              <a:rPr lang="zh-CN" altLang="en-US" kern="1200" dirty="0">
                <a:solidFill>
                  <a:srgbClr val="002060"/>
                </a:solidFill>
                <a:latin typeface="Times New Roman" panose="02020603050405020304" pitchFamily="18" charset="0"/>
                <a:cs typeface="Times New Roman" panose="02020603050405020304" pitchFamily="18" charset="0"/>
                <a:hlinkClick r:id="rId4"/>
              </a:rPr>
              <a:t>网络</a:t>
            </a:r>
            <a:r>
              <a:rPr lang="zh-CN" altLang="en-US" kern="1200" dirty="0">
                <a:solidFill>
                  <a:srgbClr val="002060"/>
                </a:solidFill>
                <a:latin typeface="Times New Roman" panose="02020603050405020304" pitchFamily="18" charset="0"/>
                <a:cs typeface="Times New Roman" panose="02020603050405020304" pitchFamily="18" charset="0"/>
              </a:rPr>
              <a:t>分析工具来构造测试包，然后在局域网中发送让嗅探主机崩溃</a:t>
            </a:r>
            <a:r>
              <a:rPr lang="zh-CN" altLang="en-US" sz="2600" dirty="0"/>
              <a:t>。 </a:t>
            </a:r>
          </a:p>
        </p:txBody>
      </p:sp>
    </p:spTree>
  </p:cSld>
  <p:clrMapOvr>
    <a:masterClrMapping/>
  </p:clrMapOvr>
  <p:transition>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Object 9"/>
          <p:cNvGraphicFramePr/>
          <p:nvPr/>
        </p:nvGraphicFramePr>
        <p:xfrm>
          <a:off x="1571625" y="3571875"/>
          <a:ext cx="6000750" cy="3144838"/>
        </p:xfrm>
        <a:graphic>
          <a:graphicData uri="http://schemas.openxmlformats.org/presentationml/2006/ole">
            <mc:AlternateContent xmlns:mc="http://schemas.openxmlformats.org/markup-compatibility/2006">
              <mc:Choice xmlns:v="urn:schemas-microsoft-com:vml" Requires="v">
                <p:oleObj spid="_x0000_s19473" r:id="rId3" imgW="5876925" imgH="2962275" progId="PBrush">
                  <p:embed/>
                </p:oleObj>
              </mc:Choice>
              <mc:Fallback>
                <p:oleObj r:id="rId3" imgW="5876925" imgH="2962275" progId="PBrush">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3571875"/>
                        <a:ext cx="6000750" cy="314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Rectangle 3"/>
          <p:cNvSpPr>
            <a:spLocks noGrp="1" noChangeArrowheads="1"/>
          </p:cNvSpPr>
          <p:nvPr>
            <p:ph type="title" idx="4294967295"/>
          </p:nvPr>
        </p:nvSpPr>
        <p:spPr>
          <a:xfrm>
            <a:off x="0" y="-25400"/>
            <a:ext cx="9144000" cy="1141413"/>
          </a:xfrm>
        </p:spPr>
        <p:txBody>
          <a:bodyPr/>
          <a:lstStyle/>
          <a:p>
            <a:r>
              <a:rPr lang="en-US" altLang="zh-CN" sz="4000" smtClean="0"/>
              <a:t>2.1.2 </a:t>
            </a:r>
            <a:r>
              <a:rPr lang="zh-CN" altLang="en-US" sz="4000" smtClean="0"/>
              <a:t>地址解析协议</a:t>
            </a:r>
            <a:r>
              <a:rPr lang="en-US" altLang="zh-CN" sz="4000" smtClean="0">
                <a:latin typeface="Gulim" pitchFamily="34" charset="-127"/>
                <a:ea typeface="Gulim" pitchFamily="34" charset="-127"/>
                <a:sym typeface="Gulim" pitchFamily="34" charset="-127"/>
              </a:rPr>
              <a:t>—</a:t>
            </a:r>
            <a:r>
              <a:rPr lang="en-US" altLang="zh-CN" sz="4000" smtClean="0">
                <a:latin typeface="Times New Roman" panose="02020603050405020304" pitchFamily="18" charset="0"/>
                <a:sym typeface="Times New Roman" panose="02020603050405020304" pitchFamily="18" charset="0"/>
              </a:rPr>
              <a:t>ARP</a:t>
            </a:r>
            <a:endParaRPr lang="zh-CN" altLang="en-US" smtClean="0"/>
          </a:p>
        </p:txBody>
      </p:sp>
      <p:grpSp>
        <p:nvGrpSpPr>
          <p:cNvPr id="2" name="AutoShape 7"/>
          <p:cNvGrpSpPr/>
          <p:nvPr/>
        </p:nvGrpSpPr>
        <p:grpSpPr bwMode="auto">
          <a:xfrm>
            <a:off x="112713" y="1211263"/>
            <a:ext cx="8928100" cy="2503487"/>
            <a:chOff x="44" y="787"/>
            <a:chExt cx="5647" cy="1986"/>
          </a:xfrm>
        </p:grpSpPr>
        <p:pic>
          <p:nvPicPr>
            <p:cNvPr id="19462" name="AutoShap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44" y="787"/>
              <a:ext cx="5647" cy="1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4"/>
            <p:cNvSpPr txBox="1">
              <a:spLocks noChangeArrowheads="1"/>
            </p:cNvSpPr>
            <p:nvPr/>
          </p:nvSpPr>
          <p:spPr bwMode="auto">
            <a:xfrm rot="5400000">
              <a:off x="2085" y="-1093"/>
              <a:ext cx="1563" cy="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a typeface="黑体" panose="02010609060101010101" pitchFamily="49" charset="-122"/>
              </a:endParaRPr>
            </a:p>
          </p:txBody>
        </p:sp>
      </p:grpSp>
      <p:sp>
        <p:nvSpPr>
          <p:cNvPr id="10" name="Text Box 10"/>
          <p:cNvSpPr txBox="1">
            <a:spLocks noChangeArrowheads="1"/>
          </p:cNvSpPr>
          <p:nvPr/>
        </p:nvSpPr>
        <p:spPr bwMode="gray">
          <a:xfrm>
            <a:off x="214313" y="1285875"/>
            <a:ext cx="885825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Blip>
                <a:blip r:embed="rId6"/>
              </a:buBlip>
            </a:pPr>
            <a:r>
              <a:rPr lang="zh-CN" altLang="en-US" sz="2400">
                <a:solidFill>
                  <a:srgbClr val="002060"/>
                </a:solidFill>
                <a:latin typeface="Times New Roman" panose="02020603050405020304" pitchFamily="18" charset="0"/>
                <a:ea typeface="黑体" panose="02010609060101010101" pitchFamily="49" charset="-122"/>
              </a:rPr>
              <a:t>以太网发送的是</a:t>
            </a:r>
            <a:r>
              <a:rPr lang="en-US" altLang="zh-CN" sz="2400">
                <a:solidFill>
                  <a:srgbClr val="002060"/>
                </a:solidFill>
                <a:latin typeface="Times New Roman" panose="02020603050405020304" pitchFamily="18" charset="0"/>
                <a:ea typeface="黑体" panose="02010609060101010101" pitchFamily="49" charset="-122"/>
              </a:rPr>
              <a:t>48</a:t>
            </a:r>
            <a:r>
              <a:rPr lang="zh-CN" altLang="en-US" sz="2400">
                <a:solidFill>
                  <a:srgbClr val="002060"/>
                </a:solidFill>
                <a:latin typeface="Times New Roman" panose="02020603050405020304" pitchFamily="18" charset="0"/>
                <a:ea typeface="黑体" panose="02010609060101010101" pitchFamily="49" charset="-122"/>
              </a:rPr>
              <a:t>位以太地址的数据包；</a:t>
            </a:r>
          </a:p>
          <a:p>
            <a:pPr eaLnBrk="1" hangingPunct="1">
              <a:lnSpc>
                <a:spcPct val="150000"/>
              </a:lnSpc>
              <a:buFontTx/>
              <a:buBlip>
                <a:blip r:embed="rId6"/>
              </a:buBlip>
            </a:pP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驱动程序必须将</a:t>
            </a:r>
            <a:r>
              <a:rPr lang="en-US" altLang="zh-CN" sz="2400">
                <a:solidFill>
                  <a:srgbClr val="002060"/>
                </a:solidFill>
                <a:latin typeface="Times New Roman" panose="02020603050405020304" pitchFamily="18" charset="0"/>
                <a:ea typeface="黑体" panose="02010609060101010101" pitchFamily="49" charset="-122"/>
              </a:rPr>
              <a:t>32</a:t>
            </a:r>
            <a:r>
              <a:rPr lang="zh-CN" altLang="en-US" sz="2400">
                <a:solidFill>
                  <a:srgbClr val="002060"/>
                </a:solidFill>
                <a:latin typeface="Times New Roman" panose="02020603050405020304" pitchFamily="18" charset="0"/>
                <a:ea typeface="黑体" panose="02010609060101010101" pitchFamily="49" charset="-122"/>
              </a:rPr>
              <a:t>位</a:t>
            </a: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目标地址转换成</a:t>
            </a:r>
            <a:r>
              <a:rPr lang="en-US" altLang="zh-CN" sz="2400">
                <a:solidFill>
                  <a:srgbClr val="002060"/>
                </a:solidFill>
                <a:latin typeface="Times New Roman" panose="02020603050405020304" pitchFamily="18" charset="0"/>
                <a:ea typeface="黑体" panose="02010609060101010101" pitchFamily="49" charset="-122"/>
              </a:rPr>
              <a:t>48</a:t>
            </a:r>
            <a:r>
              <a:rPr lang="zh-CN" altLang="en-US" sz="2400">
                <a:solidFill>
                  <a:srgbClr val="002060"/>
                </a:solidFill>
                <a:latin typeface="Times New Roman" panose="02020603050405020304" pitchFamily="18" charset="0"/>
                <a:ea typeface="黑体" panose="02010609060101010101" pitchFamily="49" charset="-122"/>
              </a:rPr>
              <a:t>位地址；</a:t>
            </a:r>
          </a:p>
          <a:p>
            <a:pPr eaLnBrk="1" hangingPunct="1">
              <a:lnSpc>
                <a:spcPct val="150000"/>
              </a:lnSpc>
              <a:buFontTx/>
              <a:buBlip>
                <a:blip r:embed="rId6"/>
              </a:buBlip>
            </a:pPr>
            <a:r>
              <a:rPr lang="zh-CN" altLang="en-US" sz="2400">
                <a:solidFill>
                  <a:srgbClr val="002060"/>
                </a:solidFill>
                <a:latin typeface="Times New Roman" panose="02020603050405020304" pitchFamily="18" charset="0"/>
                <a:ea typeface="黑体" panose="02010609060101010101" pitchFamily="49" charset="-122"/>
              </a:rPr>
              <a:t>两类地址存在静态或算法上的影射；</a:t>
            </a:r>
          </a:p>
          <a:p>
            <a:pPr eaLnBrk="1" hangingPunct="1">
              <a:lnSpc>
                <a:spcPct val="150000"/>
              </a:lnSpc>
              <a:buFontTx/>
              <a:buBlip>
                <a:blip r:embed="rId6"/>
              </a:buBlip>
            </a:pPr>
            <a:r>
              <a:rPr lang="en-US" altLang="zh-CN" sz="2400">
                <a:solidFill>
                  <a:srgbClr val="002060"/>
                </a:solidFill>
                <a:latin typeface="Times New Roman" panose="02020603050405020304" pitchFamily="18" charset="0"/>
                <a:ea typeface="黑体" panose="02010609060101010101" pitchFamily="49" charset="-122"/>
              </a:rPr>
              <a:t>ARP</a:t>
            </a:r>
            <a:r>
              <a:rPr lang="zh-CN" altLang="en-US" sz="2400">
                <a:solidFill>
                  <a:srgbClr val="002060"/>
                </a:solidFill>
                <a:latin typeface="Times New Roman" panose="02020603050405020304" pitchFamily="18" charset="0"/>
                <a:ea typeface="黑体" panose="02010609060101010101" pitchFamily="49" charset="-122"/>
              </a:rPr>
              <a:t>用来确定两者之间的影射关系；</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88066"/>
                                        </p:tgtEl>
                                        <p:attrNameLst>
                                          <p:attrName>style.visibility</p:attrName>
                                        </p:attrNameLst>
                                      </p:cBhvr>
                                      <p:to>
                                        <p:strVal val="visible"/>
                                      </p:to>
                                    </p:set>
                                    <p:anim calcmode="lin" valueType="num">
                                      <p:cBhvr>
                                        <p:cTn id="18" dur="500" fill="hold"/>
                                        <p:tgtEl>
                                          <p:spTgt spid="88066"/>
                                        </p:tgtEl>
                                        <p:attrNameLst>
                                          <p:attrName>ppt_w</p:attrName>
                                        </p:attrNameLst>
                                      </p:cBhvr>
                                      <p:tavLst>
                                        <p:tav tm="0">
                                          <p:val>
                                            <p:fltVal val="0"/>
                                          </p:val>
                                        </p:tav>
                                        <p:tav tm="100000">
                                          <p:val>
                                            <p:strVal val="#ppt_w"/>
                                          </p:val>
                                        </p:tav>
                                      </p:tavLst>
                                    </p:anim>
                                    <p:anim calcmode="lin" valueType="num">
                                      <p:cBhvr>
                                        <p:cTn id="19" dur="500" fill="hold"/>
                                        <p:tgtEl>
                                          <p:spTgt spid="8806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85725" y="1214438"/>
            <a:ext cx="9058275" cy="4122003"/>
            <a:chOff x="526486" y="5661788"/>
            <a:chExt cx="9170143" cy="19059065"/>
          </a:xfrm>
        </p:grpSpPr>
        <p:sp>
          <p:nvSpPr>
            <p:cNvPr id="4" name="AutoShape 3"/>
            <p:cNvSpPr>
              <a:spLocks noChangeArrowheads="1"/>
            </p:cNvSpPr>
            <p:nvPr/>
          </p:nvSpPr>
          <p:spPr bwMode="blackWhite">
            <a:xfrm>
              <a:off x="526486" y="5661788"/>
              <a:ext cx="9073717" cy="17836651"/>
            </a:xfrm>
            <a:prstGeom prst="roundRect">
              <a:avLst>
                <a:gd name="adj" fmla="val 11157"/>
              </a:avLst>
            </a:prstGeom>
            <a:solidFill>
              <a:srgbClr val="4F81BD">
                <a:lumMod val="20000"/>
                <a:lumOff val="80000"/>
              </a:srgbClr>
            </a:solidFill>
            <a:ln w="76200" cap="flat" cmpd="sng" algn="ctr">
              <a:solidFill>
                <a:srgbClr val="92D05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49" charset="-122"/>
                </a:rPr>
                <a:t>                        </a:t>
              </a:r>
              <a:endParaRPr lang="zh-CN" altLang="en-US" sz="2200" kern="0" dirty="0">
                <a:solidFill>
                  <a:srgbClr val="002060"/>
                </a:solidFill>
                <a:latin typeface="Times New Roman" panose="02020603050405020304" pitchFamily="18" charset="0"/>
                <a:ea typeface="黑体" panose="02010609060101010101" pitchFamily="49" charset="-122"/>
              </a:endParaRPr>
            </a:p>
          </p:txBody>
        </p:sp>
        <p:sp>
          <p:nvSpPr>
            <p:cNvPr id="20485" name="矩形 4"/>
            <p:cNvSpPr>
              <a:spLocks noChangeArrowheads="1"/>
            </p:cNvSpPr>
            <p:nvPr/>
          </p:nvSpPr>
          <p:spPr bwMode="auto">
            <a:xfrm>
              <a:off x="656662" y="5793911"/>
              <a:ext cx="9039967" cy="18926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0000"/>
                </a:lnSpc>
                <a:spcAft>
                  <a:spcPts val="600"/>
                </a:spcAft>
                <a:buClr>
                  <a:schemeClr val="accent1"/>
                </a:buClr>
                <a:buFontTx/>
                <a:buBlip>
                  <a:blip r:embed="rId2"/>
                </a:buBlip>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一台不可信赖的计算机会发出假冒的</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ARP</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查询或应答信息，并将所有流向它的数据流转移。这样，它就可以伪装成某台机器，或修改数据流。这种攻击叫做</a:t>
              </a:r>
              <a:r>
                <a:rPr lang="en-US" altLang="zh-CN"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ARP</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欺骗攻击</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marL="0" lvl="2" eaLnBrk="1" hangingPunct="1">
                <a:lnSpc>
                  <a:spcPct val="120000"/>
                </a:lnSpc>
                <a:spcAft>
                  <a:spcPts val="600"/>
                </a:spcAft>
                <a:buClr>
                  <a:schemeClr val="accent1"/>
                </a:buClr>
                <a:buFontTx/>
                <a:buBlip>
                  <a:blip r:embed="rId2"/>
                </a:buBlip>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许多黑客软件均能实现这种攻击，如 </a:t>
              </a:r>
              <a:r>
                <a:rPr lang="en-US" altLang="zh-CN" sz="2400" b="1" dirty="0" err="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Arpspoof</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marL="0" lvl="2" eaLnBrk="1" hangingPunct="1">
                <a:lnSpc>
                  <a:spcPct val="120000"/>
                </a:lnSpc>
                <a:spcAft>
                  <a:spcPts val="600"/>
                </a:spcAft>
                <a:buClr>
                  <a:schemeClr val="accent1"/>
                </a:buClr>
                <a:buFontTx/>
                <a:buBlip>
                  <a:blip r:embed="rId2"/>
                </a:buBlip>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防范措施：</a:t>
              </a:r>
            </a:p>
            <a:p>
              <a:pPr marL="0" lvl="2" eaLnBrk="1" hangingPunct="1">
                <a:lnSpc>
                  <a:spcPct val="120000"/>
                </a:lnSpc>
                <a:spcAft>
                  <a:spcPts val="600"/>
                </a:spcAft>
                <a:buClr>
                  <a:schemeClr val="accent1"/>
                </a:buClr>
                <a:buFont typeface="Wingdings" panose="05000000000000000000" pitchFamily="2" charset="2"/>
                <a:buChar char="Ø"/>
              </a:pP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在特别安全的网络上，</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ARP</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是通过硬件实现</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静态的映射，并禁止使用自动协议以防干扰</a:t>
              </a:r>
              <a:r>
                <a:rPr lang="zh-CN" altLang="en-US" sz="20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。如果我们绝对不让两台主机通信，只须确保它们之间不能相互进行</a:t>
              </a:r>
              <a:r>
                <a:rPr lang="en-US" altLang="zh-CN" sz="20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ARP</a:t>
              </a:r>
              <a:r>
                <a:rPr lang="zh-CN" altLang="en-US" sz="20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翻译。然而，要确保它们永远不能获得影射表是非常困难的。</a:t>
              </a:r>
              <a:endParaRPr lang="zh-CN" altLang="en-US" sz="200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a:p>
              <a:pPr marL="0" lvl="2" eaLnBrk="1" hangingPunct="1">
                <a:lnSpc>
                  <a:spcPct val="120000"/>
                </a:lnSpc>
                <a:spcAft>
                  <a:spcPts val="600"/>
                </a:spcAft>
                <a:buClr>
                  <a:schemeClr val="accent1"/>
                </a:buClr>
                <a:buFont typeface="Wingdings" panose="05000000000000000000" pitchFamily="2" charset="2"/>
                <a:buChar char="Ø"/>
              </a:pPr>
              <a:endParaRPr lang="zh-CN" altLang="en-US" sz="2000"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20483" name="Rectangle 3"/>
          <p:cNvSpPr>
            <a:spLocks noGrp="1" noChangeArrowheads="1"/>
          </p:cNvSpPr>
          <p:nvPr>
            <p:ph type="title" idx="4294967295"/>
          </p:nvPr>
        </p:nvSpPr>
        <p:spPr>
          <a:xfrm>
            <a:off x="0" y="-25400"/>
            <a:ext cx="9144000" cy="1141413"/>
          </a:xfrm>
        </p:spPr>
        <p:txBody>
          <a:bodyPr/>
          <a:lstStyle/>
          <a:p>
            <a:r>
              <a:rPr lang="en-US" altLang="zh-CN" sz="4000" smtClean="0">
                <a:latin typeface="Times New Roman" panose="02020603050405020304" pitchFamily="18" charset="0"/>
                <a:sym typeface="Times New Roman" panose="02020603050405020304" pitchFamily="18" charset="0"/>
              </a:rPr>
              <a:t>ARP</a:t>
            </a:r>
            <a:r>
              <a:rPr lang="zh-CN" altLang="en-US" sz="4000" smtClean="0"/>
              <a:t>协议的安全</a:t>
            </a:r>
            <a:endParaRPr lang="en-US" altLang="zh-CN" smtClean="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0C097D3-E560-4CD2-8C60-7CD64644F1F3}" type="slidenum">
              <a:rPr lang="en-US" altLang="zh-CN"/>
              <a:t>28</a:t>
            </a:fld>
            <a:endParaRPr lang="en-US" altLang="zh-CN"/>
          </a:p>
        </p:txBody>
      </p:sp>
      <p:sp>
        <p:nvSpPr>
          <p:cNvPr id="21507" name="Rectangle 2"/>
          <p:cNvSpPr>
            <a:spLocks noGrp="1" noChangeArrowheads="1"/>
          </p:cNvSpPr>
          <p:nvPr>
            <p:ph type="title"/>
          </p:nvPr>
        </p:nvSpPr>
        <p:spPr/>
        <p:txBody>
          <a:bodyPr/>
          <a:lstStyle/>
          <a:p>
            <a:r>
              <a:rPr lang="en-US" altLang="zh-CN" smtClean="0"/>
              <a:t>ARP</a:t>
            </a:r>
            <a:r>
              <a:rPr lang="zh-CN" altLang="en-US" smtClean="0"/>
              <a:t>攻击例子：</a:t>
            </a:r>
            <a:r>
              <a:rPr lang="en-US" altLang="zh-CN" smtClean="0"/>
              <a:t>ARP</a:t>
            </a:r>
            <a:r>
              <a:rPr lang="zh-CN" altLang="en-US" smtClean="0"/>
              <a:t>重定向</a:t>
            </a:r>
          </a:p>
        </p:txBody>
      </p:sp>
      <p:sp>
        <p:nvSpPr>
          <p:cNvPr id="21508" name="Rectangle 3"/>
          <p:cNvSpPr>
            <a:spLocks noGrp="1" noChangeArrowheads="1"/>
          </p:cNvSpPr>
          <p:nvPr>
            <p:ph type="body" idx="1"/>
          </p:nvPr>
        </p:nvSpPr>
        <p:spPr/>
        <p:txBody>
          <a:bodyPr/>
          <a:lstStyle/>
          <a:p>
            <a:pPr lvl="1"/>
            <a:r>
              <a:rPr lang="zh-CN" altLang="en-US" smtClean="0"/>
              <a:t>将局域网的主机的</a:t>
            </a:r>
            <a:r>
              <a:rPr lang="en-US" altLang="zh-CN" smtClean="0"/>
              <a:t>IP</a:t>
            </a:r>
            <a:r>
              <a:rPr lang="zh-CN" altLang="en-US" smtClean="0"/>
              <a:t>报文中间截获，即使在交换机上可以实现，对报文进行分析，然后再转发到 目标系统上。这个情景，就是所谓“中间人”</a:t>
            </a:r>
            <a:r>
              <a:rPr lang="en-US" altLang="zh-CN" smtClean="0"/>
              <a:t>(man in the middle)</a:t>
            </a:r>
            <a:r>
              <a:rPr lang="zh-CN" altLang="en-US" smtClean="0"/>
              <a:t>攻击，是很容易完成的。 </a:t>
            </a:r>
          </a:p>
        </p:txBody>
      </p:sp>
    </p:spTree>
  </p:cSld>
  <p:clrMapOvr>
    <a:masterClrMapping/>
  </p:clrMapOvr>
  <p:transition>
    <p:pull dir="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F1A9F921-30DB-4732-A33C-242F879781DF}" type="slidenum">
              <a:rPr lang="en-US" altLang="zh-CN"/>
              <a:t>29</a:t>
            </a:fld>
            <a:endParaRPr lang="en-US" altLang="zh-CN"/>
          </a:p>
        </p:txBody>
      </p:sp>
      <p:sp>
        <p:nvSpPr>
          <p:cNvPr id="22531" name="Rectangle 2"/>
          <p:cNvSpPr>
            <a:spLocks noGrp="1" noChangeArrowheads="1"/>
          </p:cNvSpPr>
          <p:nvPr>
            <p:ph type="title"/>
          </p:nvPr>
        </p:nvSpPr>
        <p:spPr/>
        <p:txBody>
          <a:bodyPr/>
          <a:lstStyle/>
          <a:p>
            <a:r>
              <a:rPr lang="en-US" altLang="zh-CN" smtClean="0"/>
              <a:t>ARP</a:t>
            </a:r>
            <a:r>
              <a:rPr lang="zh-CN" altLang="en-US" smtClean="0"/>
              <a:t>重定向</a:t>
            </a:r>
          </a:p>
        </p:txBody>
      </p:sp>
      <p:pic>
        <p:nvPicPr>
          <p:cNvPr id="22532" name="Picture 3" descr="HWOCRTEMP_ROC50"/>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8525" y="1816100"/>
            <a:ext cx="7775575"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5"/>
          <p:cNvSpPr>
            <a:spLocks noChangeArrowheads="1"/>
          </p:cNvSpPr>
          <p:nvPr/>
        </p:nvSpPr>
        <p:spPr bwMode="auto">
          <a:xfrm>
            <a:off x="2484438" y="1630363"/>
            <a:ext cx="2447925" cy="646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3.twister</a:t>
            </a:r>
            <a:r>
              <a:rPr lang="zh-CN" altLang="en-US">
                <a:solidFill>
                  <a:srgbClr val="0000FF"/>
                </a:solidFill>
              </a:rPr>
              <a:t>假冒网关发送</a:t>
            </a:r>
            <a:r>
              <a:rPr lang="en-US" altLang="zh-CN">
                <a:solidFill>
                  <a:srgbClr val="0000FF"/>
                </a:solidFill>
              </a:rPr>
              <a:t>ARP</a:t>
            </a:r>
            <a:r>
              <a:rPr lang="zh-CN" altLang="en-US">
                <a:solidFill>
                  <a:srgbClr val="0000FF"/>
                </a:solidFill>
              </a:rPr>
              <a:t>应答（</a:t>
            </a:r>
            <a:r>
              <a:rPr lang="en-US" altLang="zh-CN">
                <a:solidFill>
                  <a:srgbClr val="0000FF"/>
                </a:solidFill>
              </a:rPr>
              <a:t>arpredirect)</a:t>
            </a:r>
            <a:r>
              <a:rPr lang="zh-CN" altLang="en-US"/>
              <a:t> </a:t>
            </a:r>
          </a:p>
        </p:txBody>
      </p:sp>
      <p:sp>
        <p:nvSpPr>
          <p:cNvPr id="22534" name="Rectangle 6"/>
          <p:cNvSpPr>
            <a:spLocks noChangeArrowheads="1"/>
          </p:cNvSpPr>
          <p:nvPr/>
        </p:nvSpPr>
        <p:spPr bwMode="auto">
          <a:xfrm>
            <a:off x="2484438" y="2636838"/>
            <a:ext cx="2447925" cy="915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4.Shadow</a:t>
            </a:r>
            <a:r>
              <a:rPr lang="zh-CN" altLang="en-US">
                <a:solidFill>
                  <a:srgbClr val="0000FF"/>
                </a:solidFill>
              </a:rPr>
              <a:t>所有和外网联系的报文都会首先发送给</a:t>
            </a:r>
            <a:r>
              <a:rPr lang="en-US" altLang="zh-CN">
                <a:solidFill>
                  <a:srgbClr val="0000FF"/>
                </a:solidFill>
              </a:rPr>
              <a:t>twister</a:t>
            </a:r>
            <a:endParaRPr lang="en-US" altLang="zh-CN"/>
          </a:p>
        </p:txBody>
      </p:sp>
      <p:sp>
        <p:nvSpPr>
          <p:cNvPr id="22535" name="Rectangle 7"/>
          <p:cNvSpPr>
            <a:spLocks noChangeArrowheads="1"/>
          </p:cNvSpPr>
          <p:nvPr/>
        </p:nvSpPr>
        <p:spPr bwMode="auto">
          <a:xfrm>
            <a:off x="5508625" y="5805488"/>
            <a:ext cx="27495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solidFill>
                  <a:srgbClr val="0000FF"/>
                </a:solidFill>
              </a:rPr>
              <a:t>注意三台机器的</a:t>
            </a:r>
            <a:r>
              <a:rPr lang="en-US" altLang="zh-CN">
                <a:solidFill>
                  <a:srgbClr val="0000FF"/>
                </a:solidFill>
              </a:rPr>
              <a:t>IP</a:t>
            </a:r>
            <a:r>
              <a:rPr lang="zh-CN" altLang="en-US">
                <a:solidFill>
                  <a:srgbClr val="0000FF"/>
                </a:solidFill>
              </a:rPr>
              <a:t>和名字</a:t>
            </a:r>
            <a:r>
              <a:rPr lang="zh-CN" altLang="en-US"/>
              <a:t> </a:t>
            </a:r>
          </a:p>
        </p:txBody>
      </p:sp>
      <p:sp>
        <p:nvSpPr>
          <p:cNvPr id="8" name="Rectangle 5"/>
          <p:cNvSpPr>
            <a:spLocks noChangeArrowheads="1"/>
          </p:cNvSpPr>
          <p:nvPr/>
        </p:nvSpPr>
        <p:spPr bwMode="auto">
          <a:xfrm>
            <a:off x="6424613" y="1809750"/>
            <a:ext cx="2686050" cy="923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1.</a:t>
            </a:r>
            <a:r>
              <a:rPr lang="zh-CN" altLang="en-US">
                <a:solidFill>
                  <a:srgbClr val="0000FF"/>
                </a:solidFill>
              </a:rPr>
              <a:t>打开内核的</a:t>
            </a:r>
            <a:r>
              <a:rPr lang="en-US" altLang="zh-CN">
                <a:solidFill>
                  <a:srgbClr val="0000FF"/>
                </a:solidFill>
              </a:rPr>
              <a:t>IP</a:t>
            </a:r>
            <a:r>
              <a:rPr lang="zh-CN" altLang="en-US">
                <a:solidFill>
                  <a:srgbClr val="0000FF"/>
                </a:solidFill>
              </a:rPr>
              <a:t>转发或</a:t>
            </a:r>
            <a:r>
              <a:rPr lang="en-US" altLang="zh-CN">
                <a:solidFill>
                  <a:srgbClr val="0000FF"/>
                </a:solidFill>
              </a:rPr>
              <a:t>fragrouter</a:t>
            </a:r>
            <a:r>
              <a:rPr lang="zh-CN" altLang="en-US">
                <a:solidFill>
                  <a:srgbClr val="0000FF"/>
                </a:solidFill>
              </a:rPr>
              <a:t>之类的产品来转发网络包</a:t>
            </a:r>
            <a:endParaRPr lang="zh-CN" altLang="en-US"/>
          </a:p>
        </p:txBody>
      </p:sp>
      <p:sp>
        <p:nvSpPr>
          <p:cNvPr id="9" name="Rectangle 5"/>
          <p:cNvSpPr>
            <a:spLocks noChangeArrowheads="1"/>
          </p:cNvSpPr>
          <p:nvPr/>
        </p:nvSpPr>
        <p:spPr bwMode="auto">
          <a:xfrm>
            <a:off x="6627813" y="3086100"/>
            <a:ext cx="2047875" cy="368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0000FF"/>
                </a:solidFill>
              </a:rPr>
              <a:t>2.</a:t>
            </a:r>
            <a:r>
              <a:rPr lang="zh-CN" altLang="en-US">
                <a:solidFill>
                  <a:srgbClr val="0000FF"/>
                </a:solidFill>
              </a:rPr>
              <a:t>运行监听软件</a:t>
            </a:r>
            <a:endParaRPr lang="zh-CN" altLang="en-US"/>
          </a:p>
        </p:txBody>
      </p:sp>
      <p:cxnSp>
        <p:nvCxnSpPr>
          <p:cNvPr id="3" name="直接箭头连接符 2"/>
          <p:cNvCxnSpPr/>
          <p:nvPr/>
        </p:nvCxnSpPr>
        <p:spPr>
          <a:xfrm flipH="1">
            <a:off x="2339975" y="2276475"/>
            <a:ext cx="2447925"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 name="直接箭头连接符 6"/>
          <p:cNvCxnSpPr/>
          <p:nvPr/>
        </p:nvCxnSpPr>
        <p:spPr>
          <a:xfrm>
            <a:off x="2339975" y="2420938"/>
            <a:ext cx="2447925"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a:off x="5508625" y="3552825"/>
            <a:ext cx="0" cy="1531938"/>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flipH="1">
            <a:off x="4211638" y="5049838"/>
            <a:ext cx="1368425" cy="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16" name="直接箭头连接符 15"/>
          <p:cNvCxnSpPr/>
          <p:nvPr/>
        </p:nvCxnSpPr>
        <p:spPr>
          <a:xfrm>
            <a:off x="3492500" y="6172200"/>
            <a:ext cx="0" cy="685800"/>
          </a:xfrm>
          <a:prstGeom prst="straightConnector1">
            <a:avLst/>
          </a:prstGeom>
          <a:ln>
            <a:solidFill>
              <a:srgbClr val="FF0000"/>
            </a:solidFill>
            <a:tailEnd type="arrow"/>
          </a:ln>
        </p:spPr>
        <p:style>
          <a:lnRef idx="3">
            <a:schemeClr val="accent1"/>
          </a:lnRef>
          <a:fillRef idx="0">
            <a:schemeClr val="accent1"/>
          </a:fillRef>
          <a:effectRef idx="2">
            <a:schemeClr val="accent1"/>
          </a:effectRef>
          <a:fontRef idx="minor">
            <a:schemeClr val="tx1"/>
          </a:fontRef>
        </p:style>
      </p:cxnSp>
      <p:cxnSp>
        <p:nvCxnSpPr>
          <p:cNvPr id="23" name="直接箭头连接符 22"/>
          <p:cNvCxnSpPr/>
          <p:nvPr/>
        </p:nvCxnSpPr>
        <p:spPr>
          <a:xfrm>
            <a:off x="3779838" y="6172200"/>
            <a:ext cx="0" cy="685800"/>
          </a:xfrm>
          <a:prstGeom prst="straightConnector1">
            <a:avLst/>
          </a:prstGeom>
          <a:ln>
            <a:solidFill>
              <a:srgbClr val="0000FF"/>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4" name="直接箭头连接符 23"/>
          <p:cNvCxnSpPr/>
          <p:nvPr/>
        </p:nvCxnSpPr>
        <p:spPr>
          <a:xfrm flipH="1">
            <a:off x="1697038" y="5049838"/>
            <a:ext cx="1290637" cy="0"/>
          </a:xfrm>
          <a:prstGeom prst="straightConnector1">
            <a:avLst/>
          </a:prstGeom>
          <a:ln>
            <a:solidFill>
              <a:srgbClr val="0000FF"/>
            </a:solidFill>
            <a:tailEnd type="arrow"/>
          </a:ln>
        </p:spPr>
        <p:style>
          <a:lnRef idx="3">
            <a:schemeClr val="accent1"/>
          </a:lnRef>
          <a:fillRef idx="0">
            <a:schemeClr val="accent1"/>
          </a:fillRef>
          <a:effectRef idx="2">
            <a:schemeClr val="accent1"/>
          </a:effectRef>
          <a:fontRef idx="minor">
            <a:schemeClr val="tx1"/>
          </a:fontRef>
        </p:style>
      </p:cxnSp>
      <p:cxnSp>
        <p:nvCxnSpPr>
          <p:cNvPr id="25" name="直接箭头连接符 24"/>
          <p:cNvCxnSpPr/>
          <p:nvPr/>
        </p:nvCxnSpPr>
        <p:spPr>
          <a:xfrm>
            <a:off x="1697038" y="3603625"/>
            <a:ext cx="0" cy="1460500"/>
          </a:xfrm>
          <a:prstGeom prst="straightConnector1">
            <a:avLst/>
          </a:prstGeom>
          <a:ln>
            <a:solidFill>
              <a:srgbClr val="0000FF"/>
            </a:solidFill>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30" name="Rectangle 5"/>
          <p:cNvSpPr>
            <a:spLocks noChangeArrowheads="1"/>
          </p:cNvSpPr>
          <p:nvPr/>
        </p:nvSpPr>
        <p:spPr bwMode="auto">
          <a:xfrm>
            <a:off x="176213" y="1493838"/>
            <a:ext cx="2308225" cy="6461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7030A0"/>
                </a:solidFill>
              </a:rPr>
              <a:t>ARP</a:t>
            </a:r>
            <a:r>
              <a:rPr lang="zh-CN" altLang="en-US">
                <a:solidFill>
                  <a:srgbClr val="7030A0"/>
                </a:solidFill>
              </a:rPr>
              <a:t>表</a:t>
            </a:r>
            <a:endParaRPr lang="en-US" altLang="zh-CN">
              <a:solidFill>
                <a:srgbClr val="7030A0"/>
              </a:solidFill>
            </a:endParaRPr>
          </a:p>
          <a:p>
            <a:pPr eaLnBrk="1" hangingPunct="1"/>
            <a:r>
              <a:rPr lang="en-US" altLang="zh-CN">
                <a:solidFill>
                  <a:srgbClr val="7030A0"/>
                </a:solidFill>
              </a:rPr>
              <a:t>10.1.1.1  MACtwister</a:t>
            </a:r>
            <a:endParaRPr lang="zh-CN" altLang="en-US">
              <a:solidFill>
                <a:srgbClr val="7030A0"/>
              </a:solidFill>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22533"/>
                                        </p:tgtEl>
                                        <p:attrNameLst>
                                          <p:attrName>style.visibility</p:attrName>
                                        </p:attrNameLst>
                                      </p:cBhvr>
                                      <p:to>
                                        <p:strVal val="visible"/>
                                      </p:to>
                                    </p:set>
                                    <p:animEffect transition="in" filter="wipe(right)">
                                      <p:cBhvr>
                                        <p:cTn id="17" dur="500"/>
                                        <p:tgtEl>
                                          <p:spTgt spid="225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534"/>
                                        </p:tgtEl>
                                        <p:attrNameLst>
                                          <p:attrName>style.visibility</p:attrName>
                                        </p:attrNameLst>
                                      </p:cBhvr>
                                      <p:to>
                                        <p:strVal val="visible"/>
                                      </p:to>
                                    </p:set>
                                    <p:animEffect transition="in" filter="wipe(down)">
                                      <p:cBhvr>
                                        <p:cTn id="32" dur="500"/>
                                        <p:tgtEl>
                                          <p:spTgt spid="225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righ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up)">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down)">
                                      <p:cBhvr>
                                        <p:cTn id="6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P spid="22534" grpId="0" animBg="1"/>
      <p:bldP spid="8" grpId="0" animBg="1"/>
      <p:bldP spid="9" grpId="0" animBg="1"/>
      <p:bldP spid="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5400"/>
            <a:ext cx="7567613" cy="862013"/>
          </a:xfrm>
        </p:spPr>
        <p:txBody>
          <a:bodyPr anchor="b"/>
          <a:lstStyle/>
          <a:p>
            <a:pPr eaLnBrk="1" hangingPunct="1"/>
            <a:r>
              <a:rPr lang="en-US" altLang="zh-CN" sz="4000" smtClean="0"/>
              <a:t>TCP/IP</a:t>
            </a:r>
            <a:r>
              <a:rPr lang="zh-CN" altLang="en-US" sz="4000" smtClean="0"/>
              <a:t>体系结构</a:t>
            </a:r>
          </a:p>
        </p:txBody>
      </p:sp>
      <p:sp>
        <p:nvSpPr>
          <p:cNvPr id="7171" name="Rectangle 4"/>
          <p:cNvSpPr>
            <a:spLocks noChangeArrowheads="1"/>
          </p:cNvSpPr>
          <p:nvPr/>
        </p:nvSpPr>
        <p:spPr bwMode="auto">
          <a:xfrm>
            <a:off x="3241675" y="3167063"/>
            <a:ext cx="4067175" cy="147161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66"/>
              </a:solidFill>
              <a:latin typeface="Tahoma" panose="020B0604030504040204" pitchFamily="34" charset="0"/>
              <a:ea typeface="黑体" panose="02010609060101010101" pitchFamily="49" charset="-122"/>
            </a:endParaRPr>
          </a:p>
        </p:txBody>
      </p:sp>
      <p:sp>
        <p:nvSpPr>
          <p:cNvPr id="7172" name="Rectangle 5"/>
          <p:cNvSpPr>
            <a:spLocks noChangeArrowheads="1"/>
          </p:cNvSpPr>
          <p:nvPr/>
        </p:nvSpPr>
        <p:spPr bwMode="auto">
          <a:xfrm>
            <a:off x="3241675" y="1773238"/>
            <a:ext cx="4067175" cy="3408362"/>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solidFill>
                <a:srgbClr val="000066"/>
              </a:solidFill>
              <a:ea typeface="黑体" panose="02010609060101010101" pitchFamily="49" charset="-122"/>
            </a:endParaRPr>
          </a:p>
        </p:txBody>
      </p:sp>
      <p:sp>
        <p:nvSpPr>
          <p:cNvPr id="7173" name="Line 6"/>
          <p:cNvSpPr>
            <a:spLocks noChangeShapeType="1"/>
          </p:cNvSpPr>
          <p:nvPr/>
        </p:nvSpPr>
        <p:spPr bwMode="auto">
          <a:xfrm>
            <a:off x="3241675" y="2625725"/>
            <a:ext cx="406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4" name="Line 7"/>
          <p:cNvSpPr>
            <a:spLocks noChangeShapeType="1"/>
          </p:cNvSpPr>
          <p:nvPr/>
        </p:nvSpPr>
        <p:spPr bwMode="auto">
          <a:xfrm>
            <a:off x="3241675" y="3167063"/>
            <a:ext cx="406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5" name="Text Box 8"/>
          <p:cNvSpPr txBox="1">
            <a:spLocks noChangeArrowheads="1"/>
          </p:cNvSpPr>
          <p:nvPr/>
        </p:nvSpPr>
        <p:spPr bwMode="auto">
          <a:xfrm>
            <a:off x="4216400" y="1787525"/>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66"/>
                </a:solidFill>
                <a:ea typeface="黑体" panose="02010609060101010101" pitchFamily="49" charset="-122"/>
              </a:rPr>
              <a:t>各种应用层协议</a:t>
            </a:r>
          </a:p>
        </p:txBody>
      </p:sp>
      <p:sp>
        <p:nvSpPr>
          <p:cNvPr id="7176" name="Text Box 9"/>
          <p:cNvSpPr txBox="1">
            <a:spLocks noChangeArrowheads="1"/>
          </p:cNvSpPr>
          <p:nvPr/>
        </p:nvSpPr>
        <p:spPr bwMode="auto">
          <a:xfrm>
            <a:off x="1331913" y="4765675"/>
            <a:ext cx="1876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75000"/>
              </a:lnSpc>
            </a:pPr>
            <a:r>
              <a:rPr kumimoji="1" lang="en-US" altLang="zh-CN" sz="2400">
                <a:solidFill>
                  <a:srgbClr val="000066"/>
                </a:solidFill>
                <a:ea typeface="黑体" panose="02010609060101010101" pitchFamily="49" charset="-122"/>
              </a:rPr>
              <a:t>  </a:t>
            </a:r>
            <a:r>
              <a:rPr kumimoji="1" lang="zh-CN" altLang="en-US" sz="2400">
                <a:solidFill>
                  <a:srgbClr val="000066"/>
                </a:solidFill>
                <a:ea typeface="黑体" panose="02010609060101010101" pitchFamily="49" charset="-122"/>
              </a:rPr>
              <a:t>网络接口层</a:t>
            </a:r>
          </a:p>
        </p:txBody>
      </p:sp>
      <p:sp>
        <p:nvSpPr>
          <p:cNvPr id="7177" name="Text Box 10"/>
          <p:cNvSpPr txBox="1">
            <a:spLocks noChangeArrowheads="1"/>
          </p:cNvSpPr>
          <p:nvPr/>
        </p:nvSpPr>
        <p:spPr bwMode="auto">
          <a:xfrm>
            <a:off x="3203575" y="2173288"/>
            <a:ext cx="4141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solidFill>
                  <a:srgbClr val="000066"/>
                </a:solidFill>
                <a:ea typeface="黑体" panose="02010609060101010101" pitchFamily="49" charset="-122"/>
              </a:rPr>
              <a:t>(DNS, HTTP, FTP, SMTP </a:t>
            </a:r>
            <a:r>
              <a:rPr kumimoji="1" lang="zh-CN" altLang="zh-CN" sz="2400">
                <a:solidFill>
                  <a:srgbClr val="000066"/>
                </a:solidFill>
                <a:ea typeface="黑体" panose="02010609060101010101" pitchFamily="49" charset="-122"/>
              </a:rPr>
              <a:t>等</a:t>
            </a:r>
            <a:r>
              <a:rPr kumimoji="1" lang="en-US" altLang="zh-CN" sz="2400">
                <a:solidFill>
                  <a:srgbClr val="000066"/>
                </a:solidFill>
                <a:ea typeface="黑体" panose="02010609060101010101" pitchFamily="49" charset="-122"/>
              </a:rPr>
              <a:t>)</a:t>
            </a:r>
          </a:p>
        </p:txBody>
      </p:sp>
      <p:sp>
        <p:nvSpPr>
          <p:cNvPr id="7178" name="Rectangle 11"/>
          <p:cNvSpPr>
            <a:spLocks noChangeArrowheads="1"/>
          </p:cNvSpPr>
          <p:nvPr/>
        </p:nvSpPr>
        <p:spPr bwMode="auto">
          <a:xfrm>
            <a:off x="3236913" y="5259388"/>
            <a:ext cx="4071937" cy="730250"/>
          </a:xfrm>
          <a:prstGeom prst="rect">
            <a:avLst/>
          </a:prstGeom>
          <a:solidFill>
            <a:srgbClr val="FFFFFF">
              <a:alpha val="49019"/>
            </a:srgbClr>
          </a:solidFill>
          <a:ln w="9525">
            <a:solidFill>
              <a:schemeClr val="tx1"/>
            </a:solidFill>
            <a:prstDash val="dash"/>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66"/>
              </a:solidFill>
              <a:latin typeface="Tahoma" panose="020B0604030504040204" pitchFamily="34" charset="0"/>
              <a:ea typeface="黑体" panose="02010609060101010101" pitchFamily="49" charset="-122"/>
            </a:endParaRPr>
          </a:p>
        </p:txBody>
      </p:sp>
      <p:sp>
        <p:nvSpPr>
          <p:cNvPr id="7179" name="Text Box 12"/>
          <p:cNvSpPr txBox="1">
            <a:spLocks noChangeArrowheads="1"/>
          </p:cNvSpPr>
          <p:nvPr/>
        </p:nvSpPr>
        <p:spPr bwMode="auto">
          <a:xfrm>
            <a:off x="4572000" y="5387975"/>
            <a:ext cx="1404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66"/>
                </a:solidFill>
                <a:ea typeface="黑体" panose="02010609060101010101" pitchFamily="49" charset="-122"/>
              </a:rPr>
              <a:t>物理硬件</a:t>
            </a:r>
          </a:p>
        </p:txBody>
      </p:sp>
      <p:sp>
        <p:nvSpPr>
          <p:cNvPr id="7180" name="Text Box 13"/>
          <p:cNvSpPr txBox="1">
            <a:spLocks noChangeArrowheads="1"/>
          </p:cNvSpPr>
          <p:nvPr/>
        </p:nvSpPr>
        <p:spPr bwMode="auto">
          <a:xfrm>
            <a:off x="1816100" y="2652713"/>
            <a:ext cx="1096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66"/>
                </a:solidFill>
                <a:ea typeface="黑体" panose="02010609060101010101" pitchFamily="49" charset="-122"/>
              </a:rPr>
              <a:t>运输层</a:t>
            </a:r>
          </a:p>
        </p:txBody>
      </p:sp>
      <p:sp>
        <p:nvSpPr>
          <p:cNvPr id="7181" name="Text Box 14"/>
          <p:cNvSpPr txBox="1">
            <a:spLocks noChangeArrowheads="1"/>
          </p:cNvSpPr>
          <p:nvPr/>
        </p:nvSpPr>
        <p:spPr bwMode="auto">
          <a:xfrm>
            <a:off x="4681538" y="2676525"/>
            <a:ext cx="160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a:solidFill>
                  <a:srgbClr val="000066"/>
                </a:solidFill>
                <a:ea typeface="黑体" panose="02010609060101010101" pitchFamily="49" charset="-122"/>
              </a:rPr>
              <a:t>TCP, UDP</a:t>
            </a:r>
          </a:p>
        </p:txBody>
      </p:sp>
      <p:sp>
        <p:nvSpPr>
          <p:cNvPr id="7182" name="Text Box 15"/>
          <p:cNvSpPr txBox="1">
            <a:spLocks noChangeArrowheads="1"/>
          </p:cNvSpPr>
          <p:nvPr/>
        </p:nvSpPr>
        <p:spPr bwMode="auto">
          <a:xfrm>
            <a:off x="1863725" y="1952625"/>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66"/>
                </a:solidFill>
                <a:ea typeface="黑体" panose="02010609060101010101" pitchFamily="49" charset="-122"/>
              </a:rPr>
              <a:t>应用层</a:t>
            </a:r>
          </a:p>
        </p:txBody>
      </p:sp>
      <p:sp>
        <p:nvSpPr>
          <p:cNvPr id="7183" name="Rectangle 16"/>
          <p:cNvSpPr>
            <a:spLocks noChangeArrowheads="1"/>
          </p:cNvSpPr>
          <p:nvPr/>
        </p:nvSpPr>
        <p:spPr bwMode="auto">
          <a:xfrm>
            <a:off x="3325813" y="3213100"/>
            <a:ext cx="969962" cy="373063"/>
          </a:xfrm>
          <a:prstGeom prst="rect">
            <a:avLst/>
          </a:prstGeom>
          <a:solidFill>
            <a:srgbClr val="CCEC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000066"/>
                </a:solidFill>
                <a:ea typeface="黑体" panose="02010609060101010101" pitchFamily="49" charset="-122"/>
              </a:rPr>
              <a:t>ICMP</a:t>
            </a:r>
          </a:p>
        </p:txBody>
      </p:sp>
      <p:sp>
        <p:nvSpPr>
          <p:cNvPr id="7184" name="Text Box 17"/>
          <p:cNvSpPr txBox="1">
            <a:spLocks noChangeArrowheads="1"/>
          </p:cNvSpPr>
          <p:nvPr/>
        </p:nvSpPr>
        <p:spPr bwMode="auto">
          <a:xfrm>
            <a:off x="5154613" y="357346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400" b="1">
                <a:solidFill>
                  <a:srgbClr val="000066"/>
                </a:solidFill>
                <a:ea typeface="黑体" panose="02010609060101010101" pitchFamily="49" charset="-122"/>
              </a:rPr>
              <a:t>IP</a:t>
            </a:r>
          </a:p>
        </p:txBody>
      </p:sp>
      <p:sp>
        <p:nvSpPr>
          <p:cNvPr id="7185" name="Rectangle 18"/>
          <p:cNvSpPr>
            <a:spLocks noChangeArrowheads="1"/>
          </p:cNvSpPr>
          <p:nvPr/>
        </p:nvSpPr>
        <p:spPr bwMode="auto">
          <a:xfrm>
            <a:off x="5322888" y="4175125"/>
            <a:ext cx="931862" cy="373063"/>
          </a:xfrm>
          <a:prstGeom prst="rect">
            <a:avLst/>
          </a:prstGeom>
          <a:solidFill>
            <a:srgbClr val="CCEC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000066"/>
                </a:solidFill>
                <a:ea typeface="黑体" panose="02010609060101010101" pitchFamily="49" charset="-122"/>
              </a:rPr>
              <a:t>RARP</a:t>
            </a:r>
          </a:p>
        </p:txBody>
      </p:sp>
      <p:sp>
        <p:nvSpPr>
          <p:cNvPr id="7186" name="Rectangle 19"/>
          <p:cNvSpPr>
            <a:spLocks noChangeArrowheads="1"/>
          </p:cNvSpPr>
          <p:nvPr/>
        </p:nvSpPr>
        <p:spPr bwMode="auto">
          <a:xfrm>
            <a:off x="6338888" y="4175125"/>
            <a:ext cx="884237" cy="373063"/>
          </a:xfrm>
          <a:prstGeom prst="rect">
            <a:avLst/>
          </a:prstGeom>
          <a:solidFill>
            <a:srgbClr val="CCEC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000066"/>
                </a:solidFill>
                <a:ea typeface="黑体" panose="02010609060101010101" pitchFamily="49" charset="-122"/>
              </a:rPr>
              <a:t>ARP</a:t>
            </a:r>
          </a:p>
        </p:txBody>
      </p:sp>
      <p:sp>
        <p:nvSpPr>
          <p:cNvPr id="7187" name="Text Box 20"/>
          <p:cNvSpPr txBox="1">
            <a:spLocks noChangeArrowheads="1"/>
          </p:cNvSpPr>
          <p:nvPr/>
        </p:nvSpPr>
        <p:spPr bwMode="auto">
          <a:xfrm>
            <a:off x="4167188" y="4694238"/>
            <a:ext cx="2317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a:solidFill>
                  <a:srgbClr val="000066"/>
                </a:solidFill>
                <a:ea typeface="黑体" panose="02010609060101010101" pitchFamily="49" charset="-122"/>
              </a:rPr>
              <a:t>与各种网络接口</a:t>
            </a:r>
          </a:p>
        </p:txBody>
      </p:sp>
      <p:sp>
        <p:nvSpPr>
          <p:cNvPr id="7188" name="Line 21"/>
          <p:cNvSpPr>
            <a:spLocks noChangeShapeType="1"/>
          </p:cNvSpPr>
          <p:nvPr/>
        </p:nvSpPr>
        <p:spPr bwMode="auto">
          <a:xfrm>
            <a:off x="3241675" y="4638675"/>
            <a:ext cx="406717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89" name="Line 22"/>
          <p:cNvSpPr>
            <a:spLocks noChangeShapeType="1"/>
          </p:cNvSpPr>
          <p:nvPr/>
        </p:nvSpPr>
        <p:spPr bwMode="auto">
          <a:xfrm>
            <a:off x="1601788" y="2625725"/>
            <a:ext cx="15541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0" name="Line 23"/>
          <p:cNvSpPr>
            <a:spLocks noChangeShapeType="1"/>
          </p:cNvSpPr>
          <p:nvPr/>
        </p:nvSpPr>
        <p:spPr bwMode="auto">
          <a:xfrm>
            <a:off x="1601788" y="3167063"/>
            <a:ext cx="15541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1" name="Line 24"/>
          <p:cNvSpPr>
            <a:spLocks noChangeShapeType="1"/>
          </p:cNvSpPr>
          <p:nvPr/>
        </p:nvSpPr>
        <p:spPr bwMode="auto">
          <a:xfrm>
            <a:off x="1628775" y="4635500"/>
            <a:ext cx="15271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2" name="Line 25"/>
          <p:cNvSpPr>
            <a:spLocks noChangeShapeType="1"/>
          </p:cNvSpPr>
          <p:nvPr/>
        </p:nvSpPr>
        <p:spPr bwMode="auto">
          <a:xfrm>
            <a:off x="2354263" y="3167063"/>
            <a:ext cx="0" cy="1471612"/>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193" name="Text Box 26"/>
          <p:cNvSpPr txBox="1">
            <a:spLocks noChangeArrowheads="1"/>
          </p:cNvSpPr>
          <p:nvPr/>
        </p:nvSpPr>
        <p:spPr bwMode="auto">
          <a:xfrm>
            <a:off x="1516063" y="3449638"/>
            <a:ext cx="1706562"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400">
                <a:solidFill>
                  <a:srgbClr val="000066"/>
                </a:solidFill>
                <a:ea typeface="黑体" panose="02010609060101010101" pitchFamily="49" charset="-122"/>
              </a:rPr>
              <a:t>网络层</a:t>
            </a:r>
          </a:p>
          <a:p>
            <a:pPr algn="ctr" eaLnBrk="1" hangingPunct="1"/>
            <a:r>
              <a:rPr kumimoji="1" lang="zh-CN" altLang="en-US" sz="2400">
                <a:solidFill>
                  <a:srgbClr val="000066"/>
                </a:solidFill>
                <a:ea typeface="黑体" panose="02010609060101010101" pitchFamily="49" charset="-122"/>
              </a:rPr>
              <a:t>（网际层）</a:t>
            </a:r>
          </a:p>
        </p:txBody>
      </p:sp>
      <p:sp>
        <p:nvSpPr>
          <p:cNvPr id="7194" name="Rectangle 27"/>
          <p:cNvSpPr>
            <a:spLocks noChangeArrowheads="1"/>
          </p:cNvSpPr>
          <p:nvPr/>
        </p:nvSpPr>
        <p:spPr bwMode="auto">
          <a:xfrm>
            <a:off x="4343400" y="3213100"/>
            <a:ext cx="968375" cy="373063"/>
          </a:xfrm>
          <a:prstGeom prst="rect">
            <a:avLst/>
          </a:prstGeom>
          <a:solidFill>
            <a:srgbClr val="CCECFF"/>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a:solidFill>
                  <a:srgbClr val="000066"/>
                </a:solidFill>
                <a:ea typeface="黑体" panose="02010609060101010101" pitchFamily="49" charset="-122"/>
              </a:rPr>
              <a:t>IGMP</a:t>
            </a:r>
          </a:p>
        </p:txBody>
      </p:sp>
      <p:sp>
        <p:nvSpPr>
          <p:cNvPr id="7195" name="Line 28"/>
          <p:cNvSpPr>
            <a:spLocks noChangeShapeType="1"/>
          </p:cNvSpPr>
          <p:nvPr/>
        </p:nvSpPr>
        <p:spPr bwMode="auto">
          <a:xfrm flipV="1">
            <a:off x="1614488" y="1773238"/>
            <a:ext cx="154146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196" name="Line 29"/>
          <p:cNvSpPr>
            <a:spLocks noChangeShapeType="1"/>
          </p:cNvSpPr>
          <p:nvPr/>
        </p:nvSpPr>
        <p:spPr bwMode="auto">
          <a:xfrm>
            <a:off x="1587500" y="5181600"/>
            <a:ext cx="15684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EFA63A-E3AB-41A3-9BAE-AC028C023E54}" type="slidenum">
              <a:rPr lang="en-US" altLang="zh-CN"/>
              <a:t>30</a:t>
            </a:fld>
            <a:endParaRPr lang="en-US" altLang="zh-CN"/>
          </a:p>
        </p:txBody>
      </p:sp>
      <p:sp>
        <p:nvSpPr>
          <p:cNvPr id="23555" name="Rectangle 2"/>
          <p:cNvSpPr>
            <a:spLocks noGrp="1" noChangeArrowheads="1"/>
          </p:cNvSpPr>
          <p:nvPr>
            <p:ph type="title"/>
          </p:nvPr>
        </p:nvSpPr>
        <p:spPr/>
        <p:txBody>
          <a:bodyPr/>
          <a:lstStyle/>
          <a:p>
            <a:r>
              <a:rPr lang="en-US" altLang="zh-CN" smtClean="0"/>
              <a:t>ARP</a:t>
            </a:r>
            <a:r>
              <a:rPr lang="zh-CN" altLang="en-US" smtClean="0"/>
              <a:t>重定向－步骤</a:t>
            </a:r>
            <a:r>
              <a:rPr lang="en-US" altLang="zh-CN" smtClean="0"/>
              <a:t>1</a:t>
            </a:r>
          </a:p>
        </p:txBody>
      </p:sp>
      <p:sp>
        <p:nvSpPr>
          <p:cNvPr id="23556" name="Rectangle 3"/>
          <p:cNvSpPr>
            <a:spLocks noGrp="1" noChangeArrowheads="1"/>
          </p:cNvSpPr>
          <p:nvPr>
            <p:ph type="body" idx="1"/>
          </p:nvPr>
        </p:nvSpPr>
        <p:spPr/>
        <p:txBody>
          <a:bodyPr/>
          <a:lstStyle/>
          <a:p>
            <a:r>
              <a:rPr lang="zh-CN" altLang="en-US" sz="2600" smtClean="0"/>
              <a:t>在</a:t>
            </a:r>
            <a:r>
              <a:rPr lang="en-US" altLang="zh-CN" sz="2600" smtClean="0"/>
              <a:t>twister</a:t>
            </a:r>
            <a:r>
              <a:rPr lang="zh-CN" altLang="en-US" sz="2600" smtClean="0"/>
              <a:t>（操作系统为</a:t>
            </a:r>
            <a:r>
              <a:rPr lang="en-US" altLang="zh-CN" sz="2600" smtClean="0"/>
              <a:t>Linux</a:t>
            </a:r>
            <a:r>
              <a:rPr lang="zh-CN" altLang="en-US" sz="2600" smtClean="0"/>
              <a:t>）上执行</a:t>
            </a:r>
          </a:p>
        </p:txBody>
      </p:sp>
      <p:pic>
        <p:nvPicPr>
          <p:cNvPr id="23557" name="Picture 4" descr="HWOCRTEMP_ROC30"/>
          <p:cNvPicPr>
            <a:picLocks noChangeAspect="1" noChangeArrowheads="1"/>
          </p:cNvPicPr>
          <p:nvPr/>
        </p:nvPicPr>
        <p:blipFill>
          <a:blip r:embed="rId2">
            <a:grayscl/>
            <a:lum bright="6000" contrast="48000"/>
            <a:extLst>
              <a:ext uri="{28A0092B-C50C-407E-A947-70E740481C1C}">
                <a14:useLocalDpi xmlns:a14="http://schemas.microsoft.com/office/drawing/2010/main" val="0"/>
              </a:ext>
            </a:extLst>
          </a:blip>
          <a:srcRect/>
          <a:stretch>
            <a:fillRect/>
          </a:stretch>
        </p:blipFill>
        <p:spPr bwMode="auto">
          <a:xfrm>
            <a:off x="323850" y="2205038"/>
            <a:ext cx="818356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5" descr="HWOCRTEMP_ROC40"/>
          <p:cNvPicPr>
            <a:picLocks noChangeAspect="1" noChangeArrowheads="1"/>
          </p:cNvPicPr>
          <p:nvPr/>
        </p:nvPicPr>
        <p:blipFill>
          <a:blip r:embed="rId3">
            <a:grayscl/>
            <a:lum bright="12000" contrast="16000"/>
            <a:extLst>
              <a:ext uri="{28A0092B-C50C-407E-A947-70E740481C1C}">
                <a14:useLocalDpi xmlns:a14="http://schemas.microsoft.com/office/drawing/2010/main" val="0"/>
              </a:ext>
            </a:extLst>
          </a:blip>
          <a:srcRect/>
          <a:stretch>
            <a:fillRect/>
          </a:stretch>
        </p:blipFill>
        <p:spPr bwMode="auto">
          <a:xfrm rot="60000">
            <a:off x="407988" y="3768725"/>
            <a:ext cx="83534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Rectangle 6"/>
          <p:cNvSpPr>
            <a:spLocks noChangeArrowheads="1"/>
          </p:cNvSpPr>
          <p:nvPr/>
        </p:nvSpPr>
        <p:spPr bwMode="auto">
          <a:xfrm>
            <a:off x="1187450" y="5262563"/>
            <a:ext cx="606901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a:solidFill>
                  <a:srgbClr val="0000FF"/>
                </a:solidFill>
                <a:latin typeface="Comic Sans MS" panose="030F0702030302020204" pitchFamily="66" charset="0"/>
              </a:rPr>
              <a:t>这就允许</a:t>
            </a:r>
            <a:r>
              <a:rPr lang="en-US" altLang="zh-CN" sz="2400">
                <a:solidFill>
                  <a:srgbClr val="0000FF"/>
                </a:solidFill>
                <a:latin typeface="Comic Sans MS" panose="030F0702030302020204" pitchFamily="66" charset="0"/>
              </a:rPr>
              <a:t>twister</a:t>
            </a:r>
            <a:r>
              <a:rPr lang="zh-CN" altLang="en-US" sz="2400">
                <a:solidFill>
                  <a:srgbClr val="0000FF"/>
                </a:solidFill>
                <a:latin typeface="Comic Sans MS" panose="030F0702030302020204" pitchFamily="66" charset="0"/>
              </a:rPr>
              <a:t>高速缓存相应系统的硬件地址，这在执行</a:t>
            </a:r>
            <a:r>
              <a:rPr lang="en-US" altLang="zh-CN" sz="2400">
                <a:solidFill>
                  <a:srgbClr val="0000FF"/>
                </a:solidFill>
                <a:latin typeface="Comic Sans MS" panose="030F0702030302020204" pitchFamily="66" charset="0"/>
              </a:rPr>
              <a:t>arpredirect</a:t>
            </a:r>
            <a:r>
              <a:rPr lang="zh-CN" altLang="en-US" sz="2400">
                <a:solidFill>
                  <a:srgbClr val="0000FF"/>
                </a:solidFill>
                <a:latin typeface="Comic Sans MS" panose="030F0702030302020204" pitchFamily="66" charset="0"/>
              </a:rPr>
              <a:t>时是必要的。 </a:t>
            </a:r>
          </a:p>
        </p:txBody>
      </p:sp>
    </p:spTree>
  </p:cSld>
  <p:clrMapOvr>
    <a:masterClrMapping/>
  </p:clrMapOvr>
  <p:transition>
    <p:pull dir="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B464CE9-0828-430F-9911-CACDD4B14594}" type="slidenum">
              <a:rPr lang="en-US" altLang="zh-CN"/>
              <a:t>31</a:t>
            </a:fld>
            <a:endParaRPr lang="en-US" altLang="zh-CN"/>
          </a:p>
        </p:txBody>
      </p:sp>
      <p:sp>
        <p:nvSpPr>
          <p:cNvPr id="24579" name="Rectangle 2"/>
          <p:cNvSpPr>
            <a:spLocks noGrp="1" noChangeArrowheads="1"/>
          </p:cNvSpPr>
          <p:nvPr>
            <p:ph type="title"/>
          </p:nvPr>
        </p:nvSpPr>
        <p:spPr/>
        <p:txBody>
          <a:bodyPr/>
          <a:lstStyle/>
          <a:p>
            <a:r>
              <a:rPr lang="en-US" altLang="zh-CN" smtClean="0"/>
              <a:t>ARP</a:t>
            </a:r>
            <a:r>
              <a:rPr lang="zh-CN" altLang="en-US" smtClean="0"/>
              <a:t>重定向－步骤</a:t>
            </a:r>
            <a:r>
              <a:rPr lang="en-US" altLang="zh-CN" smtClean="0"/>
              <a:t>2</a:t>
            </a:r>
          </a:p>
        </p:txBody>
      </p:sp>
      <p:sp>
        <p:nvSpPr>
          <p:cNvPr id="24580" name="Rectangle 3"/>
          <p:cNvSpPr>
            <a:spLocks noGrp="1" noChangeArrowheads="1"/>
          </p:cNvSpPr>
          <p:nvPr>
            <p:ph type="body" idx="1"/>
          </p:nvPr>
        </p:nvSpPr>
        <p:spPr>
          <a:xfrm>
            <a:off x="685800" y="1268413"/>
            <a:ext cx="7696200" cy="4968875"/>
          </a:xfrm>
        </p:spPr>
        <p:txBody>
          <a:bodyPr/>
          <a:lstStyle/>
          <a:p>
            <a:r>
              <a:rPr lang="zh-CN" altLang="en-US" sz="2400" smtClean="0"/>
              <a:t>在</a:t>
            </a:r>
            <a:r>
              <a:rPr lang="en-US" altLang="zh-CN" sz="2400" smtClean="0"/>
              <a:t>twister</a:t>
            </a:r>
            <a:r>
              <a:rPr lang="zh-CN" altLang="en-US" sz="2400" smtClean="0"/>
              <a:t>上执行</a:t>
            </a:r>
          </a:p>
        </p:txBody>
      </p:sp>
      <p:sp>
        <p:nvSpPr>
          <p:cNvPr id="24581" name="Rectangle 4"/>
          <p:cNvSpPr>
            <a:spLocks noChangeArrowheads="1"/>
          </p:cNvSpPr>
          <p:nvPr/>
        </p:nvSpPr>
        <p:spPr bwMode="auto">
          <a:xfrm>
            <a:off x="1293813" y="1944688"/>
            <a:ext cx="684371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a:solidFill>
                  <a:srgbClr val="000000"/>
                </a:solidFill>
                <a:cs typeface="Times New Roman" panose="02020603050405020304" pitchFamily="18" charset="0"/>
              </a:rPr>
              <a:t>[twister] arpredirect  -t  10.1.1.18  10.1.1.1 </a:t>
            </a:r>
          </a:p>
          <a:p>
            <a:pPr eaLnBrk="1" hangingPunct="1"/>
            <a:r>
              <a:rPr lang="en-US" altLang="zh-CN" sz="2000">
                <a:solidFill>
                  <a:srgbClr val="000000"/>
                </a:solidFill>
                <a:cs typeface="Times New Roman" panose="02020603050405020304" pitchFamily="18" charset="0"/>
              </a:rPr>
              <a:t>intercepting traffic from 10.1.1.18 to 10.1.1.1  (^C to exit)…</a:t>
            </a:r>
            <a:r>
              <a:rPr lang="en-US" altLang="zh-CN" sz="2000">
                <a:latin typeface="Comic Sans MS" panose="030F0702030302020204" pitchFamily="66" charset="0"/>
              </a:rPr>
              <a:t> </a:t>
            </a:r>
          </a:p>
        </p:txBody>
      </p:sp>
      <p:sp>
        <p:nvSpPr>
          <p:cNvPr id="24582" name="Rectangle 5"/>
          <p:cNvSpPr>
            <a:spLocks noChangeArrowheads="1"/>
          </p:cNvSpPr>
          <p:nvPr/>
        </p:nvSpPr>
        <p:spPr bwMode="auto">
          <a:xfrm>
            <a:off x="971550" y="3197225"/>
            <a:ext cx="7488238" cy="255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88900" indent="-88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000">
                <a:latin typeface="Comic Sans MS" panose="030F0702030302020204" pitchFamily="66" charset="0"/>
              </a:rPr>
              <a:t>运行</a:t>
            </a:r>
            <a:r>
              <a:rPr lang="en-US" altLang="zh-CN" sz="2000">
                <a:latin typeface="Comic Sans MS" panose="030F0702030302020204" pitchFamily="66" charset="0"/>
              </a:rPr>
              <a:t>arpredirect(</a:t>
            </a:r>
            <a:r>
              <a:rPr lang="zh-CN" altLang="en-US" sz="2000">
                <a:solidFill>
                  <a:srgbClr val="0000FF"/>
                </a:solidFill>
                <a:latin typeface="Comic Sans MS" panose="030F0702030302020204" pitchFamily="66" charset="0"/>
              </a:rPr>
              <a:t>这是</a:t>
            </a:r>
            <a:r>
              <a:rPr lang="en-US" altLang="zh-CN" sz="2000">
                <a:solidFill>
                  <a:srgbClr val="0000FF"/>
                </a:solidFill>
                <a:latin typeface="Comic Sans MS" panose="030F0702030302020204" pitchFamily="66" charset="0"/>
              </a:rPr>
              <a:t>Dug Song</a:t>
            </a:r>
            <a:r>
              <a:rPr lang="zh-CN" altLang="en-US" sz="2000">
                <a:solidFill>
                  <a:srgbClr val="0000FF"/>
                </a:solidFill>
                <a:latin typeface="Comic Sans MS" panose="030F0702030302020204" pitchFamily="66" charset="0"/>
              </a:rPr>
              <a:t>的</a:t>
            </a:r>
            <a:r>
              <a:rPr lang="en-US" altLang="zh-CN" sz="2000">
                <a:solidFill>
                  <a:srgbClr val="0000FF"/>
                </a:solidFill>
                <a:latin typeface="Comic Sans MS" panose="030F0702030302020204" pitchFamily="66" charset="0"/>
              </a:rPr>
              <a:t>dsniff</a:t>
            </a:r>
            <a:r>
              <a:rPr lang="zh-CN" altLang="en-US" sz="2000">
                <a:solidFill>
                  <a:srgbClr val="0000FF"/>
                </a:solidFill>
                <a:latin typeface="Comic Sans MS" panose="030F0702030302020204" pitchFamily="66" charset="0"/>
              </a:rPr>
              <a:t>软件的一部分</a:t>
            </a:r>
            <a:r>
              <a:rPr lang="en-US" altLang="zh-CN" sz="2000">
                <a:solidFill>
                  <a:srgbClr val="0000FF"/>
                </a:solidFill>
                <a:latin typeface="Comic Sans MS" panose="030F0702030302020204" pitchFamily="66" charset="0"/>
              </a:rPr>
              <a:t>(http://www</a:t>
            </a:r>
            <a:r>
              <a:rPr lang="zh-CN" altLang="en-US" sz="2000">
                <a:solidFill>
                  <a:srgbClr val="0000FF"/>
                </a:solidFill>
                <a:latin typeface="Comic Sans MS" panose="030F0702030302020204" pitchFamily="66" charset="0"/>
              </a:rPr>
              <a:t>．</a:t>
            </a:r>
            <a:r>
              <a:rPr lang="en-US" altLang="zh-CN" sz="2000">
                <a:solidFill>
                  <a:srgbClr val="0000FF"/>
                </a:solidFill>
                <a:latin typeface="Comic Sans MS" panose="030F0702030302020204" pitchFamily="66" charset="0"/>
              </a:rPr>
              <a:t>monkey</a:t>
            </a:r>
            <a:r>
              <a:rPr lang="zh-CN" altLang="en-US" sz="2000">
                <a:solidFill>
                  <a:srgbClr val="0000FF"/>
                </a:solidFill>
                <a:latin typeface="Comic Sans MS" panose="030F0702030302020204" pitchFamily="66" charset="0"/>
              </a:rPr>
              <a:t>．</a:t>
            </a:r>
            <a:r>
              <a:rPr lang="en-US" altLang="zh-CN" sz="2000">
                <a:solidFill>
                  <a:srgbClr val="0000FF"/>
                </a:solidFill>
                <a:latin typeface="Comic Sans MS" panose="030F0702030302020204" pitchFamily="66" charset="0"/>
              </a:rPr>
              <a:t>org/~dugsong/ dsniff/,</a:t>
            </a:r>
            <a:r>
              <a:rPr lang="en-US" altLang="zh-CN" sz="2000">
                <a:latin typeface="Comic Sans MS" panose="030F0702030302020204" pitchFamily="66" charset="0"/>
              </a:rPr>
              <a:t> now arpspoof )</a:t>
            </a:r>
            <a:r>
              <a:rPr lang="zh-CN" altLang="en-US" sz="2000">
                <a:latin typeface="Comic Sans MS" panose="030F0702030302020204" pitchFamily="66" charset="0"/>
              </a:rPr>
              <a:t>，将</a:t>
            </a:r>
            <a:r>
              <a:rPr lang="en-US" altLang="zh-CN" sz="2000">
                <a:latin typeface="Comic Sans MS" panose="030F0702030302020204" pitchFamily="66" charset="0"/>
              </a:rPr>
              <a:t>shadow</a:t>
            </a:r>
            <a:r>
              <a:rPr lang="zh-CN" altLang="en-US" sz="2000">
                <a:latin typeface="Comic Sans MS" panose="030F0702030302020204" pitchFamily="66" charset="0"/>
              </a:rPr>
              <a:t>发往缺省网关</a:t>
            </a:r>
            <a:r>
              <a:rPr lang="en-US" altLang="zh-CN" sz="2000">
                <a:latin typeface="Comic Sans MS" panose="030F0702030302020204" pitchFamily="66" charset="0"/>
              </a:rPr>
              <a:t>crush</a:t>
            </a:r>
            <a:r>
              <a:rPr lang="zh-CN" altLang="en-US" sz="2000">
                <a:latin typeface="Comic Sans MS" panose="030F0702030302020204" pitchFamily="66" charset="0"/>
              </a:rPr>
              <a:t>的所有分组都重定向到攻击系统 </a:t>
            </a:r>
            <a:r>
              <a:rPr lang="en-US" altLang="zh-CN" sz="2000">
                <a:latin typeface="Comic Sans MS" panose="030F0702030302020204" pitchFamily="66" charset="0"/>
              </a:rPr>
              <a:t>twister</a:t>
            </a:r>
            <a:r>
              <a:rPr lang="zh-CN" altLang="en-US" sz="2000">
                <a:latin typeface="Comic Sans MS" panose="030F0702030302020204" pitchFamily="66" charset="0"/>
              </a:rPr>
              <a:t>。</a:t>
            </a:r>
          </a:p>
          <a:p>
            <a:pPr eaLnBrk="1" hangingPunct="1">
              <a:buFontTx/>
              <a:buChar char="•"/>
            </a:pPr>
            <a:endParaRPr lang="zh-CN" altLang="en-US" sz="2000">
              <a:latin typeface="Comic Sans MS" panose="030F0702030302020204" pitchFamily="66" charset="0"/>
            </a:endParaRPr>
          </a:p>
          <a:p>
            <a:pPr eaLnBrk="1" hangingPunct="1">
              <a:buFontTx/>
              <a:buChar char="•"/>
            </a:pPr>
            <a:r>
              <a:rPr lang="zh-CN" altLang="en-US" sz="2000">
                <a:latin typeface="Comic Sans MS" panose="030F0702030302020204" pitchFamily="66" charset="0"/>
              </a:rPr>
              <a:t>我们必须打开</a:t>
            </a:r>
            <a:r>
              <a:rPr lang="en-US" altLang="zh-CN" sz="2000">
                <a:latin typeface="Comic Sans MS" panose="030F0702030302020204" pitchFamily="66" charset="0"/>
              </a:rPr>
              <a:t>twister</a:t>
            </a:r>
            <a:r>
              <a:rPr lang="zh-CN" altLang="en-US" sz="2000">
                <a:latin typeface="Comic Sans MS" panose="030F0702030302020204" pitchFamily="66" charset="0"/>
              </a:rPr>
              <a:t>上的</a:t>
            </a:r>
            <a:r>
              <a:rPr lang="en-US" altLang="zh-CN" sz="2000" u="sng">
                <a:latin typeface="Comic Sans MS" panose="030F0702030302020204" pitchFamily="66" charset="0"/>
              </a:rPr>
              <a:t>IP</a:t>
            </a:r>
            <a:r>
              <a:rPr lang="zh-CN" altLang="en-US" sz="2000" u="sng">
                <a:latin typeface="Comic Sans MS" panose="030F0702030302020204" pitchFamily="66" charset="0"/>
              </a:rPr>
              <a:t>转发</a:t>
            </a:r>
            <a:r>
              <a:rPr lang="zh-CN" altLang="en-US" sz="2000">
                <a:latin typeface="Comic Sans MS" panose="030F0702030302020204" pitchFamily="66" charset="0"/>
              </a:rPr>
              <a:t>功能，使它能像一台路由器，在捕获了所要的分组以后再重定向，将</a:t>
            </a:r>
            <a:r>
              <a:rPr lang="en-US" altLang="zh-CN" sz="2000">
                <a:latin typeface="Comic Sans MS" panose="030F0702030302020204" pitchFamily="66" charset="0"/>
              </a:rPr>
              <a:t>shadow</a:t>
            </a:r>
            <a:r>
              <a:rPr lang="zh-CN" altLang="en-US" sz="2000">
                <a:latin typeface="Comic Sans MS" panose="030F0702030302020204" pitchFamily="66" charset="0"/>
              </a:rPr>
              <a:t>发往</a:t>
            </a:r>
            <a:r>
              <a:rPr lang="en-US" altLang="zh-CN" sz="2000">
                <a:latin typeface="Comic Sans MS" panose="030F0702030302020204" pitchFamily="66" charset="0"/>
              </a:rPr>
              <a:t>crush</a:t>
            </a:r>
            <a:r>
              <a:rPr lang="zh-CN" altLang="en-US" sz="2000">
                <a:latin typeface="Comic Sans MS" panose="030F0702030302020204" pitchFamily="66" charset="0"/>
              </a:rPr>
              <a:t>的分组继续发往</a:t>
            </a:r>
            <a:r>
              <a:rPr lang="en-US" altLang="zh-CN" sz="2000">
                <a:latin typeface="Comic Sans MS" panose="030F0702030302020204" pitchFamily="66" charset="0"/>
              </a:rPr>
              <a:t>crush</a:t>
            </a:r>
            <a:r>
              <a:rPr lang="zh-CN" altLang="en-US" sz="2000">
                <a:latin typeface="Comic Sans MS" panose="030F0702030302020204" pitchFamily="66" charset="0"/>
              </a:rPr>
              <a:t>。 </a:t>
            </a:r>
          </a:p>
        </p:txBody>
      </p:sp>
    </p:spTree>
  </p:cSld>
  <p:clrMapOvr>
    <a:masterClrMapping/>
  </p:clrMapOvr>
  <p:transition>
    <p:pull dir="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51D4D21-4163-4B87-AB5C-A606CFD99270}" type="slidenum">
              <a:rPr lang="en-US" altLang="zh-CN"/>
              <a:t>32</a:t>
            </a:fld>
            <a:endParaRPr lang="en-US" altLang="zh-CN"/>
          </a:p>
        </p:txBody>
      </p:sp>
      <p:sp>
        <p:nvSpPr>
          <p:cNvPr id="25603" name="Rectangle 2"/>
          <p:cNvSpPr>
            <a:spLocks noGrp="1" noChangeArrowheads="1"/>
          </p:cNvSpPr>
          <p:nvPr>
            <p:ph type="title"/>
          </p:nvPr>
        </p:nvSpPr>
        <p:spPr/>
        <p:txBody>
          <a:bodyPr/>
          <a:lstStyle/>
          <a:p>
            <a:r>
              <a:rPr lang="en-US" altLang="zh-CN" smtClean="0"/>
              <a:t>ARP</a:t>
            </a:r>
            <a:r>
              <a:rPr lang="zh-CN" altLang="en-US" smtClean="0"/>
              <a:t>重定向－步骤</a:t>
            </a:r>
            <a:r>
              <a:rPr lang="en-US" altLang="zh-CN" smtClean="0"/>
              <a:t>3</a:t>
            </a:r>
          </a:p>
        </p:txBody>
      </p:sp>
      <p:sp>
        <p:nvSpPr>
          <p:cNvPr id="25604" name="Rectangle 3"/>
          <p:cNvSpPr>
            <a:spLocks noGrp="1" noChangeArrowheads="1"/>
          </p:cNvSpPr>
          <p:nvPr>
            <p:ph type="body" idx="1"/>
          </p:nvPr>
        </p:nvSpPr>
        <p:spPr>
          <a:xfrm>
            <a:off x="685800" y="1828800"/>
            <a:ext cx="7696200" cy="4264025"/>
          </a:xfrm>
        </p:spPr>
        <p:txBody>
          <a:bodyPr/>
          <a:lstStyle/>
          <a:p>
            <a:r>
              <a:rPr lang="zh-CN" altLang="en-US" sz="2400" smtClean="0"/>
              <a:t>在</a:t>
            </a:r>
            <a:r>
              <a:rPr lang="en-US" altLang="zh-CN" sz="2400" smtClean="0"/>
              <a:t>twister</a:t>
            </a:r>
            <a:r>
              <a:rPr lang="zh-CN" altLang="en-US" sz="2400" smtClean="0"/>
              <a:t>上执行</a:t>
            </a:r>
          </a:p>
          <a:p>
            <a:pPr lvl="1"/>
            <a:r>
              <a:rPr lang="zh-CN" altLang="en-US" sz="2400" smtClean="0"/>
              <a:t>我们一般会用</a:t>
            </a:r>
            <a:r>
              <a:rPr lang="en-US" altLang="zh-CN" sz="2400" smtClean="0"/>
              <a:t>fragrouter (http://packetstonnsecurity.org/)</a:t>
            </a:r>
            <a:r>
              <a:rPr lang="zh-CN" altLang="en-US" sz="2400" smtClean="0"/>
              <a:t>通过带有</a:t>
            </a:r>
            <a:r>
              <a:rPr lang="en-US" altLang="zh-CN" sz="2400" smtClean="0"/>
              <a:t>-B1</a:t>
            </a:r>
            <a:r>
              <a:rPr lang="zh-CN" altLang="en-US" sz="2400" smtClean="0"/>
              <a:t>参数的命令行方式打开简单的</a:t>
            </a:r>
            <a:r>
              <a:rPr lang="en-US" altLang="zh-CN" sz="2400" smtClean="0"/>
              <a:t>IP</a:t>
            </a:r>
            <a:r>
              <a:rPr lang="zh-CN" altLang="en-US" sz="2400" smtClean="0"/>
              <a:t>转发功能。</a:t>
            </a:r>
            <a:r>
              <a:rPr lang="zh-CN" altLang="en-US" sz="2200" smtClean="0"/>
              <a:t> </a:t>
            </a:r>
          </a:p>
        </p:txBody>
      </p:sp>
      <p:pic>
        <p:nvPicPr>
          <p:cNvPr id="25605" name="Picture 4" descr="HWOCRTEMP_ROC60"/>
          <p:cNvPicPr>
            <a:picLocks noChangeAspect="1" noChangeArrowheads="1"/>
          </p:cNvPicPr>
          <p:nvPr/>
        </p:nvPicPr>
        <p:blipFill>
          <a:blip r:embed="rId3">
            <a:clrChange>
              <a:clrFrom>
                <a:srgbClr val="FFFFFF"/>
              </a:clrFrom>
              <a:clrTo>
                <a:srgbClr val="FFFFFF">
                  <a:alpha val="0"/>
                </a:srgbClr>
              </a:clrTo>
            </a:clrChange>
            <a:lum bright="30000" contrast="100000"/>
            <a:extLst>
              <a:ext uri="{28A0092B-C50C-407E-A947-70E740481C1C}">
                <a14:useLocalDpi xmlns:a14="http://schemas.microsoft.com/office/drawing/2010/main" val="0"/>
              </a:ext>
            </a:extLst>
          </a:blip>
          <a:srcRect r="7541"/>
          <a:stretch>
            <a:fillRect/>
          </a:stretch>
        </p:blipFill>
        <p:spPr bwMode="auto">
          <a:xfrm rot="-60000">
            <a:off x="731838" y="3290888"/>
            <a:ext cx="7802562" cy="268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EDCE029-3B63-45F3-9C20-6D277A4345C0}" type="slidenum">
              <a:rPr lang="en-US" altLang="zh-CN"/>
              <a:t>33</a:t>
            </a:fld>
            <a:endParaRPr lang="en-US" altLang="zh-CN"/>
          </a:p>
        </p:txBody>
      </p:sp>
      <p:sp>
        <p:nvSpPr>
          <p:cNvPr id="26627" name="Rectangle 2"/>
          <p:cNvSpPr>
            <a:spLocks noGrp="1" noChangeArrowheads="1"/>
          </p:cNvSpPr>
          <p:nvPr>
            <p:ph type="title"/>
          </p:nvPr>
        </p:nvSpPr>
        <p:spPr/>
        <p:txBody>
          <a:bodyPr/>
          <a:lstStyle/>
          <a:p>
            <a:r>
              <a:rPr lang="en-US" altLang="zh-CN" smtClean="0"/>
              <a:t>ARP</a:t>
            </a:r>
            <a:r>
              <a:rPr lang="zh-CN" altLang="en-US" smtClean="0"/>
              <a:t>重定向－步骤</a:t>
            </a:r>
            <a:r>
              <a:rPr lang="en-US" altLang="zh-CN" smtClean="0"/>
              <a:t>4</a:t>
            </a:r>
          </a:p>
        </p:txBody>
      </p:sp>
      <p:sp>
        <p:nvSpPr>
          <p:cNvPr id="26628" name="Rectangle 3"/>
          <p:cNvSpPr>
            <a:spLocks noGrp="1" noChangeArrowheads="1"/>
          </p:cNvSpPr>
          <p:nvPr>
            <p:ph type="body" idx="1"/>
          </p:nvPr>
        </p:nvSpPr>
        <p:spPr>
          <a:xfrm>
            <a:off x="685800" y="1828800"/>
            <a:ext cx="7696200" cy="4768850"/>
          </a:xfrm>
        </p:spPr>
        <p:txBody>
          <a:bodyPr/>
          <a:lstStyle/>
          <a:p>
            <a:r>
              <a:rPr lang="zh-CN" altLang="en-US" sz="2400" smtClean="0"/>
              <a:t>最后在</a:t>
            </a:r>
            <a:r>
              <a:rPr lang="en-US" altLang="zh-CN" sz="2400" smtClean="0"/>
              <a:t>twister</a:t>
            </a:r>
            <a:r>
              <a:rPr lang="zh-CN" altLang="en-US" sz="2400" smtClean="0"/>
              <a:t>上打开简单的分组分析工具，捕获有用的分组。</a:t>
            </a:r>
          </a:p>
        </p:txBody>
      </p:sp>
      <p:pic>
        <p:nvPicPr>
          <p:cNvPr id="26629" name="Picture 4" descr="HWOCRTEMP_ROC70"/>
          <p:cNvPicPr>
            <a:picLocks noChangeAspect="1" noChangeArrowheads="1"/>
          </p:cNvPicPr>
          <p:nvPr/>
        </p:nvPicPr>
        <p:blipFill>
          <a:blip r:embed="rId3">
            <a:clrChange>
              <a:clrFrom>
                <a:srgbClr val="FFFFFF"/>
              </a:clrFrom>
              <a:clrTo>
                <a:srgbClr val="FFFFFF">
                  <a:alpha val="0"/>
                </a:srgbClr>
              </a:clrTo>
            </a:clrChange>
            <a:lum bright="30000" contrast="90000"/>
            <a:extLst>
              <a:ext uri="{28A0092B-C50C-407E-A947-70E740481C1C}">
                <a14:useLocalDpi xmlns:a14="http://schemas.microsoft.com/office/drawing/2010/main" val="0"/>
              </a:ext>
            </a:extLst>
          </a:blip>
          <a:srcRect r="35968"/>
          <a:stretch>
            <a:fillRect/>
          </a:stretch>
        </p:blipFill>
        <p:spPr bwMode="auto">
          <a:xfrm>
            <a:off x="1908175" y="2420938"/>
            <a:ext cx="5616575"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AutoShape 5"/>
          <p:cNvSpPr>
            <a:spLocks noChangeArrowheads="1"/>
          </p:cNvSpPr>
          <p:nvPr/>
        </p:nvSpPr>
        <p:spPr bwMode="auto">
          <a:xfrm>
            <a:off x="7308850" y="3068638"/>
            <a:ext cx="719138" cy="431800"/>
          </a:xfrm>
          <a:prstGeom prst="wedgeRectCallout">
            <a:avLst>
              <a:gd name="adj1" fmla="val -170972"/>
              <a:gd name="adj2" fmla="val 10147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FTP</a:t>
            </a:r>
          </a:p>
        </p:txBody>
      </p:sp>
      <p:sp>
        <p:nvSpPr>
          <p:cNvPr id="26631" name="AutoShape 6"/>
          <p:cNvSpPr>
            <a:spLocks noChangeArrowheads="1"/>
          </p:cNvSpPr>
          <p:nvPr/>
        </p:nvSpPr>
        <p:spPr bwMode="auto">
          <a:xfrm>
            <a:off x="7451725" y="5084763"/>
            <a:ext cx="1008063" cy="431800"/>
          </a:xfrm>
          <a:prstGeom prst="wedgeRectCallout">
            <a:avLst>
              <a:gd name="adj1" fmla="val -136301"/>
              <a:gd name="adj2" fmla="val 10147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SMTP</a:t>
            </a:r>
          </a:p>
        </p:txBody>
      </p:sp>
    </p:spTree>
  </p:cSld>
  <p:clrMapOvr>
    <a:masterClrMapping/>
  </p:clrMapOvr>
  <p:transition>
    <p:pull dir="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EDEA7B5-BFD7-45D2-9376-AE47E91512E6}" type="slidenum">
              <a:rPr lang="en-US" altLang="zh-CN"/>
              <a:t>34</a:t>
            </a:fld>
            <a:endParaRPr lang="en-US" altLang="zh-CN"/>
          </a:p>
        </p:txBody>
      </p:sp>
      <p:sp>
        <p:nvSpPr>
          <p:cNvPr id="27651" name="Rectangle 2"/>
          <p:cNvSpPr>
            <a:spLocks noGrp="1" noChangeArrowheads="1"/>
          </p:cNvSpPr>
          <p:nvPr>
            <p:ph type="title"/>
          </p:nvPr>
        </p:nvSpPr>
        <p:spPr/>
        <p:txBody>
          <a:bodyPr/>
          <a:lstStyle/>
          <a:p>
            <a:r>
              <a:rPr lang="en-US" altLang="zh-CN" smtClean="0"/>
              <a:t>ARP</a:t>
            </a:r>
            <a:r>
              <a:rPr lang="zh-CN" altLang="en-US" smtClean="0"/>
              <a:t>重定向－步骤</a:t>
            </a:r>
            <a:r>
              <a:rPr lang="en-US" altLang="zh-CN" smtClean="0"/>
              <a:t>5</a:t>
            </a:r>
          </a:p>
        </p:txBody>
      </p:sp>
      <p:sp>
        <p:nvSpPr>
          <p:cNvPr id="27652" name="Rectangle 3"/>
          <p:cNvSpPr>
            <a:spLocks noGrp="1" noChangeArrowheads="1"/>
          </p:cNvSpPr>
          <p:nvPr>
            <p:ph type="body" idx="1"/>
          </p:nvPr>
        </p:nvSpPr>
        <p:spPr/>
        <p:txBody>
          <a:bodyPr/>
          <a:lstStyle/>
          <a:p>
            <a:pPr>
              <a:lnSpc>
                <a:spcPct val="90000"/>
              </a:lnSpc>
            </a:pPr>
            <a:r>
              <a:rPr lang="zh-CN" altLang="en-US" smtClean="0">
                <a:solidFill>
                  <a:srgbClr val="000000"/>
                </a:solidFill>
                <a:latin typeface="宋体" panose="02010600030101010101" pitchFamily="2" charset="-122"/>
                <a:cs typeface="Times New Roman" panose="02020603050405020304" pitchFamily="18" charset="0"/>
              </a:rPr>
              <a:t>通过省略</a:t>
            </a:r>
            <a:r>
              <a:rPr lang="en-US" altLang="zh-CN" smtClean="0">
                <a:solidFill>
                  <a:srgbClr val="000000"/>
                </a:solidFill>
                <a:latin typeface="宋体" panose="02010600030101010101" pitchFamily="2" charset="-122"/>
                <a:cs typeface="Times New Roman" panose="02020603050405020304" pitchFamily="18" charset="0"/>
              </a:rPr>
              <a:t>-t(</a:t>
            </a:r>
            <a:r>
              <a:rPr lang="zh-CN" altLang="en-US" smtClean="0">
                <a:solidFill>
                  <a:srgbClr val="000000"/>
                </a:solidFill>
                <a:latin typeface="宋体" panose="02010600030101010101" pitchFamily="2" charset="-122"/>
                <a:cs typeface="Times New Roman" panose="02020603050405020304" pitchFamily="18" charset="0"/>
              </a:rPr>
              <a:t>目标</a:t>
            </a:r>
            <a:r>
              <a:rPr lang="en-US" altLang="zh-CN" smtClean="0">
                <a:solidFill>
                  <a:srgbClr val="000000"/>
                </a:solidFill>
                <a:latin typeface="宋体" panose="02010600030101010101" pitchFamily="2" charset="-122"/>
                <a:cs typeface="Times New Roman" panose="02020603050405020304" pitchFamily="18" charset="0"/>
              </a:rPr>
              <a:t>)</a:t>
            </a:r>
            <a:r>
              <a:rPr lang="zh-CN" altLang="en-US" smtClean="0">
                <a:solidFill>
                  <a:srgbClr val="000000"/>
                </a:solidFill>
                <a:latin typeface="宋体" panose="02010600030101010101" pitchFamily="2" charset="-122"/>
                <a:cs typeface="Times New Roman" panose="02020603050405020304" pitchFamily="18" charset="0"/>
              </a:rPr>
              <a:t>选项，就可能将所有网络分组都重定向到</a:t>
            </a:r>
            <a:r>
              <a:rPr lang="en-US" altLang="zh-CN" smtClean="0">
                <a:solidFill>
                  <a:srgbClr val="000000"/>
                </a:solidFill>
                <a:latin typeface="宋体" panose="02010600030101010101" pitchFamily="2" charset="-122"/>
                <a:cs typeface="Times New Roman" panose="02020603050405020304" pitchFamily="18" charset="0"/>
              </a:rPr>
              <a:t>twister</a:t>
            </a:r>
            <a:r>
              <a:rPr lang="zh-CN" altLang="en-US" smtClean="0">
                <a:solidFill>
                  <a:srgbClr val="000000"/>
                </a:solidFill>
                <a:latin typeface="宋体" panose="02010600030101010101" pitchFamily="2" charset="-122"/>
                <a:cs typeface="Times New Roman" panose="02020603050405020304" pitchFamily="18" charset="0"/>
              </a:rPr>
              <a:t>。</a:t>
            </a:r>
          </a:p>
          <a:p>
            <a:pPr lvl="1" algn="just">
              <a:lnSpc>
                <a:spcPct val="90000"/>
              </a:lnSpc>
            </a:pPr>
            <a:endParaRPr lang="zh-CN" altLang="en-US" smtClean="0">
              <a:solidFill>
                <a:srgbClr val="000000"/>
              </a:solidFill>
              <a:latin typeface="宋体" panose="02010600030101010101" pitchFamily="2" charset="-122"/>
              <a:cs typeface="Times New Roman" panose="02020603050405020304" pitchFamily="18" charset="0"/>
            </a:endParaRPr>
          </a:p>
          <a:p>
            <a:pPr lvl="1" algn="just">
              <a:lnSpc>
                <a:spcPct val="90000"/>
              </a:lnSpc>
              <a:buFont typeface="Wingdings" panose="05000000000000000000" pitchFamily="2" charset="2"/>
              <a:buNone/>
            </a:pPr>
            <a:r>
              <a:rPr lang="en-US" altLang="zh-CN" sz="2000" smtClean="0">
                <a:solidFill>
                  <a:srgbClr val="000000"/>
                </a:solidFill>
                <a:latin typeface="宋体" panose="02010600030101010101" pitchFamily="2" charset="-122"/>
                <a:cs typeface="Times New Roman" panose="02020603050405020304" pitchFamily="18" charset="0"/>
              </a:rPr>
              <a:t>[twister] arpredirect 10.1.1.1 </a:t>
            </a:r>
          </a:p>
          <a:p>
            <a:pPr lvl="1" algn="just">
              <a:lnSpc>
                <a:spcPct val="90000"/>
              </a:lnSpc>
              <a:buFont typeface="Wingdings" panose="05000000000000000000" pitchFamily="2" charset="2"/>
              <a:buNone/>
            </a:pPr>
            <a:r>
              <a:rPr lang="en-US" altLang="zh-CN" sz="2000" smtClean="0">
                <a:solidFill>
                  <a:srgbClr val="000000"/>
                </a:solidFill>
                <a:latin typeface="宋体" panose="02010600030101010101" pitchFamily="2" charset="-122"/>
                <a:cs typeface="Times New Roman" panose="02020603050405020304" pitchFamily="18" charset="0"/>
              </a:rPr>
              <a:t>intercepting traffic from LAN to 10.1.1.1  (^C to exit)...</a:t>
            </a:r>
            <a:endParaRPr lang="en-US" altLang="zh-CN" sz="2000" smtClean="0">
              <a:solidFill>
                <a:srgbClr val="000000"/>
              </a:solidFill>
              <a:cs typeface="Times New Roman" panose="02020603050405020304" pitchFamily="18" charset="0"/>
            </a:endParaRPr>
          </a:p>
          <a:p>
            <a:pPr lvl="1">
              <a:lnSpc>
                <a:spcPct val="90000"/>
              </a:lnSpc>
            </a:pPr>
            <a:endParaRPr lang="en-US" altLang="zh-CN" smtClean="0">
              <a:solidFill>
                <a:srgbClr val="000000"/>
              </a:solidFill>
              <a:cs typeface="Times New Roman" panose="02020603050405020304" pitchFamily="18" charset="0"/>
            </a:endParaRPr>
          </a:p>
          <a:p>
            <a:pPr>
              <a:lnSpc>
                <a:spcPct val="90000"/>
              </a:lnSpc>
            </a:pPr>
            <a:r>
              <a:rPr lang="zh-CN" altLang="en-US" smtClean="0">
                <a:solidFill>
                  <a:srgbClr val="000000"/>
                </a:solidFill>
                <a:cs typeface="Times New Roman" panose="02020603050405020304" pitchFamily="18" charset="0"/>
              </a:rPr>
              <a:t>这会导致网络因为负载过重而陷入混乱。</a:t>
            </a:r>
            <a:r>
              <a:rPr lang="zh-CN" altLang="en-US" smtClean="0"/>
              <a:t> </a:t>
            </a:r>
          </a:p>
        </p:txBody>
      </p:sp>
    </p:spTree>
  </p:cSld>
  <p:clrMapOvr>
    <a:masterClrMapping/>
  </p:clrMapOvr>
  <p:transition>
    <p:pull dir="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51D48E0-CDD3-4B49-98D8-5C39DD553708}" type="slidenum">
              <a:rPr lang="en-US" altLang="zh-CN"/>
              <a:t>35</a:t>
            </a:fld>
            <a:endParaRPr lang="en-US" altLang="zh-CN"/>
          </a:p>
        </p:txBody>
      </p:sp>
      <p:sp>
        <p:nvSpPr>
          <p:cNvPr id="28675" name="Rectangle 2"/>
          <p:cNvSpPr>
            <a:spLocks noGrp="1" noChangeArrowheads="1"/>
          </p:cNvSpPr>
          <p:nvPr>
            <p:ph type="title"/>
          </p:nvPr>
        </p:nvSpPr>
        <p:spPr/>
        <p:txBody>
          <a:bodyPr/>
          <a:lstStyle/>
          <a:p>
            <a:r>
              <a:rPr lang="en-US" altLang="zh-CN" smtClean="0"/>
              <a:t>ARP</a:t>
            </a:r>
            <a:r>
              <a:rPr lang="zh-CN" altLang="en-US" smtClean="0"/>
              <a:t>重定向－对策</a:t>
            </a:r>
            <a:r>
              <a:rPr lang="en-US" altLang="zh-CN" smtClean="0"/>
              <a:t>1</a:t>
            </a:r>
          </a:p>
        </p:txBody>
      </p:sp>
      <p:sp>
        <p:nvSpPr>
          <p:cNvPr id="28676" name="Rectangle 3"/>
          <p:cNvSpPr>
            <a:spLocks noGrp="1" noChangeArrowheads="1"/>
          </p:cNvSpPr>
          <p:nvPr>
            <p:ph type="body" idx="1"/>
          </p:nvPr>
        </p:nvSpPr>
        <p:spPr/>
        <p:txBody>
          <a:bodyPr/>
          <a:lstStyle/>
          <a:p>
            <a:r>
              <a:rPr lang="zh-CN" altLang="en-US" sz="2800" smtClean="0"/>
              <a:t>在</a:t>
            </a:r>
            <a:r>
              <a:rPr lang="zh-CN" altLang="en-US" sz="2800" u="sng" smtClean="0"/>
              <a:t>关键系统</a:t>
            </a:r>
            <a:r>
              <a:rPr lang="zh-CN" altLang="en-US" sz="2800" smtClean="0"/>
              <a:t>之间要设置</a:t>
            </a:r>
            <a:r>
              <a:rPr lang="zh-CN" altLang="en-US" sz="2800" u="sng" smtClean="0"/>
              <a:t>静态的</a:t>
            </a:r>
            <a:r>
              <a:rPr lang="en-US" altLang="zh-CN" sz="2800" u="sng" smtClean="0"/>
              <a:t>ARP</a:t>
            </a:r>
            <a:r>
              <a:rPr lang="zh-CN" altLang="en-US" sz="2800" u="sng" smtClean="0"/>
              <a:t>项</a:t>
            </a:r>
            <a:r>
              <a:rPr lang="zh-CN" altLang="en-US" sz="2800" smtClean="0"/>
              <a:t>。适用的做法是在防火墙和边界路由器上设置静态的</a:t>
            </a:r>
            <a:r>
              <a:rPr lang="en-US" altLang="zh-CN" sz="2800" smtClean="0"/>
              <a:t>ARP</a:t>
            </a:r>
            <a:r>
              <a:rPr lang="zh-CN" altLang="en-US" sz="2800" smtClean="0"/>
              <a:t>项。做法如下：</a:t>
            </a:r>
            <a:r>
              <a:rPr lang="zh-CN" altLang="en-US" sz="2600" smtClean="0"/>
              <a:t> </a:t>
            </a:r>
          </a:p>
        </p:txBody>
      </p:sp>
      <p:pic>
        <p:nvPicPr>
          <p:cNvPr id="28677" name="Picture 4" descr="HWOCRTEMP_ROC90"/>
          <p:cNvPicPr>
            <a:picLocks noChangeAspect="1" noChangeArrowheads="1"/>
          </p:cNvPicPr>
          <p:nvPr/>
        </p:nvPicPr>
        <p:blipFill>
          <a:blip r:embed="rId3">
            <a:lum bright="12000" contrast="24000"/>
            <a:extLst>
              <a:ext uri="{28A0092B-C50C-407E-A947-70E740481C1C}">
                <a14:useLocalDpi xmlns:a14="http://schemas.microsoft.com/office/drawing/2010/main" val="0"/>
              </a:ext>
            </a:extLst>
          </a:blip>
          <a:srcRect/>
          <a:stretch>
            <a:fillRect/>
          </a:stretch>
        </p:blipFill>
        <p:spPr bwMode="auto">
          <a:xfrm>
            <a:off x="0" y="3022600"/>
            <a:ext cx="9144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5"/>
          <p:cNvSpPr>
            <a:spLocks noChangeArrowheads="1"/>
          </p:cNvSpPr>
          <p:nvPr/>
        </p:nvSpPr>
        <p:spPr bwMode="auto">
          <a:xfrm>
            <a:off x="1403350" y="4941888"/>
            <a:ext cx="55562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solidFill>
                  <a:srgbClr val="FF0000"/>
                </a:solidFill>
                <a:latin typeface="Comic Sans MS" panose="030F0702030302020204" pitchFamily="66" charset="0"/>
              </a:rPr>
              <a:t>PERM</a:t>
            </a:r>
            <a:r>
              <a:rPr lang="zh-CN" altLang="en-US" sz="2800">
                <a:solidFill>
                  <a:srgbClr val="FF0000"/>
                </a:solidFill>
                <a:latin typeface="Comic Sans MS" panose="030F0702030302020204" pitchFamily="66" charset="0"/>
              </a:rPr>
              <a:t>标志说明这是一个永久映射</a:t>
            </a:r>
            <a:r>
              <a:rPr lang="zh-CN" altLang="en-US" sz="2800">
                <a:solidFill>
                  <a:srgbClr val="0000FF"/>
                </a:solidFill>
                <a:latin typeface="Comic Sans MS" panose="030F0702030302020204" pitchFamily="66" charset="0"/>
              </a:rPr>
              <a:t> </a:t>
            </a:r>
          </a:p>
        </p:txBody>
      </p:sp>
    </p:spTree>
  </p:cSld>
  <p:clrMapOvr>
    <a:masterClrMapping/>
  </p:clrMapOvr>
  <p:transition>
    <p:pull dir="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4C780F3-8957-4BDB-B3CD-F63D3EAC2E50}" type="slidenum">
              <a:rPr lang="en-US" altLang="zh-CN"/>
              <a:t>36</a:t>
            </a:fld>
            <a:endParaRPr lang="en-US" altLang="zh-CN"/>
          </a:p>
        </p:txBody>
      </p:sp>
      <p:sp>
        <p:nvSpPr>
          <p:cNvPr id="29699" name="Rectangle 2"/>
          <p:cNvSpPr>
            <a:spLocks noGrp="1" noChangeArrowheads="1"/>
          </p:cNvSpPr>
          <p:nvPr>
            <p:ph type="title"/>
          </p:nvPr>
        </p:nvSpPr>
        <p:spPr/>
        <p:txBody>
          <a:bodyPr/>
          <a:lstStyle/>
          <a:p>
            <a:r>
              <a:rPr lang="en-US" altLang="zh-CN" smtClean="0"/>
              <a:t>ARP</a:t>
            </a:r>
            <a:r>
              <a:rPr lang="zh-CN" altLang="en-US" smtClean="0"/>
              <a:t>重定向－对策</a:t>
            </a:r>
            <a:r>
              <a:rPr lang="en-US" altLang="zh-CN" smtClean="0"/>
              <a:t>2</a:t>
            </a:r>
          </a:p>
        </p:txBody>
      </p:sp>
      <p:sp>
        <p:nvSpPr>
          <p:cNvPr id="29700" name="Rectangle 3"/>
          <p:cNvSpPr>
            <a:spLocks noGrp="1" noChangeArrowheads="1"/>
          </p:cNvSpPr>
          <p:nvPr>
            <p:ph type="body" idx="1"/>
          </p:nvPr>
        </p:nvSpPr>
        <p:spPr/>
        <p:txBody>
          <a:bodyPr/>
          <a:lstStyle/>
          <a:p>
            <a:r>
              <a:rPr lang="zh-CN" altLang="en-US" sz="2800" smtClean="0"/>
              <a:t>内部网络系统中设置永久静态路由并不是常见的方法。</a:t>
            </a:r>
          </a:p>
          <a:p>
            <a:pPr lvl="1"/>
            <a:r>
              <a:rPr lang="zh-CN" altLang="en-US" sz="2400" smtClean="0"/>
              <a:t>因此，可以使用</a:t>
            </a:r>
            <a:r>
              <a:rPr lang="en-US" altLang="zh-CN" sz="2400" smtClean="0"/>
              <a:t>arpwatch</a:t>
            </a:r>
            <a:r>
              <a:rPr lang="zh-CN" altLang="en-US" sz="2400" smtClean="0"/>
              <a:t>之类的工具来跟踪</a:t>
            </a:r>
            <a:r>
              <a:rPr lang="en-US" altLang="zh-CN" sz="2400" smtClean="0"/>
              <a:t>ARP</a:t>
            </a:r>
            <a:r>
              <a:rPr lang="zh-CN" altLang="en-US" sz="2400" smtClean="0"/>
              <a:t>以太网／</a:t>
            </a:r>
            <a:r>
              <a:rPr lang="en-US" altLang="zh-CN" sz="2400" smtClean="0"/>
              <a:t>IP</a:t>
            </a:r>
            <a:r>
              <a:rPr lang="zh-CN" altLang="en-US" sz="2400" smtClean="0"/>
              <a:t>地址对的变化，一有改变即行通知</a:t>
            </a:r>
            <a:r>
              <a:rPr lang="en-US" altLang="zh-CN" sz="2400" smtClean="0"/>
              <a:t>(ftp://ftp.ee.1b1.gov/ arpwatch-2.1a6.tar.gz)</a:t>
            </a:r>
            <a:r>
              <a:rPr lang="zh-CN" altLang="en-US" sz="2400" smtClean="0"/>
              <a:t>。 </a:t>
            </a:r>
          </a:p>
        </p:txBody>
      </p:sp>
    </p:spTree>
  </p:cSld>
  <p:clrMapOvr>
    <a:masterClrMapping/>
  </p:clrMapOvr>
  <p:transition>
    <p:pull dir="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25400"/>
            <a:ext cx="9144000" cy="1141413"/>
          </a:xfrm>
          <a:prstGeom prst="rect">
            <a:avLst/>
          </a:prstGeom>
          <a:noFill/>
          <a:ln w="9525" cmpd="sng">
            <a:noFill/>
            <a:miter lim="800000"/>
          </a:ln>
        </p:spPr>
        <p:txBody>
          <a:bodyPr vert="horz" wrap="square" lIns="91440" tIns="45720" rIns="91440" bIns="45720" numCol="1" anchor="ctr" anchorCtr="0" compatLnSpc="1"/>
          <a:lstStyle/>
          <a:p>
            <a:pPr marL="0" marR="0" lvl="0" indent="0" algn="ctr" defTabSz="914400" rtl="0" eaLnBrk="0" fontAlgn="base" latinLnBrk="1" hangingPunct="0">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chemeClr val="bg1"/>
                </a:solidFill>
                <a:effectLst/>
                <a:uLnTx/>
                <a:uFillTx/>
                <a:latin typeface="+mj-lt"/>
                <a:ea typeface="+mj-ea"/>
                <a:cs typeface="+mj-cs"/>
                <a:sym typeface="Tahoma" panose="020B0604030504040204" pitchFamily="34" charset="0"/>
              </a:rPr>
              <a:t>传输控制协议</a:t>
            </a:r>
            <a:r>
              <a:rPr kumimoji="0" lang="en-US" sz="4000" b="1" i="0" u="none" strike="noStrike" kern="0" cap="none" spc="0" normalizeH="0" baseline="0" noProof="0" dirty="0" smtClean="0">
                <a:ln>
                  <a:noFill/>
                </a:ln>
                <a:solidFill>
                  <a:schemeClr val="bg1"/>
                </a:solidFill>
                <a:effectLst/>
                <a:uLnTx/>
                <a:uFillTx/>
                <a:latin typeface="Gulim" pitchFamily="34" charset="-127"/>
                <a:ea typeface="Gulim" pitchFamily="34" charset="-127"/>
                <a:cs typeface="+mj-cs"/>
                <a:sym typeface="Gulim" pitchFamily="34" charset="-127"/>
              </a:rPr>
              <a:t>—</a:t>
            </a:r>
            <a:r>
              <a:rPr kumimoji="0" lang="en-US" sz="4000" b="1" i="0" u="none" strike="noStrike" kern="0" cap="none" spc="0" normalizeH="0" baseline="0" noProof="0" dirty="0" smtClean="0">
                <a:ln>
                  <a:noFill/>
                </a:ln>
                <a:solidFill>
                  <a:schemeClr val="bg1"/>
                </a:solidFill>
                <a:effectLst/>
                <a:uLnTx/>
                <a:uFillTx/>
                <a:latin typeface="Times New Roman" panose="02020603050405020304" pitchFamily="18" charset="0"/>
                <a:ea typeface="+mj-ea"/>
                <a:cs typeface="+mj-cs"/>
                <a:sym typeface="Times New Roman" panose="02020603050405020304" pitchFamily="18" charset="0"/>
              </a:rPr>
              <a:t>TCP</a:t>
            </a:r>
            <a:endParaRPr kumimoji="0" lang="zh-CN" altLang="en-US" sz="4400" b="1" i="0" u="none" strike="noStrike" kern="0" cap="none" spc="0" normalizeH="0" baseline="0" noProof="0" dirty="0" smtClean="0">
              <a:ln>
                <a:noFill/>
              </a:ln>
              <a:solidFill>
                <a:schemeClr val="bg1"/>
              </a:solidFill>
              <a:effectLst/>
              <a:uLnTx/>
              <a:uFillTx/>
              <a:latin typeface="+mj-lt"/>
              <a:ea typeface="+mj-ea"/>
              <a:cs typeface="+mj-cs"/>
              <a:sym typeface="Tahoma" panose="020B0604030504040204" pitchFamily="34" charset="0"/>
            </a:endParaRPr>
          </a:p>
        </p:txBody>
      </p:sp>
      <p:grpSp>
        <p:nvGrpSpPr>
          <p:cNvPr id="4" name="AutoShape 7"/>
          <p:cNvGrpSpPr/>
          <p:nvPr/>
        </p:nvGrpSpPr>
        <p:grpSpPr bwMode="auto">
          <a:xfrm>
            <a:off x="112264" y="1425565"/>
            <a:ext cx="8928957" cy="4718079"/>
            <a:chOff x="44" y="787"/>
            <a:chExt cx="5647" cy="2269"/>
          </a:xfrm>
        </p:grpSpPr>
        <p:pic>
          <p:nvPicPr>
            <p:cNvPr id="5" name="AutoShape 7"/>
            <p:cNvPicPr>
              <a:picLocks noChangeArrowheads="1"/>
            </p:cNvPicPr>
            <p:nvPr/>
          </p:nvPicPr>
          <p:blipFill>
            <a:blip r:embed="rId2"/>
            <a:srcRect/>
            <a:stretch>
              <a:fillRect/>
            </a:stretch>
          </p:blipFill>
          <p:spPr bwMode="gray">
            <a:xfrm>
              <a:off x="44" y="787"/>
              <a:ext cx="5647" cy="2269"/>
            </a:xfrm>
            <a:prstGeom prst="rect">
              <a:avLst/>
            </a:prstGeom>
            <a:noFill/>
            <a:ln w="9525">
              <a:noFill/>
              <a:miter lim="800000"/>
              <a:headEnd/>
              <a:tailEnd/>
            </a:ln>
          </p:spPr>
        </p:pic>
        <p:sp>
          <p:nvSpPr>
            <p:cNvPr id="6" name="Text Box 4"/>
            <p:cNvSpPr txBox="1">
              <a:spLocks noChangeArrowheads="1"/>
            </p:cNvSpPr>
            <p:nvPr/>
          </p:nvSpPr>
          <p:spPr bwMode="auto">
            <a:xfrm rot="5400000">
              <a:off x="2085" y="-1093"/>
              <a:ext cx="1563" cy="5554"/>
            </a:xfrm>
            <a:prstGeom prst="rect">
              <a:avLst/>
            </a:prstGeom>
            <a:noFill/>
            <a:ln w="9525">
              <a:noFill/>
              <a:miter lim="800000"/>
            </a:ln>
          </p:spPr>
          <p:txBody>
            <a:bodyPr rot="10800000" vert="eaVert" wrap="none" anchor="ctr"/>
            <a:lstStyle/>
            <a:p>
              <a:endParaRPr lang="zh-CN" altLang="en-US" b="0">
                <a:solidFill>
                  <a:srgbClr val="000000"/>
                </a:solidFill>
              </a:endParaRPr>
            </a:p>
          </p:txBody>
        </p:sp>
      </p:grpSp>
      <p:sp>
        <p:nvSpPr>
          <p:cNvPr id="7" name="Text Box 10"/>
          <p:cNvSpPr txBox="1">
            <a:spLocks noChangeArrowheads="1"/>
          </p:cNvSpPr>
          <p:nvPr/>
        </p:nvSpPr>
        <p:spPr bwMode="gray">
          <a:xfrm>
            <a:off x="214282" y="1476453"/>
            <a:ext cx="8858312" cy="4524315"/>
          </a:xfrm>
          <a:prstGeom prst="rect">
            <a:avLst/>
          </a:prstGeom>
          <a:noFill/>
          <a:ln w="9525" algn="ctr">
            <a:noFill/>
            <a:miter lim="800000"/>
          </a:ln>
        </p:spPr>
        <p:txBody>
          <a:bodyPr wrap="square">
            <a:spAutoFit/>
          </a:bodyPr>
          <a:lstStyle/>
          <a:p>
            <a:pPr>
              <a:lnSpc>
                <a:spcPct val="150000"/>
              </a:lnSpc>
              <a:buBlip>
                <a:blip r:embed="rId3"/>
              </a:buBlip>
            </a:pPr>
            <a:r>
              <a:rPr lang="en-US" altLang="zh-CN" sz="2400" dirty="0" smtClean="0">
                <a:solidFill>
                  <a:srgbClr val="002060"/>
                </a:solidFill>
                <a:latin typeface="Times New Roman" panose="02020603050405020304" pitchFamily="18" charset="0"/>
                <a:ea typeface="黑体" panose="02010609060101010101" pitchFamily="49" charset="-122"/>
              </a:rPr>
              <a:t>TCP</a:t>
            </a:r>
            <a:r>
              <a:rPr lang="zh-CN" altLang="en-US" sz="2400" dirty="0" smtClean="0">
                <a:solidFill>
                  <a:srgbClr val="002060"/>
                </a:solidFill>
                <a:latin typeface="Times New Roman" panose="02020603050405020304" pitchFamily="18" charset="0"/>
                <a:ea typeface="黑体" panose="02010609060101010101" pitchFamily="49" charset="-122"/>
              </a:rPr>
              <a:t>消息格式：</a:t>
            </a:r>
            <a:r>
              <a:rPr lang="en-US" altLang="zh-CN" sz="2400" b="1" dirty="0" smtClean="0">
                <a:solidFill>
                  <a:srgbClr val="C00000"/>
                </a:solidFill>
                <a:latin typeface="Times New Roman" panose="02020603050405020304" pitchFamily="18" charset="0"/>
                <a:ea typeface="黑体" panose="02010609060101010101" pitchFamily="49" charset="-122"/>
              </a:rPr>
              <a:t>&lt;</a:t>
            </a:r>
            <a:r>
              <a:rPr lang="en-US" altLang="zh-CN" sz="2400" b="1" dirty="0" err="1" smtClean="0">
                <a:solidFill>
                  <a:srgbClr val="C00000"/>
                </a:solidFill>
                <a:latin typeface="Times New Roman" panose="02020603050405020304" pitchFamily="18" charset="0"/>
                <a:ea typeface="黑体" panose="02010609060101010101" pitchFamily="49" charset="-122"/>
              </a:rPr>
              <a:t>localhost</a:t>
            </a:r>
            <a:r>
              <a:rPr lang="en-US" altLang="zh-CN" sz="2400" b="1" dirty="0" smtClean="0">
                <a:solidFill>
                  <a:srgbClr val="C00000"/>
                </a:solidFill>
                <a:latin typeface="Times New Roman" panose="02020603050405020304" pitchFamily="18" charset="0"/>
                <a:ea typeface="黑体" panose="02010609060101010101" pitchFamily="49" charset="-122"/>
              </a:rPr>
              <a:t>, </a:t>
            </a:r>
            <a:r>
              <a:rPr lang="en-US" altLang="zh-CN" sz="2400" b="1" dirty="0" err="1" smtClean="0">
                <a:solidFill>
                  <a:srgbClr val="C00000"/>
                </a:solidFill>
                <a:latin typeface="Times New Roman" panose="02020603050405020304" pitchFamily="18" charset="0"/>
                <a:ea typeface="黑体" panose="02010609060101010101" pitchFamily="49" charset="-122"/>
              </a:rPr>
              <a:t>localport</a:t>
            </a:r>
            <a:r>
              <a:rPr lang="en-US" altLang="zh-CN" sz="2400" b="1" dirty="0" smtClean="0">
                <a:solidFill>
                  <a:srgbClr val="C00000"/>
                </a:solidFill>
                <a:latin typeface="Times New Roman" panose="02020603050405020304" pitchFamily="18" charset="0"/>
                <a:ea typeface="黑体" panose="02010609060101010101" pitchFamily="49" charset="-122"/>
              </a:rPr>
              <a:t>, </a:t>
            </a:r>
            <a:r>
              <a:rPr lang="en-US" altLang="zh-CN" sz="2400" b="1" dirty="0" err="1" smtClean="0">
                <a:solidFill>
                  <a:srgbClr val="C00000"/>
                </a:solidFill>
                <a:latin typeface="Times New Roman" panose="02020603050405020304" pitchFamily="18" charset="0"/>
                <a:ea typeface="黑体" panose="02010609060101010101" pitchFamily="49" charset="-122"/>
              </a:rPr>
              <a:t>remotehost</a:t>
            </a:r>
            <a:r>
              <a:rPr lang="en-US" altLang="zh-CN" sz="2400" b="1" dirty="0" smtClean="0">
                <a:solidFill>
                  <a:srgbClr val="C00000"/>
                </a:solidFill>
                <a:latin typeface="Times New Roman" panose="02020603050405020304" pitchFamily="18" charset="0"/>
                <a:ea typeface="黑体" panose="02010609060101010101" pitchFamily="49" charset="-122"/>
              </a:rPr>
              <a:t>, </a:t>
            </a:r>
            <a:r>
              <a:rPr lang="en-US" altLang="zh-CN" sz="2400" b="1" dirty="0" err="1" smtClean="0">
                <a:solidFill>
                  <a:srgbClr val="C00000"/>
                </a:solidFill>
                <a:latin typeface="Times New Roman" panose="02020603050405020304" pitchFamily="18" charset="0"/>
                <a:ea typeface="黑体" panose="02010609060101010101" pitchFamily="49" charset="-122"/>
              </a:rPr>
              <a:t>remoteport</a:t>
            </a:r>
            <a:r>
              <a:rPr lang="en-US" altLang="zh-CN" sz="2400" b="1" dirty="0" smtClean="0">
                <a:solidFill>
                  <a:srgbClr val="C00000"/>
                </a:solidFill>
                <a:latin typeface="Times New Roman" panose="02020603050405020304" pitchFamily="18" charset="0"/>
                <a:ea typeface="黑体" panose="02010609060101010101" pitchFamily="49" charset="-122"/>
              </a:rPr>
              <a:t>&gt;</a:t>
            </a:r>
          </a:p>
          <a:p>
            <a:pPr>
              <a:lnSpc>
                <a:spcPct val="150000"/>
              </a:lnSpc>
              <a:buBlip>
                <a:blip r:embed="rId3"/>
              </a:buBlip>
            </a:pPr>
            <a:r>
              <a:rPr lang="zh-CN" altLang="en-US" sz="2400" dirty="0" smtClean="0">
                <a:solidFill>
                  <a:srgbClr val="002060"/>
                </a:solidFill>
                <a:latin typeface="Times New Roman" panose="02020603050405020304" pitchFamily="18" charset="0"/>
                <a:ea typeface="黑体" panose="02010609060101010101" pitchFamily="49" charset="-122"/>
              </a:rPr>
              <a:t>许多</a:t>
            </a:r>
            <a:r>
              <a:rPr lang="en-US" altLang="zh-CN" sz="2400" dirty="0" smtClean="0">
                <a:solidFill>
                  <a:srgbClr val="002060"/>
                </a:solidFill>
                <a:latin typeface="Times New Roman" panose="02020603050405020304" pitchFamily="18" charset="0"/>
                <a:ea typeface="黑体" panose="02010609060101010101" pitchFamily="49" charset="-122"/>
              </a:rPr>
              <a:t>UNIX</a:t>
            </a:r>
            <a:r>
              <a:rPr lang="zh-CN" altLang="en-US" sz="2400" dirty="0" smtClean="0">
                <a:solidFill>
                  <a:srgbClr val="002060"/>
                </a:solidFill>
                <a:latin typeface="Times New Roman" panose="02020603050405020304" pitchFamily="18" charset="0"/>
                <a:ea typeface="黑体" panose="02010609060101010101" pitchFamily="49" charset="-122"/>
              </a:rPr>
              <a:t>系统的</a:t>
            </a:r>
            <a:r>
              <a:rPr lang="en-US" altLang="zh-CN" sz="2400" dirty="0" smtClean="0">
                <a:solidFill>
                  <a:srgbClr val="002060"/>
                </a:solidFill>
                <a:latin typeface="Times New Roman" panose="02020603050405020304" pitchFamily="18" charset="0"/>
                <a:ea typeface="黑体" panose="02010609060101010101" pitchFamily="49" charset="-122"/>
              </a:rPr>
              <a:t>TCP</a:t>
            </a:r>
            <a:r>
              <a:rPr lang="zh-CN" altLang="en-US" sz="2400" dirty="0" smtClean="0">
                <a:solidFill>
                  <a:srgbClr val="002060"/>
                </a:solidFill>
                <a:latin typeface="Times New Roman" panose="02020603050405020304" pitchFamily="18" charset="0"/>
                <a:ea typeface="黑体" panose="02010609060101010101" pitchFamily="49" charset="-122"/>
              </a:rPr>
              <a:t>和</a:t>
            </a:r>
            <a:r>
              <a:rPr lang="en-US" altLang="zh-CN" sz="2400" dirty="0" smtClean="0">
                <a:solidFill>
                  <a:srgbClr val="002060"/>
                </a:solidFill>
                <a:latin typeface="Times New Roman" panose="02020603050405020304" pitchFamily="18" charset="0"/>
                <a:ea typeface="黑体" panose="02010609060101010101" pitchFamily="49" charset="-122"/>
              </a:rPr>
              <a:t>UDP</a:t>
            </a:r>
            <a:r>
              <a:rPr lang="zh-CN" altLang="en-US" sz="2400" dirty="0" smtClean="0">
                <a:solidFill>
                  <a:srgbClr val="002060"/>
                </a:solidFill>
                <a:latin typeface="Times New Roman" panose="02020603050405020304" pitchFamily="18" charset="0"/>
                <a:ea typeface="黑体" panose="02010609060101010101" pitchFamily="49" charset="-122"/>
              </a:rPr>
              <a:t>版本都实行这样一个规则：</a:t>
            </a:r>
            <a:r>
              <a:rPr lang="zh-CN" altLang="en-US" sz="2400" b="1" dirty="0">
                <a:solidFill>
                  <a:srgbClr val="C00000"/>
                </a:solidFill>
                <a:latin typeface="Times New Roman" panose="02020603050405020304" pitchFamily="18" charset="0"/>
                <a:ea typeface="黑体" panose="02010609060101010101" pitchFamily="49" charset="-122"/>
              </a:rPr>
              <a:t>只有超级用户才能创建小于</a:t>
            </a:r>
            <a:r>
              <a:rPr lang="en-US" altLang="zh-CN" sz="2400" b="1" dirty="0">
                <a:solidFill>
                  <a:srgbClr val="C00000"/>
                </a:solidFill>
                <a:latin typeface="Times New Roman" panose="02020603050405020304" pitchFamily="18" charset="0"/>
                <a:ea typeface="黑体" panose="02010609060101010101" pitchFamily="49" charset="-122"/>
              </a:rPr>
              <a:t>1024</a:t>
            </a:r>
            <a:r>
              <a:rPr lang="zh-CN" altLang="en-US" sz="2400" b="1" dirty="0">
                <a:solidFill>
                  <a:srgbClr val="C00000"/>
                </a:solidFill>
                <a:latin typeface="Times New Roman" panose="02020603050405020304" pitchFamily="18" charset="0"/>
                <a:ea typeface="黑体" panose="02010609060101010101" pitchFamily="49" charset="-122"/>
              </a:rPr>
              <a:t>的端口</a:t>
            </a:r>
            <a:r>
              <a:rPr lang="zh-CN" altLang="en-US" sz="2400" dirty="0" smtClean="0">
                <a:solidFill>
                  <a:srgbClr val="002060"/>
                </a:solidFill>
                <a:latin typeface="Times New Roman" panose="02020603050405020304" pitchFamily="18" charset="0"/>
                <a:ea typeface="黑体" panose="02010609060101010101" pitchFamily="49" charset="-122"/>
              </a:rPr>
              <a:t>。这些端口都是</a:t>
            </a:r>
            <a:r>
              <a:rPr lang="zh-CN" altLang="en-US" sz="2400" b="1" dirty="0">
                <a:solidFill>
                  <a:srgbClr val="C00000"/>
                </a:solidFill>
                <a:latin typeface="Times New Roman" panose="02020603050405020304" pitchFamily="18" charset="0"/>
                <a:ea typeface="黑体" panose="02010609060101010101" pitchFamily="49" charset="-122"/>
              </a:rPr>
              <a:t>特权端口</a:t>
            </a:r>
            <a:r>
              <a:rPr lang="zh-CN" altLang="en-US" sz="2400" dirty="0" smtClean="0">
                <a:solidFill>
                  <a:srgbClr val="002060"/>
                </a:solidFill>
                <a:latin typeface="Times New Roman" panose="02020603050405020304" pitchFamily="18" charset="0"/>
                <a:ea typeface="黑体" panose="02010609060101010101" pitchFamily="49" charset="-122"/>
              </a:rPr>
              <a:t>，目的是让远程系统可以信赖写入这些端口的信息的真实性。对于非</a:t>
            </a:r>
            <a:r>
              <a:rPr lang="en-US" altLang="zh-CN" sz="2400" dirty="0" smtClean="0">
                <a:solidFill>
                  <a:srgbClr val="002060"/>
                </a:solidFill>
                <a:latin typeface="Times New Roman" panose="02020603050405020304" pitchFamily="18" charset="0"/>
                <a:ea typeface="黑体" panose="02010609060101010101" pitchFamily="49" charset="-122"/>
              </a:rPr>
              <a:t>UNIX</a:t>
            </a:r>
            <a:r>
              <a:rPr lang="zh-CN" altLang="en-US" sz="2400" dirty="0" smtClean="0">
                <a:solidFill>
                  <a:srgbClr val="002060"/>
                </a:solidFill>
                <a:latin typeface="Times New Roman" panose="02020603050405020304" pitchFamily="18" charset="0"/>
                <a:ea typeface="黑体" panose="02010609060101010101" pitchFamily="49" charset="-122"/>
              </a:rPr>
              <a:t>操作系统，这一约定没有任何意义。</a:t>
            </a:r>
            <a:endParaRPr lang="en-US" altLang="zh-CN" sz="2400" dirty="0" smtClean="0">
              <a:solidFill>
                <a:srgbClr val="002060"/>
              </a:solidFill>
              <a:latin typeface="Times New Roman" panose="02020603050405020304" pitchFamily="18" charset="0"/>
              <a:ea typeface="黑体" panose="02010609060101010101" pitchFamily="49" charset="-122"/>
            </a:endParaRPr>
          </a:p>
          <a:p>
            <a:pPr>
              <a:lnSpc>
                <a:spcPct val="150000"/>
              </a:lnSpc>
              <a:buBlip>
                <a:blip r:embed="rId3"/>
              </a:buBlip>
            </a:pPr>
            <a:r>
              <a:rPr lang="zh-CN" altLang="en-US" sz="2400" dirty="0" smtClean="0">
                <a:solidFill>
                  <a:srgbClr val="002060"/>
                </a:solidFill>
                <a:latin typeface="Times New Roman" panose="02020603050405020304" pitchFamily="18" charset="0"/>
                <a:ea typeface="黑体" panose="02010609060101010101" pitchFamily="49" charset="-122"/>
              </a:rPr>
              <a:t>只有当确定系统具有这样的规则，并得到正确实施和管理的时候，才能相信低端口号的特权性。</a:t>
            </a:r>
            <a:r>
              <a:rPr lang="zh-CN" altLang="en-US" sz="2400" b="1" dirty="0" smtClean="0">
                <a:solidFill>
                  <a:srgbClr val="C00000"/>
                </a:solidFill>
                <a:latin typeface="Times New Roman" panose="02020603050405020304" pitchFamily="18" charset="0"/>
                <a:ea typeface="黑体" panose="02010609060101010101" pitchFamily="49" charset="-122"/>
              </a:rPr>
              <a:t>人们可能认为具有这一特权端口约定的操作系统是安全的，但其实不然。</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2.1.3 </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传输控制协议</a:t>
            </a:r>
            <a:r>
              <a:rPr lang="en-US" altLang="zh-CN" sz="4000" b="1">
                <a:solidFill>
                  <a:schemeClr val="bg1"/>
                </a:solidFill>
                <a:latin typeface="Gulim" pitchFamily="34" charset="-127"/>
                <a:ea typeface="Gulim" pitchFamily="34" charset="-127"/>
                <a:sym typeface="Gulim" pitchFamily="34" charset="-127"/>
              </a:rPr>
              <a:t>—</a:t>
            </a:r>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TCP</a:t>
            </a:r>
            <a:endParaRPr lang="zh-CN" altLang="en-US"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pic>
        <p:nvPicPr>
          <p:cNvPr id="307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713" y="4143375"/>
            <a:ext cx="5070475"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AutoShape 7"/>
          <p:cNvGrpSpPr/>
          <p:nvPr/>
        </p:nvGrpSpPr>
        <p:grpSpPr bwMode="auto">
          <a:xfrm>
            <a:off x="142875" y="1285875"/>
            <a:ext cx="8929688" cy="2643188"/>
            <a:chOff x="44" y="787"/>
            <a:chExt cx="5647" cy="2269"/>
          </a:xfrm>
        </p:grpSpPr>
        <p:pic>
          <p:nvPicPr>
            <p:cNvPr id="30726" name="AutoShap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4" y="787"/>
              <a:ext cx="5647" cy="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4"/>
            <p:cNvSpPr txBox="1">
              <a:spLocks noChangeArrowheads="1"/>
            </p:cNvSpPr>
            <p:nvPr/>
          </p:nvSpPr>
          <p:spPr bwMode="auto">
            <a:xfrm rot="5400000">
              <a:off x="2085" y="-1093"/>
              <a:ext cx="1563" cy="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a typeface="黑体" panose="02010609060101010101" pitchFamily="49" charset="-122"/>
              </a:endParaRPr>
            </a:p>
          </p:txBody>
        </p:sp>
      </p:grpSp>
      <p:sp>
        <p:nvSpPr>
          <p:cNvPr id="7" name="Text Box 10"/>
          <p:cNvSpPr txBox="1">
            <a:spLocks noChangeArrowheads="1"/>
          </p:cNvSpPr>
          <p:nvPr/>
        </p:nvSpPr>
        <p:spPr bwMode="gray">
          <a:xfrm>
            <a:off x="214313" y="1428750"/>
            <a:ext cx="88582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Tx/>
              <a:buBlip>
                <a:blip r:embed="rId4"/>
              </a:buBlip>
            </a:pPr>
            <a:r>
              <a:rPr lang="zh-CN" altLang="en-US" sz="2400">
                <a:solidFill>
                  <a:srgbClr val="002060"/>
                </a:solidFill>
                <a:latin typeface="Times New Roman" panose="02020603050405020304" pitchFamily="18" charset="0"/>
                <a:ea typeface="黑体" panose="02010609060101010101" pitchFamily="49" charset="-122"/>
              </a:rPr>
              <a:t>开放</a:t>
            </a:r>
            <a:r>
              <a:rPr lang="en-US" altLang="zh-CN" sz="2400">
                <a:solidFill>
                  <a:srgbClr val="002060"/>
                </a:solidFill>
                <a:latin typeface="Times New Roman" panose="02020603050405020304" pitchFamily="18" charset="0"/>
                <a:ea typeface="黑体" panose="02010609060101010101" pitchFamily="49" charset="-122"/>
              </a:rPr>
              <a:t>TCP</a:t>
            </a:r>
            <a:r>
              <a:rPr lang="zh-CN" altLang="en-US" sz="2400">
                <a:solidFill>
                  <a:srgbClr val="002060"/>
                </a:solidFill>
                <a:latin typeface="Times New Roman" panose="02020603050405020304" pitchFamily="18" charset="0"/>
                <a:ea typeface="黑体" panose="02010609060101010101" pitchFamily="49" charset="-122"/>
              </a:rPr>
              <a:t>连接是一个</a:t>
            </a:r>
            <a:r>
              <a:rPr lang="en-US" altLang="zh-CN" sz="2400" b="1">
                <a:solidFill>
                  <a:srgbClr val="C00000"/>
                </a:solidFill>
                <a:latin typeface="Times New Roman" panose="02020603050405020304" pitchFamily="18" charset="0"/>
                <a:ea typeface="黑体" panose="02010609060101010101" pitchFamily="49" charset="-122"/>
              </a:rPr>
              <a:t>3</a:t>
            </a:r>
            <a:r>
              <a:rPr lang="zh-CN" altLang="en-US" sz="2400" b="1">
                <a:solidFill>
                  <a:srgbClr val="C00000"/>
                </a:solidFill>
                <a:latin typeface="Times New Roman" panose="02020603050405020304" pitchFamily="18" charset="0"/>
                <a:ea typeface="黑体" panose="02010609060101010101" pitchFamily="49" charset="-122"/>
              </a:rPr>
              <a:t>步握手</a:t>
            </a:r>
            <a:r>
              <a:rPr lang="zh-CN" altLang="en-US" sz="2400">
                <a:solidFill>
                  <a:srgbClr val="002060"/>
                </a:solidFill>
                <a:latin typeface="Times New Roman" panose="02020603050405020304" pitchFamily="18" charset="0"/>
                <a:ea typeface="黑体" panose="02010609060101010101" pitchFamily="49" charset="-122"/>
              </a:rPr>
              <a:t>过程。在服务器收到初始的</a:t>
            </a:r>
            <a:r>
              <a:rPr lang="en-US" altLang="zh-CN" sz="2400" b="1">
                <a:solidFill>
                  <a:srgbClr val="C00000"/>
                </a:solidFill>
                <a:latin typeface="Times New Roman" panose="02020603050405020304" pitchFamily="18" charset="0"/>
                <a:ea typeface="黑体" panose="02010609060101010101" pitchFamily="49" charset="-122"/>
              </a:rPr>
              <a:t>SYN</a:t>
            </a:r>
            <a:r>
              <a:rPr lang="zh-CN" altLang="en-US" sz="2400" b="1">
                <a:solidFill>
                  <a:srgbClr val="C00000"/>
                </a:solidFill>
                <a:latin typeface="Times New Roman" panose="02020603050405020304" pitchFamily="18" charset="0"/>
                <a:ea typeface="黑体" panose="02010609060101010101" pitchFamily="49" charset="-122"/>
              </a:rPr>
              <a:t>数据包</a:t>
            </a:r>
            <a:r>
              <a:rPr lang="zh-CN" altLang="en-US" sz="2400">
                <a:solidFill>
                  <a:srgbClr val="002060"/>
                </a:solidFill>
                <a:latin typeface="Times New Roman" panose="02020603050405020304" pitchFamily="18" charset="0"/>
                <a:ea typeface="黑体" panose="02010609060101010101" pitchFamily="49" charset="-122"/>
              </a:rPr>
              <a:t>后，该连接处于</a:t>
            </a:r>
            <a:r>
              <a:rPr lang="zh-CN" altLang="en-US" sz="2400" b="1">
                <a:solidFill>
                  <a:srgbClr val="C00000"/>
                </a:solidFill>
                <a:latin typeface="Times New Roman" panose="02020603050405020304" pitchFamily="18" charset="0"/>
                <a:ea typeface="黑体" panose="02010609060101010101" pitchFamily="49" charset="-122"/>
              </a:rPr>
              <a:t>半开放状态</a:t>
            </a:r>
            <a:r>
              <a:rPr lang="zh-CN" altLang="en-US" sz="2400">
                <a:solidFill>
                  <a:srgbClr val="002060"/>
                </a:solidFill>
                <a:latin typeface="Times New Roman" panose="02020603050405020304" pitchFamily="18" charset="0"/>
                <a:ea typeface="黑体" panose="02010609060101010101" pitchFamily="49" charset="-122"/>
              </a:rPr>
              <a:t>。此后，服务器返回自己的</a:t>
            </a:r>
            <a:r>
              <a:rPr lang="zh-CN" altLang="en-US" sz="2400" b="1">
                <a:solidFill>
                  <a:srgbClr val="C00000"/>
                </a:solidFill>
                <a:latin typeface="Times New Roman" panose="02020603050405020304" pitchFamily="18" charset="0"/>
                <a:ea typeface="黑体" panose="02010609060101010101" pitchFamily="49" charset="-122"/>
              </a:rPr>
              <a:t>序号</a:t>
            </a:r>
            <a:r>
              <a:rPr lang="zh-CN" altLang="en-US" sz="2400">
                <a:solidFill>
                  <a:srgbClr val="002060"/>
                </a:solidFill>
                <a:latin typeface="Times New Roman" panose="02020603050405020304" pitchFamily="18" charset="0"/>
                <a:ea typeface="黑体" panose="02010609060101010101" pitchFamily="49" charset="-122"/>
              </a:rPr>
              <a:t>，并等待确认。最后，客户机发送</a:t>
            </a:r>
            <a:r>
              <a:rPr lang="zh-CN" altLang="en-US" sz="2400" b="1">
                <a:solidFill>
                  <a:srgbClr val="C00000"/>
                </a:solidFill>
                <a:latin typeface="Times New Roman" panose="02020603050405020304" pitchFamily="18" charset="0"/>
                <a:ea typeface="黑体" panose="02010609060101010101" pitchFamily="49" charset="-122"/>
              </a:rPr>
              <a:t>第</a:t>
            </a:r>
            <a:r>
              <a:rPr lang="en-US" altLang="zh-CN" sz="2400" b="1">
                <a:solidFill>
                  <a:srgbClr val="C00000"/>
                </a:solidFill>
                <a:latin typeface="Times New Roman" panose="02020603050405020304" pitchFamily="18" charset="0"/>
                <a:ea typeface="黑体" panose="02010609060101010101" pitchFamily="49" charset="-122"/>
              </a:rPr>
              <a:t>3</a:t>
            </a:r>
            <a:r>
              <a:rPr lang="zh-CN" altLang="en-US" sz="2400" b="1">
                <a:solidFill>
                  <a:srgbClr val="C00000"/>
                </a:solidFill>
                <a:latin typeface="Times New Roman" panose="02020603050405020304" pitchFamily="18" charset="0"/>
                <a:ea typeface="黑体" panose="02010609060101010101" pitchFamily="49" charset="-122"/>
              </a:rPr>
              <a:t>个数据包</a:t>
            </a:r>
            <a:r>
              <a:rPr lang="zh-CN" altLang="en-US" sz="2400">
                <a:solidFill>
                  <a:srgbClr val="002060"/>
                </a:solidFill>
                <a:latin typeface="Times New Roman" panose="02020603050405020304" pitchFamily="18" charset="0"/>
                <a:ea typeface="黑体" panose="02010609060101010101" pitchFamily="49" charset="-122"/>
              </a:rPr>
              <a:t>使</a:t>
            </a:r>
            <a:r>
              <a:rPr lang="en-US" altLang="zh-CN" sz="2400">
                <a:solidFill>
                  <a:srgbClr val="002060"/>
                </a:solidFill>
                <a:latin typeface="Times New Roman" panose="02020603050405020304" pitchFamily="18" charset="0"/>
                <a:ea typeface="黑体" panose="02010609060101010101" pitchFamily="49" charset="-122"/>
              </a:rPr>
              <a:t>TCP</a:t>
            </a:r>
            <a:r>
              <a:rPr lang="zh-CN" altLang="en-US" sz="2400">
                <a:solidFill>
                  <a:srgbClr val="002060"/>
                </a:solidFill>
                <a:latin typeface="Times New Roman" panose="02020603050405020304" pitchFamily="18" charset="0"/>
                <a:ea typeface="黑体" panose="02010609060101010101" pitchFamily="49" charset="-122"/>
              </a:rPr>
              <a:t>连接开放，在客户机和服务器之间建立连接。</a:t>
            </a:r>
            <a:endParaRPr lang="en-US" altLang="zh-CN" sz="2400">
              <a:solidFill>
                <a:srgbClr val="002060"/>
              </a:solidFill>
              <a:latin typeface="Times New Roman" panose="02020603050405020304" pitchFamily="18" charset="0"/>
              <a:ea typeface="黑体" panose="02010609060101010101" pitchFamily="49" charset="-122"/>
            </a:endParaRPr>
          </a:p>
          <a:p>
            <a:pPr eaLnBrk="1" hangingPunct="1">
              <a:lnSpc>
                <a:spcPct val="150000"/>
              </a:lnSpc>
            </a:pPr>
            <a:endParaRPr lang="zh-CN" altLang="en-US" sz="2400">
              <a:solidFill>
                <a:srgbClr val="002060"/>
              </a:solidFill>
              <a:latin typeface="Times New Roman" panose="02020603050405020304" pitchFamily="18" charset="0"/>
              <a:ea typeface="黑体" panose="020106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214438"/>
            <a:ext cx="9058275" cy="5500687"/>
            <a:chOff x="526486" y="5661791"/>
            <a:chExt cx="9170143" cy="25433740"/>
          </a:xfrm>
        </p:grpSpPr>
        <p:sp>
          <p:nvSpPr>
            <p:cNvPr id="3" name="AutoShape 3"/>
            <p:cNvSpPr>
              <a:spLocks noChangeArrowheads="1"/>
            </p:cNvSpPr>
            <p:nvPr/>
          </p:nvSpPr>
          <p:spPr bwMode="blackWhite">
            <a:xfrm>
              <a:off x="526486" y="5661791"/>
              <a:ext cx="9073717" cy="25433740"/>
            </a:xfrm>
            <a:prstGeom prst="roundRect">
              <a:avLst>
                <a:gd name="adj" fmla="val 11157"/>
              </a:avLst>
            </a:prstGeom>
            <a:solidFill>
              <a:srgbClr val="4F81BD">
                <a:lumMod val="20000"/>
                <a:lumOff val="80000"/>
              </a:srgbClr>
            </a:solidFill>
            <a:ln w="76200" cap="flat" cmpd="sng" algn="ctr">
              <a:solidFill>
                <a:srgbClr val="92D05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49" charset="-122"/>
                </a:rPr>
                <a:t>                        </a:t>
              </a:r>
              <a:endParaRPr lang="zh-CN" altLang="en-US" sz="2200" kern="0" dirty="0">
                <a:solidFill>
                  <a:srgbClr val="002060"/>
                </a:solidFill>
                <a:latin typeface="Times New Roman" panose="02020603050405020304" pitchFamily="18" charset="0"/>
                <a:ea typeface="黑体" panose="02010609060101010101" pitchFamily="49" charset="-122"/>
              </a:endParaRPr>
            </a:p>
          </p:txBody>
        </p:sp>
        <p:sp>
          <p:nvSpPr>
            <p:cNvPr id="31749" name="矩形 3"/>
            <p:cNvSpPr>
              <a:spLocks noChangeArrowheads="1"/>
            </p:cNvSpPr>
            <p:nvPr/>
          </p:nvSpPr>
          <p:spPr bwMode="auto">
            <a:xfrm>
              <a:off x="656662" y="10241262"/>
              <a:ext cx="9039967" cy="685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0000"/>
                </a:lnSpc>
                <a:spcAft>
                  <a:spcPts val="600"/>
                </a:spcAft>
                <a:buClr>
                  <a:schemeClr val="accent1"/>
                </a:buClr>
                <a:buFontTx/>
                <a:buBlip>
                  <a:blip r:embed="rId3"/>
                </a:buBlip>
              </a:pPr>
              <a:r>
                <a:rPr lang="en-US" altLang="zh-CN" sz="24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SYN Flood</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攻击</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：攻击者利用</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TCP</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连接的半开放状态发动攻击。攻击者使用第一个数据包对服务器进行大流量冲击，使服务器一直处于半开放连接状态，从而无法完成</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步握手协议。</a:t>
              </a:r>
            </a:p>
          </p:txBody>
        </p:sp>
      </p:grpSp>
      <p:sp>
        <p:nvSpPr>
          <p:cNvPr id="31747"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TCP</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协议的安全性（</a:t>
            </a:r>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1</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196850" y="1377950"/>
            <a:ext cx="9340850" cy="5167313"/>
            <a:chOff x="-490320" y="2451868"/>
            <a:chExt cx="10209477" cy="2102406"/>
          </a:xfrm>
        </p:grpSpPr>
        <p:sp>
          <p:nvSpPr>
            <p:cNvPr id="4" name="AutoShape 3"/>
            <p:cNvSpPr>
              <a:spLocks noChangeArrowheads="1"/>
            </p:cNvSpPr>
            <p:nvPr/>
          </p:nvSpPr>
          <p:spPr bwMode="blackWhite">
            <a:xfrm>
              <a:off x="-167587" y="2451868"/>
              <a:ext cx="9768755" cy="2102406"/>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微软雅黑" panose="020B0503020204020204" pitchFamily="34" charset="-122"/>
                  <a:ea typeface="微软雅黑" panose="020B0503020204020204" pitchFamily="34" charset="-122"/>
                </a:rPr>
                <a:t>                        </a:t>
              </a:r>
              <a:endParaRPr lang="zh-CN" altLang="en-US" sz="2200" kern="0" dirty="0">
                <a:solidFill>
                  <a:srgbClr val="002060"/>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490320" y="2467370"/>
              <a:ext cx="10209477" cy="1827898"/>
            </a:xfrm>
            <a:prstGeom prst="rect">
              <a:avLst/>
            </a:prstGeom>
            <a:noFill/>
            <a:ln w="9525">
              <a:noFill/>
              <a:miter lim="800000"/>
            </a:ln>
          </p:spPr>
          <p:txBody>
            <a:bodyPr>
              <a:spAutoFit/>
            </a:bodyPr>
            <a:lstStyle/>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每个</a:t>
              </a:r>
              <a:r>
                <a:rPr lang="en-US" altLang="zh-CN"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数据包包含有</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源地址</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目的地址</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，头检验和、分片字段、总长度等首部字段以及数据净荷等；</a:t>
              </a:r>
            </a:p>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典型的</a:t>
              </a:r>
              <a:r>
                <a:rPr lang="en-US" altLang="zh-CN"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数据包长度</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有几百个字节；</a:t>
              </a:r>
            </a:p>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它可通过以太网</a:t>
              </a:r>
              <a:r>
                <a:rPr lang="en-US" altLang="zh-CN"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串行线</a:t>
              </a:r>
              <a:r>
                <a:rPr lang="en-US" altLang="zh-CN"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/ATM /Frame Relay</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等链路进行传输；</a:t>
              </a:r>
            </a:p>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在</a:t>
              </a:r>
              <a:r>
                <a:rPr lang="en-US" altLang="zh-CN"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级上，不存在</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虚拟电路</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或“电话呼叫”的概念；</a:t>
              </a:r>
            </a:p>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每个数据包都是</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独立</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a:t>
              </a:r>
            </a:p>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没有任何机制保证数据包一定能被发送、只发送一次，或以特定的次序发送；</a:t>
              </a:r>
            </a:p>
            <a:p>
              <a:pPr lvl="1">
                <a:lnSpc>
                  <a:spcPct val="120000"/>
                </a:lnSpc>
                <a:spcAft>
                  <a:spcPts val="600"/>
                </a:spcAft>
                <a:buClr>
                  <a:schemeClr val="accent1"/>
                </a:buClr>
                <a:buFontTx/>
                <a:buBlip>
                  <a:blip r:embed="rId2"/>
                </a:buBlip>
                <a:defRPr/>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仅对</a:t>
              </a:r>
              <a:r>
                <a:rPr lang="en-US" altLang="zh-CN"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头</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做差错检验，</a:t>
              </a:r>
              <a:r>
                <a:rPr lang="zh-CN" altLang="en-US" sz="240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不能检验</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整个数据包的正确性。</a:t>
              </a:r>
            </a:p>
          </p:txBody>
        </p:sp>
      </p:grpSp>
      <p:sp>
        <p:nvSpPr>
          <p:cNvPr id="8195" name="Rectangle 3"/>
          <p:cNvSpPr>
            <a:spLocks noGrp="1" noChangeArrowheads="1"/>
          </p:cNvSpPr>
          <p:nvPr>
            <p:ph type="title" idx="4294967295"/>
          </p:nvPr>
        </p:nvSpPr>
        <p:spPr>
          <a:xfrm>
            <a:off x="0" y="-25400"/>
            <a:ext cx="9144000" cy="1141413"/>
          </a:xfrm>
        </p:spPr>
        <p:txBody>
          <a:bodyPr/>
          <a:lstStyle/>
          <a:p>
            <a:r>
              <a:rPr lang="en-US" altLang="zh-CN" sz="4000" smtClean="0"/>
              <a:t>2.1.1 </a:t>
            </a:r>
            <a:r>
              <a:rPr lang="zh-CN" altLang="en-US" sz="4000" smtClean="0"/>
              <a:t>网际协议</a:t>
            </a:r>
            <a:r>
              <a:rPr lang="en-US" altLang="zh-CN" sz="4000" smtClean="0">
                <a:latin typeface="Gulim" pitchFamily="34" charset="-127"/>
                <a:ea typeface="Gulim" pitchFamily="34" charset="-127"/>
                <a:sym typeface="Gulim" pitchFamily="34" charset="-127"/>
              </a:rPr>
              <a:t>—</a:t>
            </a:r>
            <a:r>
              <a:rPr lang="en-US" altLang="zh-CN" sz="4000" smtClean="0">
                <a:latin typeface="Times New Roman" panose="02020603050405020304" pitchFamily="18" charset="0"/>
                <a:sym typeface="Times New Roman" panose="02020603050405020304" pitchFamily="18" charset="0"/>
              </a:rPr>
              <a:t>IP</a:t>
            </a:r>
            <a:endParaRPr lang="zh-CN" altLang="en-US" smtClean="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idx="4294967295"/>
          </p:nvPr>
        </p:nvSpPr>
        <p:spPr>
          <a:xfrm>
            <a:off x="0" y="-25400"/>
            <a:ext cx="9144000" cy="1141413"/>
          </a:xfrm>
        </p:spPr>
        <p:txBody>
          <a:bodyPr/>
          <a:lstStyle/>
          <a:p>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rPr>
              <a:t>攻击</a:t>
            </a:r>
            <a:endParaRPr lang="zh-CN" altLang="en-US" smtClean="0">
              <a:latin typeface="Times New Roman" panose="02020603050405020304" pitchFamily="18" charset="0"/>
            </a:endParaRPr>
          </a:p>
        </p:txBody>
      </p:sp>
      <p:grpSp>
        <p:nvGrpSpPr>
          <p:cNvPr id="2" name="Group 3"/>
          <p:cNvGrpSpPr/>
          <p:nvPr/>
        </p:nvGrpSpPr>
        <p:grpSpPr bwMode="auto">
          <a:xfrm>
            <a:off x="2071719" y="1714500"/>
            <a:ext cx="3786187" cy="642938"/>
            <a:chOff x="0" y="0"/>
            <a:chExt cx="2496" cy="528"/>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grpSpPr>
        <p:sp>
          <p:nvSpPr>
            <p:cNvPr id="19460" name="AutoShape 5"/>
            <p:cNvSpPr>
              <a:spLocks noChangeArrowheads="1"/>
            </p:cNvSpPr>
            <p:nvPr/>
          </p:nvSpPr>
          <p:spPr bwMode="auto">
            <a:xfrm>
              <a:off x="0" y="0"/>
              <a:ext cx="2496" cy="528"/>
            </a:xfrm>
            <a:prstGeom prst="notchedRightArrow">
              <a:avLst>
                <a:gd name="adj1" fmla="val 50000"/>
                <a:gd name="adj2" fmla="val 118182"/>
              </a:avLst>
            </a:prstGeom>
            <a:grpFill/>
            <a:ln w="9525" cmpd="sng">
              <a:solidFill>
                <a:schemeClr val="bg1"/>
              </a:solidFill>
              <a:miter lim="800000"/>
            </a:ln>
          </p:spPr>
          <p:txBody>
            <a:bodyPr wrap="none" anchor="ctr"/>
            <a:lstStyle/>
            <a:p>
              <a:pPr>
                <a:defRPr/>
              </a:pPr>
              <a:endParaRPr lang="zh-CN" altLang="zh-CN">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19461" name="Text Box 6"/>
            <p:cNvSpPr txBox="1">
              <a:spLocks noChangeArrowheads="1"/>
            </p:cNvSpPr>
            <p:nvPr/>
          </p:nvSpPr>
          <p:spPr bwMode="auto">
            <a:xfrm>
              <a:off x="252" y="118"/>
              <a:ext cx="2160" cy="162"/>
            </a:xfrm>
            <a:prstGeom prst="rect">
              <a:avLst/>
            </a:prstGeom>
            <a:noFill/>
            <a:ln w="9525" cmpd="sng">
              <a:noFill/>
              <a:miter lim="800000"/>
            </a:ln>
          </p:spPr>
          <p:txBody>
            <a:bodyPr/>
            <a:lstStyle/>
            <a:p>
              <a:pPr>
                <a:defRPr/>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SYN </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（我可以和你连接吗？）</a:t>
              </a:r>
              <a:endPar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grpSp>
        <p:nvGrpSpPr>
          <p:cNvPr id="3" name="Group 6"/>
          <p:cNvGrpSpPr/>
          <p:nvPr/>
        </p:nvGrpSpPr>
        <p:grpSpPr bwMode="auto">
          <a:xfrm>
            <a:off x="2000281" y="2357438"/>
            <a:ext cx="3929062" cy="714375"/>
            <a:chOff x="0" y="0"/>
            <a:chExt cx="2496" cy="528"/>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grpSpPr>
        <p:sp>
          <p:nvSpPr>
            <p:cNvPr id="19463" name="AutoShape 8"/>
            <p:cNvSpPr>
              <a:spLocks noChangeArrowheads="1"/>
            </p:cNvSpPr>
            <p:nvPr/>
          </p:nvSpPr>
          <p:spPr bwMode="auto">
            <a:xfrm flipH="1">
              <a:off x="0" y="0"/>
              <a:ext cx="2496" cy="528"/>
            </a:xfrm>
            <a:prstGeom prst="notchedRightArrow">
              <a:avLst>
                <a:gd name="adj1" fmla="val 50000"/>
                <a:gd name="adj2" fmla="val 118182"/>
              </a:avLst>
            </a:prstGeom>
            <a:grpFill/>
            <a:ln w="9525" cmpd="sng">
              <a:solidFill>
                <a:schemeClr val="bg1"/>
              </a:solidFill>
              <a:miter lim="800000"/>
            </a:ln>
          </p:spPr>
          <p:txBody>
            <a:bodyPr wrap="none" anchor="ctr"/>
            <a:lstStyle/>
            <a:p>
              <a:pPr>
                <a:defRPr/>
              </a:pPr>
              <a:endParaRPr lang="zh-CN" altLang="zh-CN">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19464" name="Text Box 9"/>
            <p:cNvSpPr txBox="1">
              <a:spLocks noChangeArrowheads="1"/>
            </p:cNvSpPr>
            <p:nvPr/>
          </p:nvSpPr>
          <p:spPr bwMode="auto">
            <a:xfrm>
              <a:off x="0" y="134"/>
              <a:ext cx="2287" cy="130"/>
            </a:xfrm>
            <a:prstGeom prst="rect">
              <a:avLst/>
            </a:prstGeom>
            <a:noFill/>
            <a:ln w="9525" cmpd="sng">
              <a:noFill/>
              <a:miter lim="800000"/>
            </a:ln>
          </p:spPr>
          <p:txBody>
            <a:bodyPr/>
            <a:lstStyle/>
            <a:p>
              <a:pPr>
                <a:defRPr/>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     ACK | SYN</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（可以，请确认！）</a:t>
              </a:r>
              <a:endPar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grpSp>
        <p:nvGrpSpPr>
          <p:cNvPr id="4" name="Group 9"/>
          <p:cNvGrpSpPr/>
          <p:nvPr/>
        </p:nvGrpSpPr>
        <p:grpSpPr bwMode="auto">
          <a:xfrm>
            <a:off x="2071719" y="3143250"/>
            <a:ext cx="3857625" cy="642938"/>
            <a:chOff x="0" y="0"/>
            <a:chExt cx="2496" cy="528"/>
          </a:xfr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grpSpPr>
        <p:sp>
          <p:nvSpPr>
            <p:cNvPr id="19466" name="AutoShape 11"/>
            <p:cNvSpPr>
              <a:spLocks noChangeArrowheads="1"/>
            </p:cNvSpPr>
            <p:nvPr/>
          </p:nvSpPr>
          <p:spPr bwMode="auto">
            <a:xfrm>
              <a:off x="0" y="0"/>
              <a:ext cx="2496" cy="528"/>
            </a:xfrm>
            <a:prstGeom prst="notchedRightArrow">
              <a:avLst>
                <a:gd name="adj1" fmla="val 50000"/>
                <a:gd name="adj2" fmla="val 118182"/>
              </a:avLst>
            </a:prstGeom>
            <a:grpFill/>
            <a:ln w="9525" cmpd="sng">
              <a:solidFill>
                <a:schemeClr val="bg1"/>
              </a:solidFill>
              <a:miter lim="800000"/>
            </a:ln>
          </p:spPr>
          <p:txBody>
            <a:bodyPr wrap="none" anchor="ctr"/>
            <a:lstStyle/>
            <a:p>
              <a:pPr>
                <a:defRPr/>
              </a:pPr>
              <a:endParaRPr lang="zh-CN" altLang="zh-CN">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19467" name="Text Box 12"/>
            <p:cNvSpPr txBox="1">
              <a:spLocks noChangeArrowheads="1"/>
            </p:cNvSpPr>
            <p:nvPr/>
          </p:nvSpPr>
          <p:spPr bwMode="auto">
            <a:xfrm>
              <a:off x="403" y="125"/>
              <a:ext cx="2011" cy="181"/>
            </a:xfrm>
            <a:prstGeom prst="rect">
              <a:avLst/>
            </a:prstGeom>
            <a:noFill/>
            <a:ln w="9525" cmpd="sng">
              <a:noFill/>
              <a:miter lim="800000"/>
            </a:ln>
          </p:spPr>
          <p:txBody>
            <a:bodyPr/>
            <a:lstStyle/>
            <a:p>
              <a:pPr>
                <a:defRPr/>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   ACK </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确认连接）</a:t>
              </a:r>
              <a:endPar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grpSp>
        <p:nvGrpSpPr>
          <p:cNvPr id="5" name="Group 13"/>
          <p:cNvGrpSpPr/>
          <p:nvPr/>
        </p:nvGrpSpPr>
        <p:grpSpPr bwMode="auto">
          <a:xfrm>
            <a:off x="6143625" y="1428750"/>
            <a:ext cx="1714500" cy="2352675"/>
            <a:chOff x="0" y="0"/>
            <a:chExt cx="1449" cy="2090"/>
          </a:xfrm>
        </p:grpSpPr>
        <p:pic>
          <p:nvPicPr>
            <p:cNvPr id="3280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10" name="Text Box 16"/>
            <p:cNvSpPr txBox="1">
              <a:spLocks noChangeArrowheads="1"/>
            </p:cNvSpPr>
            <p:nvPr/>
          </p:nvSpPr>
          <p:spPr bwMode="auto">
            <a:xfrm>
              <a:off x="336" y="1680"/>
              <a:ext cx="1055"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2060"/>
                  </a:solidFill>
                  <a:latin typeface="Times New Roman" panose="02020603050405020304" pitchFamily="18" charset="0"/>
                  <a:ea typeface="黑体" panose="02010609060101010101" pitchFamily="49" charset="-122"/>
                </a:rPr>
                <a:t>应答方</a:t>
              </a:r>
              <a:endParaRPr lang="zh-CN" altLang="en-US">
                <a:solidFill>
                  <a:srgbClr val="002060"/>
                </a:solidFill>
                <a:latin typeface="Times New Roman" panose="02020603050405020304" pitchFamily="18" charset="0"/>
                <a:ea typeface="黑体" panose="02010609060101010101" pitchFamily="49" charset="-122"/>
              </a:endParaRPr>
            </a:p>
          </p:txBody>
        </p:sp>
      </p:grpSp>
      <p:grpSp>
        <p:nvGrpSpPr>
          <p:cNvPr id="6" name="组合 45"/>
          <p:cNvGrpSpPr/>
          <p:nvPr/>
        </p:nvGrpSpPr>
        <p:grpSpPr bwMode="auto">
          <a:xfrm>
            <a:off x="571500" y="1643063"/>
            <a:ext cx="1504950" cy="2176462"/>
            <a:chOff x="357158" y="1643063"/>
            <a:chExt cx="1504950" cy="2176462"/>
          </a:xfrm>
        </p:grpSpPr>
        <p:sp>
          <p:nvSpPr>
            <p:cNvPr id="32807" name="Text Box 13"/>
            <p:cNvSpPr txBox="1">
              <a:spLocks noChangeArrowheads="1"/>
            </p:cNvSpPr>
            <p:nvPr/>
          </p:nvSpPr>
          <p:spPr bwMode="auto">
            <a:xfrm>
              <a:off x="357158" y="3357563"/>
              <a:ext cx="12144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2060"/>
                  </a:solidFill>
                  <a:latin typeface="Times New Roman" panose="02020603050405020304" pitchFamily="18" charset="0"/>
                  <a:ea typeface="黑体" panose="02010609060101010101" pitchFamily="49" charset="-122"/>
                </a:rPr>
                <a:t>发起方</a:t>
              </a:r>
              <a:endParaRPr lang="zh-CN" altLang="en-US">
                <a:solidFill>
                  <a:srgbClr val="002060"/>
                </a:solidFill>
                <a:latin typeface="Times New Roman" panose="02020603050405020304" pitchFamily="18" charset="0"/>
                <a:ea typeface="黑体" panose="02010609060101010101" pitchFamily="49" charset="-122"/>
              </a:endParaRPr>
            </a:p>
          </p:txBody>
        </p:sp>
        <p:pic>
          <p:nvPicPr>
            <p:cNvPr id="3280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58" y="1643063"/>
              <a:ext cx="1504950"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46"/>
          <p:cNvGrpSpPr/>
          <p:nvPr/>
        </p:nvGrpSpPr>
        <p:grpSpPr bwMode="auto">
          <a:xfrm>
            <a:off x="500063" y="4929188"/>
            <a:ext cx="1725612" cy="1928812"/>
            <a:chOff x="285750" y="4929188"/>
            <a:chExt cx="1725583" cy="1928812"/>
          </a:xfrm>
        </p:grpSpPr>
        <p:pic>
          <p:nvPicPr>
            <p:cNvPr id="328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58" y="4929188"/>
              <a:ext cx="165417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6" name="Text Box 6"/>
            <p:cNvSpPr txBox="1">
              <a:spLocks noChangeArrowheads="1"/>
            </p:cNvSpPr>
            <p:nvPr/>
          </p:nvSpPr>
          <p:spPr bwMode="auto">
            <a:xfrm>
              <a:off x="285750" y="6396038"/>
              <a:ext cx="1285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C00000"/>
                  </a:solidFill>
                  <a:latin typeface="Times New Roman" panose="02020603050405020304" pitchFamily="18" charset="0"/>
                  <a:ea typeface="黑体" panose="02010609060101010101" pitchFamily="49" charset="-122"/>
                </a:rPr>
                <a:t>攻击者</a:t>
              </a:r>
              <a:endParaRPr lang="zh-CN" altLang="en-US">
                <a:solidFill>
                  <a:srgbClr val="C00000"/>
                </a:solidFill>
                <a:latin typeface="Times New Roman" panose="02020603050405020304" pitchFamily="18" charset="0"/>
                <a:ea typeface="黑体" panose="02010609060101010101" pitchFamily="49" charset="-122"/>
              </a:endParaRPr>
            </a:p>
          </p:txBody>
        </p:sp>
      </p:grpSp>
      <p:grpSp>
        <p:nvGrpSpPr>
          <p:cNvPr id="8" name="组合 47"/>
          <p:cNvGrpSpPr/>
          <p:nvPr/>
        </p:nvGrpSpPr>
        <p:grpSpPr bwMode="auto">
          <a:xfrm>
            <a:off x="6357938" y="4214813"/>
            <a:ext cx="1563687" cy="2319337"/>
            <a:chOff x="6143596" y="4214813"/>
            <a:chExt cx="1563687" cy="2319337"/>
          </a:xfrm>
        </p:grpSpPr>
        <p:pic>
          <p:nvPicPr>
            <p:cNvPr id="328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596" y="4214813"/>
              <a:ext cx="154305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4" name="Text Box 8"/>
            <p:cNvSpPr txBox="1">
              <a:spLocks noChangeArrowheads="1"/>
            </p:cNvSpPr>
            <p:nvPr/>
          </p:nvSpPr>
          <p:spPr bwMode="auto">
            <a:xfrm>
              <a:off x="6429346" y="6072188"/>
              <a:ext cx="1277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002060"/>
                  </a:solidFill>
                  <a:latin typeface="Times New Roman" panose="02020603050405020304" pitchFamily="18" charset="0"/>
                  <a:ea typeface="黑体" panose="02010609060101010101" pitchFamily="49" charset="-122"/>
                </a:rPr>
                <a:t>受害者</a:t>
              </a:r>
              <a:endParaRPr lang="zh-CN" altLang="en-US">
                <a:solidFill>
                  <a:srgbClr val="002060"/>
                </a:solidFill>
                <a:latin typeface="Times New Roman" panose="02020603050405020304" pitchFamily="18" charset="0"/>
                <a:ea typeface="黑体" panose="02010609060101010101" pitchFamily="49" charset="-122"/>
              </a:endParaRPr>
            </a:p>
          </p:txBody>
        </p:sp>
      </p:grpSp>
      <p:sp>
        <p:nvSpPr>
          <p:cNvPr id="19478" name="Text Box 9"/>
          <p:cNvSpPr txBox="1">
            <a:spLocks noChangeArrowheads="1"/>
          </p:cNvSpPr>
          <p:nvPr/>
        </p:nvSpPr>
        <p:spPr bwMode="auto">
          <a:xfrm>
            <a:off x="2714625" y="3786188"/>
            <a:ext cx="3876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latin typeface="Times New Roman" panose="02020603050405020304" pitchFamily="18" charset="0"/>
                <a:ea typeface="黑体" panose="02010609060101010101" pitchFamily="49" charset="-122"/>
              </a:rPr>
              <a:t>攻击者伪造源地址进行</a:t>
            </a:r>
            <a:r>
              <a:rPr lang="en-US" altLang="zh-CN" sz="2000" b="1">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SYN</a:t>
            </a:r>
            <a:r>
              <a:rPr lang="zh-CN" altLang="en-US" sz="2000" b="1">
                <a:solidFill>
                  <a:srgbClr val="0000FF"/>
                </a:solidFill>
                <a:latin typeface="Times New Roman" panose="02020603050405020304" pitchFamily="18" charset="0"/>
                <a:ea typeface="黑体" panose="02010609060101010101" pitchFamily="49" charset="-122"/>
                <a:sym typeface="Times New Roman" panose="02020603050405020304" pitchFamily="18" charset="0"/>
              </a:rPr>
              <a:t>请</a:t>
            </a:r>
            <a:r>
              <a:rPr lang="zh-CN" altLang="en-US" sz="2000" b="1">
                <a:solidFill>
                  <a:srgbClr val="0000FF"/>
                </a:solidFill>
                <a:latin typeface="Times New Roman" panose="02020603050405020304" pitchFamily="18" charset="0"/>
                <a:ea typeface="黑体" panose="02010609060101010101" pitchFamily="49" charset="-122"/>
              </a:rPr>
              <a:t>求</a:t>
            </a:r>
            <a:endParaRPr lang="zh-CN" altLang="en-US">
              <a:solidFill>
                <a:srgbClr val="0000FF"/>
              </a:solidFill>
              <a:latin typeface="Times New Roman" panose="02020603050405020304" pitchFamily="18" charset="0"/>
              <a:ea typeface="黑体" panose="02010609060101010101" pitchFamily="49" charset="-122"/>
            </a:endParaRPr>
          </a:p>
        </p:txBody>
      </p:sp>
      <p:grpSp>
        <p:nvGrpSpPr>
          <p:cNvPr id="9" name="Group 23"/>
          <p:cNvGrpSpPr/>
          <p:nvPr/>
        </p:nvGrpSpPr>
        <p:grpSpPr bwMode="auto">
          <a:xfrm>
            <a:off x="7715250" y="3714750"/>
            <a:ext cx="1285875" cy="928688"/>
            <a:chOff x="0" y="0"/>
            <a:chExt cx="1008" cy="864"/>
          </a:xfrm>
        </p:grpSpPr>
        <p:sp>
          <p:nvSpPr>
            <p:cNvPr id="32801" name="AutoShape 11"/>
            <p:cNvSpPr>
              <a:spLocks noChangeArrowheads="1"/>
            </p:cNvSpPr>
            <p:nvPr/>
          </p:nvSpPr>
          <p:spPr bwMode="auto">
            <a:xfrm>
              <a:off x="0" y="0"/>
              <a:ext cx="1008" cy="864"/>
            </a:xfrm>
            <a:prstGeom prst="cloudCallout">
              <a:avLst>
                <a:gd name="adj1" fmla="val -5356"/>
                <a:gd name="adj2" fmla="val 71644"/>
              </a:avLst>
            </a:prstGeom>
            <a:solidFill>
              <a:srgbClr val="FFFF00"/>
            </a:solidFill>
            <a:ln w="9525">
              <a:solidFill>
                <a:srgbClr val="FF330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a typeface="黑体" panose="02010609060101010101" pitchFamily="49" charset="-122"/>
              </a:endParaRPr>
            </a:p>
          </p:txBody>
        </p:sp>
        <p:sp>
          <p:nvSpPr>
            <p:cNvPr id="32802" name="Text Box 12"/>
            <p:cNvSpPr txBox="1">
              <a:spLocks noChangeArrowheads="1"/>
            </p:cNvSpPr>
            <p:nvPr/>
          </p:nvSpPr>
          <p:spPr bwMode="auto">
            <a:xfrm>
              <a:off x="112" y="0"/>
              <a:ext cx="840"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3300"/>
                  </a:solidFill>
                  <a:latin typeface="Times New Roman" panose="02020603050405020304" pitchFamily="18" charset="0"/>
                  <a:ea typeface="黑体" panose="02010609060101010101" pitchFamily="49" charset="-122"/>
                </a:rPr>
                <a:t>为何还没回应</a:t>
              </a:r>
              <a:endParaRPr lang="zh-CN" altLang="en-US">
                <a:latin typeface="Times New Roman" panose="02020603050405020304" pitchFamily="18" charset="0"/>
                <a:ea typeface="黑体" panose="02010609060101010101" pitchFamily="49" charset="-122"/>
              </a:endParaRPr>
            </a:p>
          </p:txBody>
        </p:sp>
      </p:grpSp>
      <p:grpSp>
        <p:nvGrpSpPr>
          <p:cNvPr id="10" name="Group 26"/>
          <p:cNvGrpSpPr/>
          <p:nvPr/>
        </p:nvGrpSpPr>
        <p:grpSpPr bwMode="auto">
          <a:xfrm>
            <a:off x="857250" y="4214813"/>
            <a:ext cx="1785938" cy="928687"/>
            <a:chOff x="0" y="0"/>
            <a:chExt cx="1008" cy="864"/>
          </a:xfrm>
        </p:grpSpPr>
        <p:sp>
          <p:nvSpPr>
            <p:cNvPr id="32799" name="AutoShape 14"/>
            <p:cNvSpPr>
              <a:spLocks noChangeArrowheads="1"/>
            </p:cNvSpPr>
            <p:nvPr/>
          </p:nvSpPr>
          <p:spPr bwMode="auto">
            <a:xfrm>
              <a:off x="0" y="0"/>
              <a:ext cx="1008" cy="864"/>
            </a:xfrm>
            <a:prstGeom prst="cloudCallout">
              <a:avLst>
                <a:gd name="adj1" fmla="val -11907"/>
                <a:gd name="adj2" fmla="val 70829"/>
              </a:avLst>
            </a:prstGeom>
            <a:solidFill>
              <a:srgbClr val="FFFFFF"/>
            </a:solidFill>
            <a:ln w="9525">
              <a:solidFill>
                <a:srgbClr val="FF3300"/>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latin typeface="Times New Roman" panose="02020603050405020304" pitchFamily="18" charset="0"/>
                <a:ea typeface="黑体" panose="02010609060101010101" pitchFamily="49" charset="-122"/>
              </a:endParaRPr>
            </a:p>
          </p:txBody>
        </p:sp>
        <p:sp>
          <p:nvSpPr>
            <p:cNvPr id="32800" name="Text Box 15"/>
            <p:cNvSpPr txBox="1">
              <a:spLocks noChangeArrowheads="1"/>
            </p:cNvSpPr>
            <p:nvPr/>
          </p:nvSpPr>
          <p:spPr bwMode="auto">
            <a:xfrm>
              <a:off x="161" y="66"/>
              <a:ext cx="720" cy="6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3300"/>
                  </a:solidFill>
                  <a:latin typeface="Times New Roman" panose="02020603050405020304" pitchFamily="18" charset="0"/>
                  <a:ea typeface="黑体" panose="02010609060101010101" pitchFamily="49" charset="-122"/>
                </a:rPr>
                <a:t>就是让你白等</a:t>
              </a:r>
              <a:endParaRPr lang="zh-CN" altLang="en-US">
                <a:latin typeface="Times New Roman" panose="02020603050405020304" pitchFamily="18" charset="0"/>
                <a:ea typeface="黑体" panose="02010609060101010101" pitchFamily="49" charset="-122"/>
              </a:endParaRPr>
            </a:p>
          </p:txBody>
        </p:sp>
      </p:grpSp>
      <p:grpSp>
        <p:nvGrpSpPr>
          <p:cNvPr id="11" name="Group 30"/>
          <p:cNvGrpSpPr/>
          <p:nvPr/>
        </p:nvGrpSpPr>
        <p:grpSpPr bwMode="auto">
          <a:xfrm>
            <a:off x="2786063" y="4214813"/>
            <a:ext cx="3611562" cy="714375"/>
            <a:chOff x="0" y="0"/>
            <a:chExt cx="2496" cy="528"/>
          </a:xfrm>
        </p:grpSpPr>
        <p:sp>
          <p:nvSpPr>
            <p:cNvPr id="32797" name="AutoShape 18"/>
            <p:cNvSpPr>
              <a:spLocks noChangeArrowheads="1"/>
            </p:cNvSpPr>
            <p:nvPr/>
          </p:nvSpPr>
          <p:spPr bwMode="auto">
            <a:xfrm>
              <a:off x="0" y="0"/>
              <a:ext cx="2496" cy="528"/>
            </a:xfrm>
            <a:prstGeom prst="notchedRightArrow">
              <a:avLst>
                <a:gd name="adj1" fmla="val 50000"/>
                <a:gd name="adj2" fmla="val 118182"/>
              </a:avLst>
            </a:prstGeom>
            <a:gradFill rotWithShape="1">
              <a:gsLst>
                <a:gs pos="0">
                  <a:srgbClr val="3F1260"/>
                </a:gs>
                <a:gs pos="50000">
                  <a:srgbClr val="5E1F8D"/>
                </a:gs>
                <a:gs pos="100000">
                  <a:srgbClr val="7128A8"/>
                </a:gs>
              </a:gsLst>
              <a:lin ang="16200000" scaled="1"/>
            </a:gradFill>
            <a:ln w="9525">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a typeface="黑体" panose="02010609060101010101" pitchFamily="49" charset="-122"/>
              </a:endParaRPr>
            </a:p>
          </p:txBody>
        </p:sp>
        <p:sp>
          <p:nvSpPr>
            <p:cNvPr id="19488" name="Text Box 19"/>
            <p:cNvSpPr txBox="1">
              <a:spLocks noChangeArrowheads="1"/>
            </p:cNvSpPr>
            <p:nvPr/>
          </p:nvSpPr>
          <p:spPr bwMode="auto">
            <a:xfrm>
              <a:off x="229" y="128"/>
              <a:ext cx="2227" cy="174"/>
            </a:xfrm>
            <a:prstGeom prst="rect">
              <a:avLst/>
            </a:prstGeom>
            <a:noFill/>
            <a:ln w="9525" cmpd="sng">
              <a:noFill/>
              <a:miter lim="800000"/>
            </a:ln>
          </p:spPr>
          <p:txBody>
            <a:bodyPr/>
            <a:lstStyle/>
            <a:p>
              <a:pPr>
                <a:defRPr/>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SYN </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（我可以和你连接吗？）</a:t>
              </a:r>
              <a:endPar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grpSp>
        <p:nvGrpSpPr>
          <p:cNvPr id="12" name="Group 33"/>
          <p:cNvGrpSpPr/>
          <p:nvPr/>
        </p:nvGrpSpPr>
        <p:grpSpPr bwMode="auto">
          <a:xfrm>
            <a:off x="2714625" y="4929188"/>
            <a:ext cx="3714750" cy="714375"/>
            <a:chOff x="0" y="0"/>
            <a:chExt cx="2496" cy="528"/>
          </a:xfrm>
        </p:grpSpPr>
        <p:sp>
          <p:nvSpPr>
            <p:cNvPr id="32795" name="AutoShape 21"/>
            <p:cNvSpPr>
              <a:spLocks noChangeArrowheads="1"/>
            </p:cNvSpPr>
            <p:nvPr/>
          </p:nvSpPr>
          <p:spPr bwMode="auto">
            <a:xfrm flipH="1">
              <a:off x="0" y="0"/>
              <a:ext cx="2496" cy="528"/>
            </a:xfrm>
            <a:prstGeom prst="notchedRightArrow">
              <a:avLst>
                <a:gd name="adj1" fmla="val 50000"/>
                <a:gd name="adj2" fmla="val 118182"/>
              </a:avLst>
            </a:prstGeom>
            <a:gradFill rotWithShape="1">
              <a:gsLst>
                <a:gs pos="0">
                  <a:srgbClr val="3F1260"/>
                </a:gs>
                <a:gs pos="50000">
                  <a:srgbClr val="5E1F8D"/>
                </a:gs>
                <a:gs pos="100000">
                  <a:srgbClr val="7128A8"/>
                </a:gs>
              </a:gsLst>
              <a:lin ang="16200000" scaled="1"/>
            </a:gradFill>
            <a:ln w="9525">
              <a:solidFill>
                <a:schemeClr val="bg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latin typeface="Times New Roman" panose="02020603050405020304" pitchFamily="18" charset="0"/>
                <a:ea typeface="黑体" panose="02010609060101010101" pitchFamily="49" charset="-122"/>
              </a:endParaRPr>
            </a:p>
          </p:txBody>
        </p:sp>
        <p:sp>
          <p:nvSpPr>
            <p:cNvPr id="19491" name="Text Box 22"/>
            <p:cNvSpPr txBox="1">
              <a:spLocks noChangeArrowheads="1"/>
            </p:cNvSpPr>
            <p:nvPr/>
          </p:nvSpPr>
          <p:spPr bwMode="auto">
            <a:xfrm>
              <a:off x="14" y="144"/>
              <a:ext cx="2290" cy="278"/>
            </a:xfrm>
            <a:prstGeom prst="rect">
              <a:avLst/>
            </a:prstGeom>
            <a:noFill/>
            <a:ln w="9525" cmpd="sng">
              <a:noFill/>
              <a:miter lim="800000"/>
            </a:ln>
          </p:spPr>
          <p:txBody>
            <a:bodyPr/>
            <a:lstStyle/>
            <a:p>
              <a:pPr>
                <a:defRPr/>
              </a:pP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    </a:t>
              </a:r>
              <a:r>
                <a:rPr 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ACK | SYN</a:t>
              </a:r>
              <a:r>
                <a:rPr lang="zh-CN" altLang="en-US" b="1"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sym typeface="Times New Roman" panose="02020603050405020304" pitchFamily="18" charset="0"/>
                </a:rPr>
                <a:t>（可以，请确认！）</a:t>
              </a:r>
              <a:endParaRPr lang="zh-CN" altLang="en-US"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grpSp>
      <p:grpSp>
        <p:nvGrpSpPr>
          <p:cNvPr id="13" name="组合 48"/>
          <p:cNvGrpSpPr/>
          <p:nvPr/>
        </p:nvGrpSpPr>
        <p:grpSpPr bwMode="auto">
          <a:xfrm>
            <a:off x="2928938" y="5500688"/>
            <a:ext cx="3571875" cy="1136650"/>
            <a:chOff x="2714596" y="5500688"/>
            <a:chExt cx="3571875" cy="1136650"/>
          </a:xfrm>
        </p:grpSpPr>
        <p:sp>
          <p:nvSpPr>
            <p:cNvPr id="32793" name="Text Box 16"/>
            <p:cNvSpPr txBox="1">
              <a:spLocks noChangeArrowheads="1"/>
            </p:cNvSpPr>
            <p:nvPr/>
          </p:nvSpPr>
          <p:spPr bwMode="auto">
            <a:xfrm>
              <a:off x="2714596" y="5929313"/>
              <a:ext cx="3429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0000FF"/>
                  </a:solidFill>
                  <a:latin typeface="Times New Roman" panose="02020603050405020304" pitchFamily="18" charset="0"/>
                  <a:ea typeface="黑体" panose="02010609060101010101" pitchFamily="49" charset="-122"/>
                </a:rPr>
                <a:t>不能建立正常的连接</a:t>
              </a:r>
            </a:p>
            <a:p>
              <a:pPr eaLnBrk="1" hangingPunct="1"/>
              <a:r>
                <a:rPr lang="zh-CN" altLang="en-US" sz="2000" b="1">
                  <a:solidFill>
                    <a:srgbClr val="0000FF"/>
                  </a:solidFill>
                  <a:latin typeface="Times New Roman" panose="02020603050405020304" pitchFamily="18" charset="0"/>
                  <a:ea typeface="黑体" panose="02010609060101010101" pitchFamily="49" charset="-122"/>
                </a:rPr>
                <a:t>其它正常用户得不到响应</a:t>
              </a:r>
              <a:endParaRPr lang="zh-CN" altLang="en-US">
                <a:solidFill>
                  <a:srgbClr val="0000FF"/>
                </a:solidFill>
                <a:latin typeface="Times New Roman" panose="02020603050405020304" pitchFamily="18" charset="0"/>
                <a:ea typeface="黑体" panose="02010609060101010101" pitchFamily="49" charset="-122"/>
              </a:endParaRPr>
            </a:p>
          </p:txBody>
        </p:sp>
        <p:sp>
          <p:nvSpPr>
            <p:cNvPr id="32794" name="Text Box 23"/>
            <p:cNvSpPr txBox="1">
              <a:spLocks noChangeArrowheads="1"/>
            </p:cNvSpPr>
            <p:nvPr/>
          </p:nvSpPr>
          <p:spPr bwMode="auto">
            <a:xfrm>
              <a:off x="3286096" y="5500688"/>
              <a:ext cx="3000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solidFill>
                    <a:srgbClr val="FF3300"/>
                  </a:solidFill>
                  <a:latin typeface="Times New Roman" panose="02020603050405020304" pitchFamily="18" charset="0"/>
                  <a:ea typeface="黑体" panose="02010609060101010101" pitchFamily="49" charset="-122"/>
                </a:rPr>
                <a:t>？？？</a:t>
              </a:r>
              <a:endParaRPr lang="zh-CN" altLang="en-US">
                <a:latin typeface="Times New Roman" panose="02020603050405020304" pitchFamily="18" charset="0"/>
                <a:ea typeface="黑体" panose="02010609060101010101" pitchFamily="49" charset="-122"/>
              </a:endParaRPr>
            </a:p>
          </p:txBody>
        </p:sp>
      </p:grpSp>
      <p:grpSp>
        <p:nvGrpSpPr>
          <p:cNvPr id="14" name="组合 36"/>
          <p:cNvGrpSpPr/>
          <p:nvPr/>
        </p:nvGrpSpPr>
        <p:grpSpPr bwMode="auto">
          <a:xfrm>
            <a:off x="142875" y="1143000"/>
            <a:ext cx="6000750" cy="508000"/>
            <a:chOff x="381794" y="1549390"/>
            <a:chExt cx="6000792" cy="508000"/>
          </a:xfrm>
        </p:grpSpPr>
        <p:sp>
          <p:nvSpPr>
            <p:cNvPr id="32785" name="AutoShape 6"/>
            <p:cNvSpPr>
              <a:spLocks noChangeArrowheads="1"/>
            </p:cNvSpPr>
            <p:nvPr/>
          </p:nvSpPr>
          <p:spPr bwMode="gray">
            <a:xfrm>
              <a:off x="746390" y="1549390"/>
              <a:ext cx="5636196"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a:solidFill>
                    <a:srgbClr val="0000FF"/>
                  </a:solidFill>
                  <a:latin typeface="Times New Roman" panose="02020603050405020304" pitchFamily="18" charset="0"/>
                  <a:ea typeface="黑体" panose="02010609060101010101" pitchFamily="49" charset="-122"/>
                </a:rPr>
                <a:t>正常的三次握手建立通讯的过程</a:t>
              </a:r>
            </a:p>
          </p:txBody>
        </p:sp>
        <p:grpSp>
          <p:nvGrpSpPr>
            <p:cNvPr id="32786" name="Group 45"/>
            <p:cNvGrpSpPr/>
            <p:nvPr/>
          </p:nvGrpSpPr>
          <p:grpSpPr bwMode="auto">
            <a:xfrm>
              <a:off x="381794" y="1641465"/>
              <a:ext cx="481542" cy="407426"/>
              <a:chOff x="2078" y="1680"/>
              <a:chExt cx="1615" cy="1727"/>
            </a:xfrm>
          </p:grpSpPr>
          <p:sp>
            <p:nvSpPr>
              <p:cNvPr id="32787"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2788"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42" name="Oval 48"/>
              <p:cNvSpPr>
                <a:spLocks noChangeArrowheads="1"/>
              </p:cNvSpPr>
              <p:nvPr/>
            </p:nvSpPr>
            <p:spPr bwMode="gray">
              <a:xfrm>
                <a:off x="2461" y="1922"/>
                <a:ext cx="873" cy="14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a:solidFill>
                    <a:srgbClr val="002060"/>
                  </a:solidFill>
                  <a:ea typeface="+mn-ea"/>
                </a:endParaRPr>
              </a:p>
            </p:txBody>
          </p:sp>
          <p:sp>
            <p:nvSpPr>
              <p:cNvPr id="32790"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44" name="Oval 50"/>
              <p:cNvSpPr>
                <a:spLocks noChangeArrowheads="1"/>
              </p:cNvSpPr>
              <p:nvPr/>
            </p:nvSpPr>
            <p:spPr bwMode="gray">
              <a:xfrm>
                <a:off x="2339" y="1936"/>
                <a:ext cx="1091" cy="14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a:solidFill>
                    <a:srgbClr val="002060"/>
                  </a:solidFill>
                  <a:ea typeface="+mn-ea"/>
                </a:endParaRPr>
              </a:p>
            </p:txBody>
          </p:sp>
          <p:sp>
            <p:nvSpPr>
              <p:cNvPr id="32792" name="Oval 51"/>
              <p:cNvSpPr>
                <a:spLocks noChangeArrowheads="1"/>
              </p:cNvSpPr>
              <p:nvPr/>
            </p:nvSpPr>
            <p:spPr bwMode="gray">
              <a:xfrm>
                <a:off x="2337" y="1939"/>
                <a:ext cx="1096" cy="1468"/>
              </a:xfrm>
              <a:prstGeom prst="ellipse">
                <a:avLst/>
              </a:prstGeom>
              <a:gradFill rotWithShape="1">
                <a:gsLst>
                  <a:gs pos="0">
                    <a:srgbClr val="004D00"/>
                  </a:gs>
                  <a:gs pos="50000">
                    <a:srgbClr val="007300"/>
                  </a:gs>
                  <a:gs pos="100000">
                    <a:srgbClr val="008A00"/>
                  </a:gs>
                </a:gsLst>
                <a:lin ang="135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ppt_x</p:attrName>
                                        </p:attrNameLst>
                                      </p:cBhvr>
                                      <p:tavLst>
                                        <p:tav tm="0">
                                          <p:val>
                                            <p:strVal val="#ppt_x-#ppt_w/2"/>
                                          </p:val>
                                        </p:tav>
                                        <p:tav tm="100000">
                                          <p:val>
                                            <p:strVal val="#ppt_x"/>
                                          </p:val>
                                        </p:tav>
                                      </p:tavLst>
                                    </p:anim>
                                    <p:anim calcmode="lin" valueType="num">
                                      <p:cBhvr>
                                        <p:cTn id="8" dur="500" fill="hold"/>
                                        <p:tgtEl>
                                          <p:spTgt spid="14"/>
                                        </p:tgtEl>
                                        <p:attrNameLst>
                                          <p:attrName>ppt_y</p:attrName>
                                        </p:attrNameLst>
                                      </p:cBhvr>
                                      <p:tavLst>
                                        <p:tav tm="0">
                                          <p:val>
                                            <p:strVal val="#ppt_y"/>
                                          </p:val>
                                        </p:tav>
                                        <p:tav tm="100000">
                                          <p:val>
                                            <p:strVal val="#ppt_y"/>
                                          </p:val>
                                        </p:tav>
                                      </p:tavLst>
                                    </p:anim>
                                    <p:anim calcmode="lin" valueType="num">
                                      <p:cBhvr>
                                        <p:cTn id="9" dur="500" fill="hold"/>
                                        <p:tgtEl>
                                          <p:spTgt spid="14"/>
                                        </p:tgtEl>
                                        <p:attrNameLst>
                                          <p:attrName>ppt_w</p:attrName>
                                        </p:attrNameLst>
                                      </p:cBhvr>
                                      <p:tavLst>
                                        <p:tav tm="0">
                                          <p:val>
                                            <p:fltVal val="0"/>
                                          </p:val>
                                        </p:tav>
                                        <p:tav tm="100000">
                                          <p:val>
                                            <p:strVal val="#ppt_w"/>
                                          </p:val>
                                        </p:tav>
                                      </p:tavLst>
                                    </p:anim>
                                    <p:anim calcmode="lin" valueType="num">
                                      <p:cBhvr>
                                        <p:cTn id="10" dur="500" fill="hold"/>
                                        <p:tgtEl>
                                          <p:spTgt spid="1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19478"/>
                                        </p:tgtEl>
                                        <p:attrNameLst>
                                          <p:attrName>style.visibility</p:attrName>
                                        </p:attrNameLst>
                                      </p:cBhvr>
                                      <p:to>
                                        <p:strVal val="visible"/>
                                      </p:to>
                                    </p:set>
                                    <p:animEffect transition="in" filter="fade">
                                      <p:cBhvr>
                                        <p:cTn id="40" dur="500"/>
                                        <p:tgtEl>
                                          <p:spTgt spid="19478"/>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par>
                          <p:cTn id="45" fill="hold">
                            <p:stCondLst>
                              <p:cond delay="4000"/>
                            </p:stCondLst>
                            <p:childTnLst>
                              <p:par>
                                <p:cTn id="46" presetID="22" presetClass="entr" presetSubtype="2"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childTnLst>
                          </p:cTn>
                        </p:par>
                        <p:par>
                          <p:cTn id="49" fill="hold">
                            <p:stCondLst>
                              <p:cond delay="4500"/>
                            </p:stCondLst>
                            <p:childTnLst>
                              <p:par>
                                <p:cTn id="50" presetID="23" presetClass="entr" presetSubtype="16"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p:cTn id="56" dur="500" fill="hold"/>
                                        <p:tgtEl>
                                          <p:spTgt spid="10"/>
                                        </p:tgtEl>
                                        <p:attrNameLst>
                                          <p:attrName>ppt_w</p:attrName>
                                        </p:attrNameLst>
                                      </p:cBhvr>
                                      <p:tavLst>
                                        <p:tav tm="0">
                                          <p:val>
                                            <p:fltVal val="0"/>
                                          </p:val>
                                        </p:tav>
                                        <p:tav tm="100000">
                                          <p:val>
                                            <p:strVal val="#ppt_w"/>
                                          </p:val>
                                        </p:tav>
                                      </p:tavLst>
                                    </p:anim>
                                    <p:anim calcmode="lin" valueType="num">
                                      <p:cBhvr>
                                        <p:cTn id="57" dur="500" fill="hold"/>
                                        <p:tgtEl>
                                          <p:spTgt spid="10"/>
                                        </p:tgtEl>
                                        <p:attrNameLst>
                                          <p:attrName>ppt_h</p:attrName>
                                        </p:attrNameLst>
                                      </p:cBhvr>
                                      <p:tavLst>
                                        <p:tav tm="0">
                                          <p:val>
                                            <p:flt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p:cTn id="60" dur="500" fill="hold"/>
                                        <p:tgtEl>
                                          <p:spTgt spid="9"/>
                                        </p:tgtEl>
                                        <p:attrNameLst>
                                          <p:attrName>ppt_w</p:attrName>
                                        </p:attrNameLst>
                                      </p:cBhvr>
                                      <p:tavLst>
                                        <p:tav tm="0">
                                          <p:val>
                                            <p:fltVal val="0"/>
                                          </p:val>
                                        </p:tav>
                                        <p:tav tm="100000">
                                          <p:val>
                                            <p:strVal val="#ppt_w"/>
                                          </p:val>
                                        </p:tav>
                                      </p:tavLst>
                                    </p:anim>
                                    <p:anim calcmode="lin" valueType="num">
                                      <p:cBhvr>
                                        <p:cTn id="61"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smtClean="0"/>
              <a:t>SYN flooding</a:t>
            </a:r>
            <a:r>
              <a:rPr lang="zh-CN" altLang="en-US" smtClean="0"/>
              <a:t>攻击检测技术</a:t>
            </a:r>
          </a:p>
        </p:txBody>
      </p:sp>
      <p:sp>
        <p:nvSpPr>
          <p:cNvPr id="33795" name="Rectangle 3"/>
          <p:cNvSpPr>
            <a:spLocks noGrp="1" noChangeArrowheads="1"/>
          </p:cNvSpPr>
          <p:nvPr>
            <p:ph type="body" idx="1"/>
          </p:nvPr>
        </p:nvSpPr>
        <p:spPr/>
        <p:txBody>
          <a:bodyPr/>
          <a:lstStyle/>
          <a:p>
            <a:pPr>
              <a:buFont typeface="Wingdings" panose="05000000000000000000" pitchFamily="2" charset="2"/>
              <a:buChar char="Ø"/>
            </a:pPr>
            <a:r>
              <a:rPr lang="zh-CN" altLang="en-US" smtClean="0"/>
              <a:t>半开连接数检测</a:t>
            </a:r>
          </a:p>
          <a:p>
            <a:pPr lvl="1">
              <a:buFont typeface="Wingdings" panose="05000000000000000000" pitchFamily="2" charset="2"/>
              <a:buChar char="Ø"/>
            </a:pPr>
            <a:r>
              <a:rPr lang="zh-CN" altLang="en-US" smtClean="0"/>
              <a:t>实时记录所有客户端向服务器发起的所有半开连接数和完成了握手交互且转变为全连接的半开连接数，二者之差（即</a:t>
            </a:r>
            <a:r>
              <a:rPr lang="zh-CN" altLang="en-US" smtClean="0">
                <a:solidFill>
                  <a:srgbClr val="FF0000"/>
                </a:solidFill>
              </a:rPr>
              <a:t>未完成的半连接数</a:t>
            </a:r>
            <a:r>
              <a:rPr lang="zh-CN" altLang="en-US" smtClean="0"/>
              <a:t>）在服务器未受到攻击时会保持在一个相对恒定的范围内。如果未完成的半连接数突然增多，甚至接近服务器的资源分配上限时就可以怀疑此时服务器正受到异常流量的攻击。</a:t>
            </a:r>
          </a:p>
          <a:p>
            <a:pPr>
              <a:buFont typeface="Wingdings" panose="05000000000000000000" pitchFamily="2" charset="2"/>
              <a:buChar char="Ø"/>
            </a:pPr>
            <a:r>
              <a:rPr lang="zh-CN" altLang="en-US" smtClean="0"/>
              <a:t>新建连接速率检测</a:t>
            </a:r>
          </a:p>
          <a:p>
            <a:pPr lvl="1">
              <a:buFont typeface="Wingdings" panose="05000000000000000000" pitchFamily="2" charset="2"/>
              <a:buChar char="Ø"/>
            </a:pPr>
            <a:r>
              <a:rPr lang="zh-CN" altLang="en-US" smtClean="0"/>
              <a:t>记录每秒新建连接的数量，超过一定阈值可怀疑服务器遭受攻击</a:t>
            </a:r>
          </a:p>
        </p:txBody>
      </p:sp>
    </p:spTree>
  </p:cSld>
  <p:clrMapOvr>
    <a:masterClrMapping/>
  </p:clrMapOvr>
  <p:transition>
    <p:pull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sz="4000" smtClean="0"/>
              <a:t>针对</a:t>
            </a:r>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sym typeface="Times New Roman" panose="02020603050405020304" pitchFamily="18" charset="0"/>
              </a:rPr>
              <a:t>攻</a:t>
            </a:r>
            <a:r>
              <a:rPr lang="zh-CN" altLang="en-US" sz="4000" smtClean="0"/>
              <a:t>击的防范措施</a:t>
            </a:r>
          </a:p>
        </p:txBody>
      </p:sp>
      <p:sp>
        <p:nvSpPr>
          <p:cNvPr id="34819" name="Rectangle 3"/>
          <p:cNvSpPr>
            <a:spLocks noGrp="1" noChangeArrowheads="1"/>
          </p:cNvSpPr>
          <p:nvPr>
            <p:ph type="body" idx="1"/>
          </p:nvPr>
        </p:nvSpPr>
        <p:spPr/>
        <p:txBody>
          <a:bodyPr/>
          <a:lstStyle/>
          <a:p>
            <a:pPr>
              <a:lnSpc>
                <a:spcPct val="90000"/>
              </a:lnSpc>
              <a:buFont typeface="Wingdings" panose="05000000000000000000" pitchFamily="2" charset="2"/>
              <a:buChar char="Ø"/>
            </a:pPr>
            <a:r>
              <a:rPr lang="zh-CN" altLang="en-US" sz="2800" smtClean="0"/>
              <a:t>阻断新建连接</a:t>
            </a:r>
          </a:p>
          <a:p>
            <a:pPr marL="742950" lvl="1" indent="-285750">
              <a:lnSpc>
                <a:spcPct val="90000"/>
              </a:lnSpc>
              <a:buFont typeface="Wingdings" panose="05000000000000000000" pitchFamily="2" charset="2"/>
              <a:buChar char="Ø"/>
            </a:pPr>
            <a:r>
              <a:rPr lang="zh-CN" altLang="en-US" sz="2400" smtClean="0"/>
              <a:t>源地址过滤</a:t>
            </a:r>
          </a:p>
          <a:p>
            <a:pPr>
              <a:lnSpc>
                <a:spcPct val="90000"/>
              </a:lnSpc>
              <a:buFont typeface="Wingdings" panose="05000000000000000000" pitchFamily="2" charset="2"/>
              <a:buChar char="Ø"/>
            </a:pPr>
            <a:r>
              <a:rPr lang="zh-CN" altLang="en-US" sz="2800" smtClean="0"/>
              <a:t>释放无效连接</a:t>
            </a:r>
          </a:p>
          <a:p>
            <a:pPr marL="742950" lvl="1" indent="-285750">
              <a:lnSpc>
                <a:spcPct val="90000"/>
              </a:lnSpc>
              <a:buFont typeface="Wingdings" panose="05000000000000000000" pitchFamily="2" charset="2"/>
              <a:buChar char="Ø"/>
            </a:pPr>
            <a:r>
              <a:rPr lang="zh-CN" altLang="en-US" sz="2400" smtClean="0"/>
              <a:t>监视系统的半开连接和不活动连接，超过阈值时释放</a:t>
            </a:r>
          </a:p>
          <a:p>
            <a:pPr>
              <a:lnSpc>
                <a:spcPct val="90000"/>
              </a:lnSpc>
              <a:buFont typeface="Wingdings" panose="05000000000000000000" pitchFamily="2" charset="2"/>
              <a:buChar char="Ø"/>
            </a:pPr>
            <a:r>
              <a:rPr lang="zh-CN" altLang="en-US" sz="2800" smtClean="0"/>
              <a:t>延缓</a:t>
            </a:r>
            <a:r>
              <a:rPr lang="en-US" altLang="zh-CN" sz="2800" smtClean="0"/>
              <a:t>TCB</a:t>
            </a:r>
            <a:r>
              <a:rPr lang="zh-CN" altLang="en-US" sz="2800" smtClean="0"/>
              <a:t>（</a:t>
            </a:r>
            <a:r>
              <a:rPr lang="en-US" altLang="zh-CN" sz="2800" smtClean="0"/>
              <a:t>Transmission Control Block</a:t>
            </a:r>
            <a:r>
              <a:rPr lang="zh-CN" altLang="en-US" sz="2800" smtClean="0"/>
              <a:t>）分配</a:t>
            </a:r>
          </a:p>
          <a:p>
            <a:pPr marL="742950" lvl="1" indent="-285750">
              <a:lnSpc>
                <a:spcPct val="90000"/>
              </a:lnSpc>
              <a:buFont typeface="Wingdings" panose="05000000000000000000" pitchFamily="2" charset="2"/>
              <a:buChar char="Ø"/>
            </a:pPr>
            <a:r>
              <a:rPr lang="en-US" altLang="zh-CN" sz="2400" smtClean="0"/>
              <a:t>Syn</a:t>
            </a:r>
            <a:r>
              <a:rPr lang="zh-CN" altLang="en-US" sz="2400" smtClean="0"/>
              <a:t>丢包</a:t>
            </a:r>
          </a:p>
          <a:p>
            <a:pPr marL="742950" lvl="1" indent="-285750">
              <a:lnSpc>
                <a:spcPct val="90000"/>
              </a:lnSpc>
              <a:buFont typeface="Wingdings" panose="05000000000000000000" pitchFamily="2" charset="2"/>
              <a:buChar char="Ø"/>
            </a:pPr>
            <a:r>
              <a:rPr lang="en-US" altLang="zh-CN" sz="2400" smtClean="0"/>
              <a:t>SYN proxy</a:t>
            </a:r>
          </a:p>
          <a:p>
            <a:pPr marL="742950" lvl="1" indent="-285750">
              <a:lnSpc>
                <a:spcPct val="90000"/>
              </a:lnSpc>
              <a:buFont typeface="Wingdings" panose="05000000000000000000" pitchFamily="2" charset="2"/>
              <a:buChar char="Ø"/>
            </a:pPr>
            <a:r>
              <a:rPr lang="en-US" altLang="zh-CN" sz="2400" smtClean="0"/>
              <a:t>SYN cache</a:t>
            </a:r>
          </a:p>
          <a:p>
            <a:pPr marL="742950" lvl="1" indent="-285750">
              <a:lnSpc>
                <a:spcPct val="90000"/>
              </a:lnSpc>
              <a:buFont typeface="Wingdings" panose="05000000000000000000" pitchFamily="2" charset="2"/>
              <a:buChar char="Ø"/>
            </a:pPr>
            <a:r>
              <a:rPr lang="en-US" altLang="zh-CN" sz="2400" smtClean="0"/>
              <a:t>SYN cookie</a:t>
            </a:r>
          </a:p>
          <a:p>
            <a:pPr marL="742950" lvl="1" indent="-285750">
              <a:lnSpc>
                <a:spcPct val="90000"/>
              </a:lnSpc>
              <a:buFont typeface="Wingdings" panose="05000000000000000000" pitchFamily="2" charset="2"/>
              <a:buChar char="Ø"/>
            </a:pPr>
            <a:r>
              <a:rPr lang="en-US" altLang="zh-CN" sz="2400" smtClean="0"/>
              <a:t>Safe reset</a:t>
            </a:r>
          </a:p>
          <a:p>
            <a:pPr>
              <a:lnSpc>
                <a:spcPct val="90000"/>
              </a:lnSpc>
              <a:buFont typeface="Wingdings" panose="05000000000000000000" pitchFamily="2" charset="2"/>
              <a:buChar char="Ø"/>
            </a:pPr>
            <a:r>
              <a:rPr lang="en-US" altLang="zh-CN" sz="2800" smtClean="0"/>
              <a:t>……</a:t>
            </a:r>
          </a:p>
        </p:txBody>
      </p:sp>
    </p:spTree>
  </p:cSld>
  <p:clrMapOvr>
    <a:masterClrMapping/>
  </p:clrMapOvr>
  <p:transition>
    <p:pull dir="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title" idx="4294967295"/>
          </p:nvPr>
        </p:nvSpPr>
        <p:spPr>
          <a:xfrm>
            <a:off x="0" y="-25400"/>
            <a:ext cx="9144000" cy="1141413"/>
          </a:xfrm>
        </p:spPr>
        <p:txBody>
          <a:bodyPr/>
          <a:lstStyle/>
          <a:p>
            <a:r>
              <a:rPr lang="zh-CN" altLang="en-US" sz="4000" smtClean="0"/>
              <a:t>针对</a:t>
            </a:r>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sym typeface="Times New Roman" panose="02020603050405020304" pitchFamily="18" charset="0"/>
              </a:rPr>
              <a:t>攻</a:t>
            </a:r>
            <a:r>
              <a:rPr lang="zh-CN" altLang="en-US" sz="4000" smtClean="0"/>
              <a:t>击的防范措施</a:t>
            </a:r>
            <a:endParaRPr lang="zh-CN" altLang="en-US" smtClean="0"/>
          </a:p>
        </p:txBody>
      </p:sp>
      <p:grpSp>
        <p:nvGrpSpPr>
          <p:cNvPr id="2" name="组合 22"/>
          <p:cNvGrpSpPr/>
          <p:nvPr/>
        </p:nvGrpSpPr>
        <p:grpSpPr bwMode="auto">
          <a:xfrm>
            <a:off x="142875" y="1143000"/>
            <a:ext cx="3286125" cy="508000"/>
            <a:chOff x="381794" y="1549390"/>
            <a:chExt cx="3286148" cy="508000"/>
          </a:xfrm>
        </p:grpSpPr>
        <p:sp>
          <p:nvSpPr>
            <p:cNvPr id="35845" name="AutoShape 6"/>
            <p:cNvSpPr>
              <a:spLocks noChangeArrowheads="1"/>
            </p:cNvSpPr>
            <p:nvPr/>
          </p:nvSpPr>
          <p:spPr bwMode="gray">
            <a:xfrm>
              <a:off x="746390" y="1549390"/>
              <a:ext cx="2921552"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FF"/>
                  </a:solidFill>
                  <a:latin typeface="Times New Roman" panose="02020603050405020304" pitchFamily="18" charset="0"/>
                  <a:ea typeface="黑体" panose="02010609060101010101" pitchFamily="49" charset="-122"/>
                </a:rPr>
                <a:t>SYN proxy</a:t>
              </a:r>
            </a:p>
          </p:txBody>
        </p:sp>
        <p:grpSp>
          <p:nvGrpSpPr>
            <p:cNvPr id="35846" name="Group 45"/>
            <p:cNvGrpSpPr/>
            <p:nvPr/>
          </p:nvGrpSpPr>
          <p:grpSpPr bwMode="auto">
            <a:xfrm>
              <a:off x="381794" y="1641465"/>
              <a:ext cx="481542" cy="407426"/>
              <a:chOff x="2078" y="1680"/>
              <a:chExt cx="1615" cy="1727"/>
            </a:xfrm>
          </p:grpSpPr>
          <p:sp>
            <p:nvSpPr>
              <p:cNvPr id="35847"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5848"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28" name="Oval 48"/>
              <p:cNvSpPr>
                <a:spLocks noChangeArrowheads="1"/>
              </p:cNvSpPr>
              <p:nvPr/>
            </p:nvSpPr>
            <p:spPr bwMode="gray">
              <a:xfrm>
                <a:off x="2461" y="1922"/>
                <a:ext cx="873" cy="14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a:solidFill>
                    <a:srgbClr val="002060"/>
                  </a:solidFill>
                  <a:ea typeface="+mn-ea"/>
                </a:endParaRPr>
              </a:p>
            </p:txBody>
          </p:sp>
          <p:sp>
            <p:nvSpPr>
              <p:cNvPr id="35850"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0" name="Oval 50"/>
              <p:cNvSpPr>
                <a:spLocks noChangeArrowheads="1"/>
              </p:cNvSpPr>
              <p:nvPr/>
            </p:nvSpPr>
            <p:spPr bwMode="gray">
              <a:xfrm>
                <a:off x="2339" y="1936"/>
                <a:ext cx="1091" cy="14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a:solidFill>
                    <a:srgbClr val="002060"/>
                  </a:solidFill>
                  <a:ea typeface="+mn-ea"/>
                </a:endParaRPr>
              </a:p>
            </p:txBody>
          </p:sp>
          <p:sp>
            <p:nvSpPr>
              <p:cNvPr id="35852" name="Oval 51"/>
              <p:cNvSpPr>
                <a:spLocks noChangeArrowheads="1"/>
              </p:cNvSpPr>
              <p:nvPr/>
            </p:nvSpPr>
            <p:spPr bwMode="gray">
              <a:xfrm>
                <a:off x="2337" y="1939"/>
                <a:ext cx="1096" cy="1468"/>
              </a:xfrm>
              <a:prstGeom prst="ellipse">
                <a:avLst/>
              </a:prstGeom>
              <a:gradFill rotWithShape="1">
                <a:gsLst>
                  <a:gs pos="0">
                    <a:srgbClr val="004D00"/>
                  </a:gs>
                  <a:gs pos="50000">
                    <a:srgbClr val="007300"/>
                  </a:gs>
                  <a:gs pos="100000">
                    <a:srgbClr val="008A00"/>
                  </a:gs>
                </a:gsLst>
                <a:lin ang="135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grpSp>
      </p:grpSp>
      <p:pic>
        <p:nvPicPr>
          <p:cNvPr id="35844"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89138"/>
            <a:ext cx="676910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title" idx="4294967295"/>
          </p:nvPr>
        </p:nvSpPr>
        <p:spPr>
          <a:xfrm>
            <a:off x="0" y="-25400"/>
            <a:ext cx="9144000" cy="1141413"/>
          </a:xfrm>
        </p:spPr>
        <p:txBody>
          <a:bodyPr/>
          <a:lstStyle/>
          <a:p>
            <a:r>
              <a:rPr lang="zh-CN" altLang="en-US" sz="4000" smtClean="0"/>
              <a:t>针对</a:t>
            </a:r>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sym typeface="Times New Roman" panose="02020603050405020304" pitchFamily="18" charset="0"/>
              </a:rPr>
              <a:t>攻</a:t>
            </a:r>
            <a:r>
              <a:rPr lang="zh-CN" altLang="en-US" sz="4000" smtClean="0"/>
              <a:t>击的防范措施</a:t>
            </a:r>
            <a:endParaRPr lang="zh-CN" altLang="en-US" smtClean="0"/>
          </a:p>
        </p:txBody>
      </p:sp>
      <p:grpSp>
        <p:nvGrpSpPr>
          <p:cNvPr id="2" name="组合 22"/>
          <p:cNvGrpSpPr/>
          <p:nvPr/>
        </p:nvGrpSpPr>
        <p:grpSpPr bwMode="auto">
          <a:xfrm>
            <a:off x="142875" y="1143000"/>
            <a:ext cx="3286125" cy="508000"/>
            <a:chOff x="381794" y="1549390"/>
            <a:chExt cx="3286148" cy="508000"/>
          </a:xfrm>
        </p:grpSpPr>
        <p:sp>
          <p:nvSpPr>
            <p:cNvPr id="36870" name="AutoShape 6"/>
            <p:cNvSpPr>
              <a:spLocks noChangeArrowheads="1"/>
            </p:cNvSpPr>
            <p:nvPr/>
          </p:nvSpPr>
          <p:spPr bwMode="gray">
            <a:xfrm>
              <a:off x="746390" y="1549390"/>
              <a:ext cx="2921552"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FF"/>
                  </a:solidFill>
                  <a:latin typeface="Times New Roman" panose="02020603050405020304" pitchFamily="18" charset="0"/>
                  <a:ea typeface="黑体" panose="02010609060101010101" pitchFamily="49" charset="-122"/>
                </a:rPr>
                <a:t>SYN cache</a:t>
              </a:r>
            </a:p>
          </p:txBody>
        </p:sp>
        <p:grpSp>
          <p:nvGrpSpPr>
            <p:cNvPr id="36871" name="Group 45"/>
            <p:cNvGrpSpPr/>
            <p:nvPr/>
          </p:nvGrpSpPr>
          <p:grpSpPr bwMode="auto">
            <a:xfrm>
              <a:off x="381794" y="1641465"/>
              <a:ext cx="481542" cy="407426"/>
              <a:chOff x="2078" y="1680"/>
              <a:chExt cx="1615" cy="1727"/>
            </a:xfrm>
          </p:grpSpPr>
          <p:sp>
            <p:nvSpPr>
              <p:cNvPr id="36872"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6873"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28" name="Oval 48"/>
              <p:cNvSpPr>
                <a:spLocks noChangeArrowheads="1"/>
              </p:cNvSpPr>
              <p:nvPr/>
            </p:nvSpPr>
            <p:spPr bwMode="gray">
              <a:xfrm>
                <a:off x="2461" y="1922"/>
                <a:ext cx="873" cy="14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a:solidFill>
                    <a:srgbClr val="002060"/>
                  </a:solidFill>
                  <a:ea typeface="+mn-ea"/>
                </a:endParaRPr>
              </a:p>
            </p:txBody>
          </p:sp>
          <p:sp>
            <p:nvSpPr>
              <p:cNvPr id="36875"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0" name="Oval 50"/>
              <p:cNvSpPr>
                <a:spLocks noChangeArrowheads="1"/>
              </p:cNvSpPr>
              <p:nvPr/>
            </p:nvSpPr>
            <p:spPr bwMode="gray">
              <a:xfrm>
                <a:off x="2339" y="1936"/>
                <a:ext cx="1091" cy="14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a:solidFill>
                    <a:srgbClr val="002060"/>
                  </a:solidFill>
                  <a:ea typeface="+mn-ea"/>
                </a:endParaRPr>
              </a:p>
            </p:txBody>
          </p:sp>
          <p:sp>
            <p:nvSpPr>
              <p:cNvPr id="36877" name="Oval 51"/>
              <p:cNvSpPr>
                <a:spLocks noChangeArrowheads="1"/>
              </p:cNvSpPr>
              <p:nvPr/>
            </p:nvSpPr>
            <p:spPr bwMode="gray">
              <a:xfrm>
                <a:off x="2337" y="1939"/>
                <a:ext cx="1096" cy="1468"/>
              </a:xfrm>
              <a:prstGeom prst="ellipse">
                <a:avLst/>
              </a:prstGeom>
              <a:gradFill rotWithShape="1">
                <a:gsLst>
                  <a:gs pos="0">
                    <a:srgbClr val="004D00"/>
                  </a:gs>
                  <a:gs pos="50000">
                    <a:srgbClr val="007300"/>
                  </a:gs>
                  <a:gs pos="100000">
                    <a:srgbClr val="008A00"/>
                  </a:gs>
                </a:gsLst>
                <a:lin ang="135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grpSp>
      </p:grpSp>
      <p:pic>
        <p:nvPicPr>
          <p:cNvPr id="36868"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989138"/>
            <a:ext cx="676910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5" name="AutoShape 13"/>
          <p:cNvSpPr>
            <a:spLocks noChangeArrowheads="1"/>
          </p:cNvSpPr>
          <p:nvPr/>
        </p:nvSpPr>
        <p:spPr bwMode="auto">
          <a:xfrm>
            <a:off x="4859338" y="2349500"/>
            <a:ext cx="2376487" cy="1008063"/>
          </a:xfrm>
          <a:prstGeom prst="wedgeRoundRectCallout">
            <a:avLst>
              <a:gd name="adj1" fmla="val -58481"/>
              <a:gd name="adj2" fmla="val 99134"/>
              <a:gd name="adj3" fmla="val 16667"/>
            </a:avLst>
          </a:prstGeom>
          <a:solidFill>
            <a:srgbClr val="CC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不分配</a:t>
            </a:r>
            <a:r>
              <a:rPr lang="en-US" altLang="zh-CN"/>
              <a:t>TCB</a:t>
            </a:r>
            <a:r>
              <a:rPr lang="zh-CN" altLang="en-US"/>
              <a:t>，用</a:t>
            </a:r>
            <a:r>
              <a:rPr lang="en-US" altLang="zh-CN"/>
              <a:t>HASH</a:t>
            </a:r>
            <a:r>
              <a:rPr lang="zh-CN" altLang="en-US"/>
              <a:t>表（</a:t>
            </a:r>
            <a:r>
              <a:rPr lang="en-US" altLang="zh-CN"/>
              <a:t>Cache</a:t>
            </a:r>
            <a:r>
              <a:rPr lang="zh-CN" altLang="en-US"/>
              <a:t>）保存半开连接信息</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0605"/>
                                        </p:tgtEl>
                                        <p:attrNameLst>
                                          <p:attrName>style.visibility</p:attrName>
                                        </p:attrNameLst>
                                      </p:cBhvr>
                                      <p:to>
                                        <p:strVal val="visible"/>
                                      </p:to>
                                    </p:set>
                                    <p:animEffect transition="in" filter="wipe(down)">
                                      <p:cBhvr>
                                        <p:cTn id="15" dur="500"/>
                                        <p:tgtEl>
                                          <p:spTgt spid="110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0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title" idx="4294967295"/>
          </p:nvPr>
        </p:nvSpPr>
        <p:spPr>
          <a:xfrm>
            <a:off x="0" y="-25400"/>
            <a:ext cx="9144000" cy="1141413"/>
          </a:xfrm>
        </p:spPr>
        <p:txBody>
          <a:bodyPr/>
          <a:lstStyle/>
          <a:p>
            <a:r>
              <a:rPr lang="zh-CN" altLang="en-US" sz="4000" smtClean="0"/>
              <a:t>针对</a:t>
            </a:r>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sym typeface="Times New Roman" panose="02020603050405020304" pitchFamily="18" charset="0"/>
              </a:rPr>
              <a:t>攻</a:t>
            </a:r>
            <a:r>
              <a:rPr lang="zh-CN" altLang="en-US" sz="4000" smtClean="0"/>
              <a:t>击的防范措施</a:t>
            </a:r>
            <a:endParaRPr lang="zh-CN" altLang="en-US" smtClean="0"/>
          </a:p>
        </p:txBody>
      </p:sp>
      <p:grpSp>
        <p:nvGrpSpPr>
          <p:cNvPr id="2" name="组合 22"/>
          <p:cNvGrpSpPr/>
          <p:nvPr/>
        </p:nvGrpSpPr>
        <p:grpSpPr bwMode="auto">
          <a:xfrm>
            <a:off x="142875" y="1143000"/>
            <a:ext cx="3286125" cy="508000"/>
            <a:chOff x="381794" y="1549390"/>
            <a:chExt cx="3286148" cy="508000"/>
          </a:xfrm>
        </p:grpSpPr>
        <p:sp>
          <p:nvSpPr>
            <p:cNvPr id="37894" name="AutoShape 6"/>
            <p:cNvSpPr>
              <a:spLocks noChangeArrowheads="1"/>
            </p:cNvSpPr>
            <p:nvPr/>
          </p:nvSpPr>
          <p:spPr bwMode="gray">
            <a:xfrm>
              <a:off x="746390" y="1549390"/>
              <a:ext cx="2921552"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FF"/>
                  </a:solidFill>
                  <a:latin typeface="Times New Roman" panose="02020603050405020304" pitchFamily="18" charset="0"/>
                  <a:ea typeface="黑体" panose="02010609060101010101" pitchFamily="49" charset="-122"/>
                </a:rPr>
                <a:t>SYN cookie</a:t>
              </a:r>
            </a:p>
          </p:txBody>
        </p:sp>
        <p:grpSp>
          <p:nvGrpSpPr>
            <p:cNvPr id="37895" name="Group 45"/>
            <p:cNvGrpSpPr/>
            <p:nvPr/>
          </p:nvGrpSpPr>
          <p:grpSpPr bwMode="auto">
            <a:xfrm>
              <a:off x="381794" y="1641465"/>
              <a:ext cx="481542" cy="407426"/>
              <a:chOff x="2078" y="1680"/>
              <a:chExt cx="1615" cy="1727"/>
            </a:xfrm>
          </p:grpSpPr>
          <p:sp>
            <p:nvSpPr>
              <p:cNvPr id="37896"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7897"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28" name="Oval 48"/>
              <p:cNvSpPr>
                <a:spLocks noChangeArrowheads="1"/>
              </p:cNvSpPr>
              <p:nvPr/>
            </p:nvSpPr>
            <p:spPr bwMode="gray">
              <a:xfrm>
                <a:off x="2461" y="1922"/>
                <a:ext cx="873" cy="14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a:solidFill>
                    <a:srgbClr val="002060"/>
                  </a:solidFill>
                  <a:ea typeface="+mn-ea"/>
                </a:endParaRPr>
              </a:p>
            </p:txBody>
          </p:sp>
          <p:sp>
            <p:nvSpPr>
              <p:cNvPr id="37899"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0" name="Oval 50"/>
              <p:cNvSpPr>
                <a:spLocks noChangeArrowheads="1"/>
              </p:cNvSpPr>
              <p:nvPr/>
            </p:nvSpPr>
            <p:spPr bwMode="gray">
              <a:xfrm>
                <a:off x="2339" y="1936"/>
                <a:ext cx="1091" cy="14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a:solidFill>
                    <a:srgbClr val="002060"/>
                  </a:solidFill>
                  <a:ea typeface="+mn-ea"/>
                </a:endParaRPr>
              </a:p>
            </p:txBody>
          </p:sp>
          <p:sp>
            <p:nvSpPr>
              <p:cNvPr id="37901" name="Oval 51"/>
              <p:cNvSpPr>
                <a:spLocks noChangeArrowheads="1"/>
              </p:cNvSpPr>
              <p:nvPr/>
            </p:nvSpPr>
            <p:spPr bwMode="gray">
              <a:xfrm>
                <a:off x="2337" y="1939"/>
                <a:ext cx="1096" cy="1468"/>
              </a:xfrm>
              <a:prstGeom prst="ellipse">
                <a:avLst/>
              </a:prstGeom>
              <a:gradFill rotWithShape="1">
                <a:gsLst>
                  <a:gs pos="0">
                    <a:srgbClr val="004D00"/>
                  </a:gs>
                  <a:gs pos="50000">
                    <a:srgbClr val="007300"/>
                  </a:gs>
                  <a:gs pos="100000">
                    <a:srgbClr val="008A00"/>
                  </a:gs>
                </a:gsLst>
                <a:lin ang="135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grpSp>
      </p:grpSp>
      <p:pic>
        <p:nvPicPr>
          <p:cNvPr id="3789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116138"/>
            <a:ext cx="763270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4" name="AutoShape 14"/>
          <p:cNvSpPr>
            <a:spLocks noChangeArrowheads="1"/>
          </p:cNvSpPr>
          <p:nvPr/>
        </p:nvSpPr>
        <p:spPr bwMode="auto">
          <a:xfrm>
            <a:off x="4787900" y="1773238"/>
            <a:ext cx="2376488" cy="1008062"/>
          </a:xfrm>
          <a:prstGeom prst="wedgeRoundRectCallout">
            <a:avLst>
              <a:gd name="adj1" fmla="val -58481"/>
              <a:gd name="adj2" fmla="val 99134"/>
              <a:gd name="adj3" fmla="val 16667"/>
            </a:avLst>
          </a:prstGeom>
          <a:solidFill>
            <a:srgbClr val="CCFF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根据连接信息以及己方时间戳、</a:t>
            </a:r>
            <a:r>
              <a:rPr lang="en-US" altLang="zh-CN"/>
              <a:t>MSS</a:t>
            </a:r>
            <a:r>
              <a:rPr lang="zh-CN" altLang="en-US"/>
              <a:t>等信息生成</a:t>
            </a:r>
            <a:r>
              <a:rPr lang="en-US" altLang="zh-CN"/>
              <a:t>cookie</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5614"/>
                                        </p:tgtEl>
                                        <p:attrNameLst>
                                          <p:attrName>style.visibility</p:attrName>
                                        </p:attrNameLst>
                                      </p:cBhvr>
                                      <p:to>
                                        <p:strVal val="visible"/>
                                      </p:to>
                                    </p:set>
                                    <p:animEffect transition="in" filter="wipe(down)">
                                      <p:cBhvr>
                                        <p:cTn id="15" dur="500"/>
                                        <p:tgtEl>
                                          <p:spTgt spid="25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title" idx="4294967295"/>
          </p:nvPr>
        </p:nvSpPr>
        <p:spPr>
          <a:xfrm>
            <a:off x="0" y="-25400"/>
            <a:ext cx="9144000" cy="1141413"/>
          </a:xfrm>
        </p:spPr>
        <p:txBody>
          <a:bodyPr/>
          <a:lstStyle/>
          <a:p>
            <a:r>
              <a:rPr lang="zh-CN" altLang="en-US" sz="4000" smtClean="0"/>
              <a:t>针对</a:t>
            </a:r>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sym typeface="Times New Roman" panose="02020603050405020304" pitchFamily="18" charset="0"/>
              </a:rPr>
              <a:t>攻</a:t>
            </a:r>
            <a:r>
              <a:rPr lang="zh-CN" altLang="en-US" sz="4000" smtClean="0"/>
              <a:t>击的防范措施</a:t>
            </a:r>
            <a:endParaRPr lang="zh-CN" altLang="en-US" smtClean="0"/>
          </a:p>
        </p:txBody>
      </p:sp>
      <p:grpSp>
        <p:nvGrpSpPr>
          <p:cNvPr id="2" name="组合 22"/>
          <p:cNvGrpSpPr/>
          <p:nvPr/>
        </p:nvGrpSpPr>
        <p:grpSpPr bwMode="auto">
          <a:xfrm>
            <a:off x="142875" y="1143000"/>
            <a:ext cx="3286125" cy="508000"/>
            <a:chOff x="381794" y="1549390"/>
            <a:chExt cx="3286148" cy="508000"/>
          </a:xfrm>
        </p:grpSpPr>
        <p:sp>
          <p:nvSpPr>
            <p:cNvPr id="38917" name="AutoShape 6"/>
            <p:cNvSpPr>
              <a:spLocks noChangeArrowheads="1"/>
            </p:cNvSpPr>
            <p:nvPr/>
          </p:nvSpPr>
          <p:spPr bwMode="gray">
            <a:xfrm>
              <a:off x="746390" y="1549390"/>
              <a:ext cx="2921552"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FF"/>
                  </a:solidFill>
                  <a:latin typeface="Times New Roman" panose="02020603050405020304" pitchFamily="18" charset="0"/>
                  <a:ea typeface="黑体" panose="02010609060101010101" pitchFamily="49" charset="-122"/>
                </a:rPr>
                <a:t>Safe reset</a:t>
              </a:r>
              <a:r>
                <a:rPr lang="zh-CN" altLang="en-US" sz="2800">
                  <a:solidFill>
                    <a:srgbClr val="0000FF"/>
                  </a:solidFill>
                  <a:latin typeface="Times New Roman" panose="02020603050405020304" pitchFamily="18" charset="0"/>
                  <a:ea typeface="黑体" panose="02010609060101010101" pitchFamily="49" charset="-122"/>
                </a:rPr>
                <a:t>（</a:t>
              </a:r>
              <a:r>
                <a:rPr lang="en-US" altLang="zh-CN" sz="2800">
                  <a:solidFill>
                    <a:srgbClr val="0000FF"/>
                  </a:solidFill>
                  <a:latin typeface="Times New Roman" panose="02020603050405020304" pitchFamily="18" charset="0"/>
                  <a:ea typeface="黑体" panose="02010609060101010101" pitchFamily="49" charset="-122"/>
                </a:rPr>
                <a:t>1</a:t>
              </a:r>
              <a:r>
                <a:rPr lang="zh-CN" altLang="en-US" sz="2800">
                  <a:solidFill>
                    <a:srgbClr val="0000FF"/>
                  </a:solidFill>
                  <a:latin typeface="Times New Roman" panose="02020603050405020304" pitchFamily="18" charset="0"/>
                  <a:ea typeface="黑体" panose="02010609060101010101" pitchFamily="49" charset="-122"/>
                </a:rPr>
                <a:t>）</a:t>
              </a:r>
            </a:p>
          </p:txBody>
        </p:sp>
        <p:grpSp>
          <p:nvGrpSpPr>
            <p:cNvPr id="38918" name="Group 45"/>
            <p:cNvGrpSpPr/>
            <p:nvPr/>
          </p:nvGrpSpPr>
          <p:grpSpPr bwMode="auto">
            <a:xfrm>
              <a:off x="381794" y="1641465"/>
              <a:ext cx="481542" cy="407426"/>
              <a:chOff x="2078" y="1680"/>
              <a:chExt cx="1615" cy="1727"/>
            </a:xfrm>
          </p:grpSpPr>
          <p:sp>
            <p:nvSpPr>
              <p:cNvPr id="38919"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8920"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28" name="Oval 48"/>
              <p:cNvSpPr>
                <a:spLocks noChangeArrowheads="1"/>
              </p:cNvSpPr>
              <p:nvPr/>
            </p:nvSpPr>
            <p:spPr bwMode="gray">
              <a:xfrm>
                <a:off x="2461" y="1922"/>
                <a:ext cx="873" cy="14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a:solidFill>
                    <a:srgbClr val="002060"/>
                  </a:solidFill>
                  <a:ea typeface="+mn-ea"/>
                </a:endParaRPr>
              </a:p>
            </p:txBody>
          </p:sp>
          <p:sp>
            <p:nvSpPr>
              <p:cNvPr id="38922"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0" name="Oval 50"/>
              <p:cNvSpPr>
                <a:spLocks noChangeArrowheads="1"/>
              </p:cNvSpPr>
              <p:nvPr/>
            </p:nvSpPr>
            <p:spPr bwMode="gray">
              <a:xfrm>
                <a:off x="2339" y="1936"/>
                <a:ext cx="1091" cy="14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a:solidFill>
                    <a:srgbClr val="002060"/>
                  </a:solidFill>
                  <a:ea typeface="+mn-ea"/>
                </a:endParaRPr>
              </a:p>
            </p:txBody>
          </p:sp>
          <p:sp>
            <p:nvSpPr>
              <p:cNvPr id="38924" name="Oval 51"/>
              <p:cNvSpPr>
                <a:spLocks noChangeArrowheads="1"/>
              </p:cNvSpPr>
              <p:nvPr/>
            </p:nvSpPr>
            <p:spPr bwMode="gray">
              <a:xfrm>
                <a:off x="2337" y="1939"/>
                <a:ext cx="1096" cy="1468"/>
              </a:xfrm>
              <a:prstGeom prst="ellipse">
                <a:avLst/>
              </a:prstGeom>
              <a:gradFill rotWithShape="1">
                <a:gsLst>
                  <a:gs pos="0">
                    <a:srgbClr val="004D00"/>
                  </a:gs>
                  <a:gs pos="50000">
                    <a:srgbClr val="007300"/>
                  </a:gs>
                  <a:gs pos="100000">
                    <a:srgbClr val="008A00"/>
                  </a:gs>
                </a:gsLst>
                <a:lin ang="135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grpSp>
      </p:grpSp>
      <p:pic>
        <p:nvPicPr>
          <p:cNvPr id="38916"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205038"/>
            <a:ext cx="74898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title" idx="4294967295"/>
          </p:nvPr>
        </p:nvSpPr>
        <p:spPr>
          <a:xfrm>
            <a:off x="0" y="-25400"/>
            <a:ext cx="9144000" cy="1141413"/>
          </a:xfrm>
        </p:spPr>
        <p:txBody>
          <a:bodyPr/>
          <a:lstStyle/>
          <a:p>
            <a:r>
              <a:rPr lang="zh-CN" altLang="en-US" sz="4000" smtClean="0"/>
              <a:t>针对</a:t>
            </a:r>
            <a:r>
              <a:rPr lang="en-US" altLang="zh-CN" sz="4000" smtClean="0">
                <a:latin typeface="Times New Roman" panose="02020603050405020304" pitchFamily="18" charset="0"/>
                <a:sym typeface="Times New Roman" panose="02020603050405020304" pitchFamily="18" charset="0"/>
              </a:rPr>
              <a:t>SYN-Flooding</a:t>
            </a:r>
            <a:r>
              <a:rPr lang="zh-CN" altLang="en-US" sz="4000" smtClean="0">
                <a:latin typeface="Times New Roman" panose="02020603050405020304" pitchFamily="18" charset="0"/>
                <a:sym typeface="Times New Roman" panose="02020603050405020304" pitchFamily="18" charset="0"/>
              </a:rPr>
              <a:t>攻</a:t>
            </a:r>
            <a:r>
              <a:rPr lang="zh-CN" altLang="en-US" sz="4000" smtClean="0"/>
              <a:t>击的防范措施</a:t>
            </a:r>
            <a:endParaRPr lang="zh-CN" altLang="en-US" smtClean="0"/>
          </a:p>
        </p:txBody>
      </p:sp>
      <p:grpSp>
        <p:nvGrpSpPr>
          <p:cNvPr id="2" name="组合 22"/>
          <p:cNvGrpSpPr/>
          <p:nvPr/>
        </p:nvGrpSpPr>
        <p:grpSpPr bwMode="auto">
          <a:xfrm>
            <a:off x="142875" y="1143000"/>
            <a:ext cx="3286125" cy="508000"/>
            <a:chOff x="381794" y="1549390"/>
            <a:chExt cx="3286148" cy="508000"/>
          </a:xfrm>
        </p:grpSpPr>
        <p:sp>
          <p:nvSpPr>
            <p:cNvPr id="39941" name="AutoShape 6"/>
            <p:cNvSpPr>
              <a:spLocks noChangeArrowheads="1"/>
            </p:cNvSpPr>
            <p:nvPr/>
          </p:nvSpPr>
          <p:spPr bwMode="gray">
            <a:xfrm>
              <a:off x="746390" y="1549390"/>
              <a:ext cx="2921552"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a:solidFill>
                    <a:srgbClr val="0000FF"/>
                  </a:solidFill>
                  <a:latin typeface="Times New Roman" panose="02020603050405020304" pitchFamily="18" charset="0"/>
                  <a:ea typeface="黑体" panose="02010609060101010101" pitchFamily="49" charset="-122"/>
                </a:rPr>
                <a:t>Safe reset</a:t>
              </a:r>
              <a:r>
                <a:rPr lang="zh-CN" altLang="en-US" sz="2800">
                  <a:solidFill>
                    <a:srgbClr val="0000FF"/>
                  </a:solidFill>
                  <a:latin typeface="Times New Roman" panose="02020603050405020304" pitchFamily="18" charset="0"/>
                  <a:ea typeface="黑体" panose="02010609060101010101" pitchFamily="49" charset="-122"/>
                </a:rPr>
                <a:t>（</a:t>
              </a:r>
              <a:r>
                <a:rPr lang="en-US" altLang="zh-CN" sz="2800">
                  <a:solidFill>
                    <a:srgbClr val="0000FF"/>
                  </a:solidFill>
                  <a:latin typeface="Times New Roman" panose="02020603050405020304" pitchFamily="18" charset="0"/>
                  <a:ea typeface="黑体" panose="02010609060101010101" pitchFamily="49" charset="-122"/>
                </a:rPr>
                <a:t>2</a:t>
              </a:r>
              <a:r>
                <a:rPr lang="zh-CN" altLang="en-US" sz="2800">
                  <a:solidFill>
                    <a:srgbClr val="0000FF"/>
                  </a:solidFill>
                  <a:latin typeface="Times New Roman" panose="02020603050405020304" pitchFamily="18" charset="0"/>
                  <a:ea typeface="黑体" panose="02010609060101010101" pitchFamily="49" charset="-122"/>
                </a:rPr>
                <a:t>）</a:t>
              </a:r>
            </a:p>
          </p:txBody>
        </p:sp>
        <p:grpSp>
          <p:nvGrpSpPr>
            <p:cNvPr id="39942" name="Group 45"/>
            <p:cNvGrpSpPr/>
            <p:nvPr/>
          </p:nvGrpSpPr>
          <p:grpSpPr bwMode="auto">
            <a:xfrm>
              <a:off x="381794" y="1641465"/>
              <a:ext cx="481542" cy="407426"/>
              <a:chOff x="2078" y="1680"/>
              <a:chExt cx="1615" cy="1727"/>
            </a:xfrm>
          </p:grpSpPr>
          <p:sp>
            <p:nvSpPr>
              <p:cNvPr id="39943"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9944"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28" name="Oval 48"/>
              <p:cNvSpPr>
                <a:spLocks noChangeArrowheads="1"/>
              </p:cNvSpPr>
              <p:nvPr/>
            </p:nvSpPr>
            <p:spPr bwMode="gray">
              <a:xfrm>
                <a:off x="2461" y="1922"/>
                <a:ext cx="873" cy="146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a:solidFill>
                    <a:srgbClr val="002060"/>
                  </a:solidFill>
                  <a:ea typeface="+mn-ea"/>
                </a:endParaRPr>
              </a:p>
            </p:txBody>
          </p:sp>
          <p:sp>
            <p:nvSpPr>
              <p:cNvPr id="39946"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sp>
            <p:nvSpPr>
              <p:cNvPr id="30" name="Oval 50"/>
              <p:cNvSpPr>
                <a:spLocks noChangeArrowheads="1"/>
              </p:cNvSpPr>
              <p:nvPr/>
            </p:nvSpPr>
            <p:spPr bwMode="gray">
              <a:xfrm>
                <a:off x="2339" y="1936"/>
                <a:ext cx="1091" cy="14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a:solidFill>
                    <a:srgbClr val="002060"/>
                  </a:solidFill>
                  <a:ea typeface="+mn-ea"/>
                </a:endParaRPr>
              </a:p>
            </p:txBody>
          </p:sp>
          <p:sp>
            <p:nvSpPr>
              <p:cNvPr id="39948" name="Oval 51"/>
              <p:cNvSpPr>
                <a:spLocks noChangeArrowheads="1"/>
              </p:cNvSpPr>
              <p:nvPr/>
            </p:nvSpPr>
            <p:spPr bwMode="gray">
              <a:xfrm>
                <a:off x="2337" y="1939"/>
                <a:ext cx="1096" cy="1468"/>
              </a:xfrm>
              <a:prstGeom prst="ellipse">
                <a:avLst/>
              </a:prstGeom>
              <a:gradFill rotWithShape="1">
                <a:gsLst>
                  <a:gs pos="0">
                    <a:srgbClr val="004D00"/>
                  </a:gs>
                  <a:gs pos="50000">
                    <a:srgbClr val="007300"/>
                  </a:gs>
                  <a:gs pos="100000">
                    <a:srgbClr val="008A00"/>
                  </a:gs>
                </a:gsLst>
                <a:lin ang="135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2060"/>
                  </a:solidFill>
                  <a:ea typeface="黑体" panose="02010609060101010101" pitchFamily="49" charset="-122"/>
                </a:endParaRPr>
              </a:p>
            </p:txBody>
          </p:sp>
        </p:grpSp>
      </p:grpSp>
      <p:pic>
        <p:nvPicPr>
          <p:cNvPr id="3994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773238"/>
            <a:ext cx="554355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43000"/>
            <a:ext cx="9058275" cy="5572125"/>
            <a:chOff x="526486" y="5331480"/>
            <a:chExt cx="9170143" cy="25764051"/>
          </a:xfrm>
        </p:grpSpPr>
        <p:sp>
          <p:nvSpPr>
            <p:cNvPr id="3" name="AutoShape 3"/>
            <p:cNvSpPr>
              <a:spLocks noChangeArrowheads="1"/>
            </p:cNvSpPr>
            <p:nvPr/>
          </p:nvSpPr>
          <p:spPr bwMode="blackWhite">
            <a:xfrm>
              <a:off x="526486" y="5661791"/>
              <a:ext cx="9073717" cy="25433740"/>
            </a:xfrm>
            <a:prstGeom prst="roundRect">
              <a:avLst>
                <a:gd name="adj" fmla="val 11157"/>
              </a:avLst>
            </a:prstGeom>
            <a:solidFill>
              <a:srgbClr val="4F81BD">
                <a:lumMod val="20000"/>
                <a:lumOff val="80000"/>
              </a:srgbClr>
            </a:solidFill>
            <a:ln w="76200" cap="flat" cmpd="sng" algn="ctr">
              <a:solidFill>
                <a:srgbClr val="92D05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49" charset="-122"/>
                </a:rPr>
                <a:t>                        </a:t>
              </a:r>
              <a:endParaRPr lang="zh-CN" altLang="en-US" sz="2200" kern="0" dirty="0">
                <a:solidFill>
                  <a:srgbClr val="002060"/>
                </a:solidFill>
                <a:latin typeface="Times New Roman" panose="02020603050405020304" pitchFamily="18" charset="0"/>
                <a:ea typeface="黑体" panose="02010609060101010101" pitchFamily="49" charset="-122"/>
              </a:endParaRPr>
            </a:p>
          </p:txBody>
        </p:sp>
        <p:sp>
          <p:nvSpPr>
            <p:cNvPr id="40966" name="矩形 3"/>
            <p:cNvSpPr>
              <a:spLocks noChangeArrowheads="1"/>
            </p:cNvSpPr>
            <p:nvPr/>
          </p:nvSpPr>
          <p:spPr bwMode="auto">
            <a:xfrm>
              <a:off x="656662" y="5331480"/>
              <a:ext cx="9039967" cy="2198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0000"/>
                </a:lnSpc>
                <a:spcAft>
                  <a:spcPts val="600"/>
                </a:spcAft>
                <a:buClr>
                  <a:schemeClr val="accent1"/>
                </a:buClr>
                <a:buFontTx/>
                <a:buBlip>
                  <a:blip r:embed="rId3"/>
                </a:buBlip>
              </a:pPr>
              <a:endParaRPr lang="en-US" altLang="zh-CN"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0" lvl="2" eaLnBrk="1" hangingPunct="1">
                <a:lnSpc>
                  <a:spcPct val="120000"/>
                </a:lnSpc>
                <a:spcAft>
                  <a:spcPts val="600"/>
                </a:spcAft>
                <a:buClr>
                  <a:schemeClr val="accent1"/>
                </a:buClr>
                <a:buFontTx/>
                <a:buBlip>
                  <a:blip r:embed="rId3"/>
                </a:buBlip>
              </a:pPr>
              <a:r>
                <a:rPr lang="zh-CN" altLang="en-US"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序号</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攻击</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smtClean="0">
                  <a:solidFill>
                    <a:srgbClr val="002060"/>
                  </a:solidFill>
                  <a:latin typeface="Times New Roman" panose="02020603050405020304" pitchFamily="18" charset="0"/>
                  <a:cs typeface="Times New Roman" panose="02020603050405020304" pitchFamily="18" charset="0"/>
                </a:rPr>
                <a:t>TCP</a:t>
              </a:r>
              <a:r>
                <a:rPr lang="zh-CN" altLang="en-US" sz="2400" dirty="0" smtClean="0">
                  <a:solidFill>
                    <a:srgbClr val="002060"/>
                  </a:solidFill>
                  <a:latin typeface="Times New Roman" panose="02020603050405020304" pitchFamily="18" charset="0"/>
                  <a:cs typeface="Times New Roman" panose="02020603050405020304" pitchFamily="18" charset="0"/>
                </a:rPr>
                <a:t>协议易遭受</a:t>
              </a:r>
              <a:r>
                <a:rPr lang="zh-CN" altLang="en-US" sz="2400" b="1" dirty="0" smtClean="0">
                  <a:solidFill>
                    <a:srgbClr val="C00000"/>
                  </a:solidFill>
                  <a:latin typeface="Times New Roman" panose="02020603050405020304" pitchFamily="18" charset="0"/>
                  <a:cs typeface="Times New Roman" panose="02020603050405020304" pitchFamily="18" charset="0"/>
                </a:rPr>
                <a:t>序号攻击</a:t>
              </a:r>
              <a:r>
                <a:rPr lang="zh-CN" altLang="en-US" sz="2400" dirty="0" smtClean="0">
                  <a:solidFill>
                    <a:srgbClr val="002060"/>
                  </a:solidFill>
                  <a:latin typeface="Times New Roman" panose="02020603050405020304" pitchFamily="18" charset="0"/>
                  <a:cs typeface="Times New Roman" panose="02020603050405020304" pitchFamily="18" charset="0"/>
                </a:rPr>
                <a:t>。如果攻击者能够预测目标主机选择的起始序号，他就可能欺骗该目标主机，使其相信它正与一台可信的主机会话。</a:t>
              </a:r>
              <a:r>
                <a:rPr lang="en-US" altLang="zh-CN" sz="2400" dirty="0" smtClean="0">
                  <a:solidFill>
                    <a:srgbClr val="002060"/>
                  </a:solidFill>
                  <a:latin typeface="Times New Roman" panose="02020603050405020304" pitchFamily="18" charset="0"/>
                  <a:cs typeface="Times New Roman" panose="02020603050405020304" pitchFamily="18" charset="0"/>
                </a:rPr>
                <a:t>Morris</a:t>
              </a:r>
              <a:r>
                <a:rPr lang="zh-CN" altLang="en-US" sz="2400" dirty="0" smtClean="0">
                  <a:solidFill>
                    <a:srgbClr val="002060"/>
                  </a:solidFill>
                  <a:latin typeface="Times New Roman" panose="02020603050405020304" pitchFamily="18" charset="0"/>
                  <a:cs typeface="Times New Roman" panose="02020603050405020304" pitchFamily="18" charset="0"/>
                </a:rPr>
                <a:t>已经证明，预测目标主机选择的起始序号确实是可行的。这样，攻击者会利用只靠</a:t>
              </a:r>
              <a:r>
                <a:rPr lang="en-US" altLang="zh-CN" sz="2400" dirty="0" smtClean="0">
                  <a:solidFill>
                    <a:srgbClr val="002060"/>
                  </a:solidFill>
                  <a:latin typeface="Times New Roman" panose="02020603050405020304" pitchFamily="18" charset="0"/>
                  <a:cs typeface="Times New Roman" panose="02020603050405020304" pitchFamily="18" charset="0"/>
                </a:rPr>
                <a:t>IP</a:t>
              </a:r>
              <a:r>
                <a:rPr lang="zh-CN" altLang="en-US" sz="2400" dirty="0" smtClean="0">
                  <a:solidFill>
                    <a:srgbClr val="002060"/>
                  </a:solidFill>
                  <a:latin typeface="Times New Roman" panose="02020603050405020304" pitchFamily="18" charset="0"/>
                  <a:cs typeface="Times New Roman" panose="02020603050405020304" pitchFamily="18" charset="0"/>
                </a:rPr>
                <a:t>源地址认证的协议攻入目标系统。</a:t>
              </a:r>
            </a:p>
            <a:p>
              <a:pPr marL="0" lvl="2" eaLnBrk="1" hangingPunct="1">
                <a:lnSpc>
                  <a:spcPct val="120000"/>
                </a:lnSpc>
                <a:spcAft>
                  <a:spcPts val="600"/>
                </a:spcAft>
                <a:buClr>
                  <a:schemeClr val="accent1"/>
                </a:buClr>
                <a:buFontTx/>
                <a:buBlip>
                  <a:blip r:embed="rId3"/>
                </a:buBlip>
              </a:pPr>
              <a:r>
                <a:rPr lang="en-US" altLang="zh-CN" sz="2400" dirty="0" smtClean="0">
                  <a:solidFill>
                    <a:srgbClr val="002060"/>
                  </a:solidFill>
                  <a:latin typeface="Times New Roman" panose="02020603050405020304" pitchFamily="18" charset="0"/>
                  <a:cs typeface="Times New Roman" panose="02020603050405020304" pitchFamily="18" charset="0"/>
                </a:rPr>
                <a:t>Morris</a:t>
              </a:r>
              <a:r>
                <a:rPr lang="zh-CN" altLang="en-US" sz="2400" dirty="0" smtClean="0">
                  <a:solidFill>
                    <a:srgbClr val="002060"/>
                  </a:solidFill>
                  <a:latin typeface="Times New Roman" panose="02020603050405020304" pitchFamily="18" charset="0"/>
                  <a:cs typeface="Times New Roman" panose="02020603050405020304" pitchFamily="18" charset="0"/>
                </a:rPr>
                <a:t>的序号攻击依赖于建立一条通往目标主机的合法连接。如果这些连接被防火墙阻挡，攻击将不会成功。网关防火墙不应该过度信任内部主机。</a:t>
              </a:r>
              <a:endParaRPr lang="en-US" altLang="zh-CN" sz="2400" dirty="0" smtClean="0">
                <a:solidFill>
                  <a:srgbClr val="002060"/>
                </a:solidFill>
                <a:latin typeface="Times New Roman" panose="02020603050405020304" pitchFamily="18" charset="0"/>
                <a:cs typeface="Times New Roman" panose="02020603050405020304" pitchFamily="18" charset="0"/>
              </a:endParaRPr>
            </a:p>
            <a:p>
              <a:pPr marL="0" lvl="2" eaLnBrk="1" hangingPunct="1">
                <a:lnSpc>
                  <a:spcPct val="120000"/>
                </a:lnSpc>
                <a:spcAft>
                  <a:spcPts val="600"/>
                </a:spcAft>
                <a:buClr>
                  <a:schemeClr val="accent1"/>
                </a:buClr>
                <a:buFontTx/>
                <a:buBlip>
                  <a:blip r:embed="rId3"/>
                </a:buBlip>
              </a:pPr>
              <a:r>
                <a:rPr lang="zh-CN" altLang="en-US" sz="2400" dirty="0" smtClean="0">
                  <a:solidFill>
                    <a:srgbClr val="002060"/>
                  </a:solidFill>
                  <a:latin typeface="Times New Roman" panose="02020603050405020304" pitchFamily="18" charset="0"/>
                  <a:cs typeface="Times New Roman" panose="02020603050405020304" pitchFamily="18" charset="0"/>
                </a:rPr>
                <a:t>序号攻击的方法可以延伸到攻击其他协议。</a:t>
              </a:r>
            </a:p>
          </p:txBody>
        </p:sp>
      </p:grpSp>
      <p:sp>
        <p:nvSpPr>
          <p:cNvPr id="40963"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TCP</a:t>
            </a:r>
            <a:r>
              <a:rPr lang="zh-CN" altLang="en-US"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协议的安全性（</a:t>
            </a:r>
            <a:r>
              <a:rPr lang="en-US" altLang="zh-CN"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2</a:t>
            </a:r>
            <a:r>
              <a:rPr lang="zh-CN" altLang="en-US" sz="4000" b="1" dirty="0">
                <a:solidFill>
                  <a:schemeClr val="bg1"/>
                </a:solidFill>
                <a:latin typeface="黑体" panose="02010609060101010101" pitchFamily="49" charset="-122"/>
                <a:ea typeface="黑体" panose="02010609060101010101" pitchFamily="49" charset="-122"/>
                <a:sym typeface="Tahoma" panose="020B0604030504040204" pitchFamily="34" charset="0"/>
              </a:rPr>
              <a:t>）</a:t>
            </a:r>
            <a:endParaRPr lang="en-US" altLang="zh-CN" sz="4400" b="1" dirty="0">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dirty="0" smtClean="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TCP</a:t>
            </a:r>
            <a:r>
              <a:rPr lang="zh-CN" altLang="en-US" sz="4000" b="1" dirty="0" smtClean="0">
                <a:solidFill>
                  <a:schemeClr val="bg1"/>
                </a:solidFill>
                <a:latin typeface="黑体" panose="02010609060101010101" pitchFamily="49" charset="-122"/>
                <a:ea typeface="黑体" panose="02010609060101010101" pitchFamily="49" charset="-122"/>
                <a:sym typeface="Tahoma" panose="020B0604030504040204" pitchFamily="34" charset="0"/>
              </a:rPr>
              <a:t>序号攻击</a:t>
            </a:r>
            <a:endParaRPr lang="en-US" altLang="zh-CN" sz="4400" b="1" dirty="0">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pic>
        <p:nvPicPr>
          <p:cNvPr id="40964" name="Picture 6"/>
          <p:cNvPicPr>
            <a:picLocks noChangeAspect="1" noChangeArrowheads="1"/>
          </p:cNvPicPr>
          <p:nvPr/>
        </p:nvPicPr>
        <p:blipFill>
          <a:blip r:embed="rId3">
            <a:extLst>
              <a:ext uri="{28A0092B-C50C-407E-A947-70E740481C1C}">
                <a14:useLocalDpi xmlns:a14="http://schemas.microsoft.com/office/drawing/2010/main" val="0"/>
              </a:ext>
            </a:extLst>
          </a:blip>
          <a:srcRect b="7274"/>
          <a:stretch>
            <a:fillRect/>
          </a:stretch>
        </p:blipFill>
        <p:spPr bwMode="auto">
          <a:xfrm>
            <a:off x="296488" y="1052736"/>
            <a:ext cx="8551024" cy="568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
          <p:cNvGrpSpPr/>
          <p:nvPr/>
        </p:nvGrpSpPr>
        <p:grpSpPr bwMode="auto">
          <a:xfrm>
            <a:off x="-196850" y="1214438"/>
            <a:ext cx="9340850" cy="5480050"/>
            <a:chOff x="-490320" y="2451868"/>
            <a:chExt cx="10209477" cy="2229798"/>
          </a:xfrm>
        </p:grpSpPr>
        <p:sp>
          <p:nvSpPr>
            <p:cNvPr id="4" name="AutoShape 3"/>
            <p:cNvSpPr>
              <a:spLocks noChangeArrowheads="1"/>
            </p:cNvSpPr>
            <p:nvPr/>
          </p:nvSpPr>
          <p:spPr bwMode="blackWhite">
            <a:xfrm>
              <a:off x="-167587" y="2451868"/>
              <a:ext cx="9768755" cy="2229798"/>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微软雅黑" panose="020B0503020204020204" pitchFamily="34" charset="-122"/>
                  <a:ea typeface="微软雅黑" panose="020B0503020204020204" pitchFamily="34" charset="-122"/>
                </a:rPr>
                <a:t>                        </a:t>
              </a:r>
              <a:endParaRPr lang="zh-CN" altLang="en-US" sz="2200" kern="0" dirty="0">
                <a:solidFill>
                  <a:srgbClr val="002060"/>
                </a:solidFill>
                <a:latin typeface="微软雅黑" panose="020B0503020204020204" pitchFamily="34" charset="-122"/>
                <a:ea typeface="微软雅黑" panose="020B0503020204020204" pitchFamily="34" charset="-122"/>
              </a:endParaRPr>
            </a:p>
          </p:txBody>
        </p:sp>
        <p:sp>
          <p:nvSpPr>
            <p:cNvPr id="5" name="矩形 4"/>
            <p:cNvSpPr>
              <a:spLocks noChangeArrowheads="1"/>
            </p:cNvSpPr>
            <p:nvPr/>
          </p:nvSpPr>
          <p:spPr bwMode="auto">
            <a:xfrm>
              <a:off x="-490320" y="2467371"/>
              <a:ext cx="10209477" cy="1797016"/>
            </a:xfrm>
            <a:prstGeom prst="rect">
              <a:avLst/>
            </a:prstGeom>
            <a:noFill/>
            <a:ln w="9525">
              <a:noFill/>
              <a:miter lim="800000"/>
            </a:ln>
          </p:spPr>
          <p:txBody>
            <a:bodyPr>
              <a:spAutoFit/>
            </a:bodyPr>
            <a:lstStyle/>
            <a:p>
              <a:pPr lvl="1">
                <a:lnSpc>
                  <a:spcPct val="120000"/>
                </a:lnSpc>
                <a:spcAft>
                  <a:spcPts val="600"/>
                </a:spcAft>
                <a:buClr>
                  <a:schemeClr val="accent1"/>
                </a:buClr>
                <a:buFontTx/>
                <a:buBlip>
                  <a:blip r:embed="rId2"/>
                </a:buBlip>
                <a:defRPr/>
              </a:pP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地址欺骗</a:t>
              </a:r>
            </a:p>
            <a:p>
              <a:pPr marL="1143000" lvl="2" indent="-228600">
                <a:lnSpc>
                  <a:spcPct val="120000"/>
                </a:lnSpc>
                <a:spcAft>
                  <a:spcPts val="600"/>
                </a:spcAft>
                <a:buClr>
                  <a:schemeClr val="accent1"/>
                </a:buClr>
                <a:buFontTx/>
                <a:buBlip>
                  <a:blip r:embed="rId2"/>
                </a:buBlip>
                <a:defRPr/>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协议</a:t>
              </a:r>
              <a:r>
                <a:rPr lang="zh-CN" altLang="en-US"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不能保证</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数据就是从数据包中给定的源地址发出的，绝对不能靠对</a:t>
              </a:r>
              <a:r>
                <a:rPr lang="zh-CN" altLang="en-US"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源地址的有效性</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检验来判断数据包的好坏；</a:t>
              </a:r>
            </a:p>
            <a:p>
              <a:pPr marL="1143000" lvl="2" indent="-228600">
                <a:lnSpc>
                  <a:spcPct val="120000"/>
                </a:lnSpc>
                <a:spcAft>
                  <a:spcPts val="600"/>
                </a:spcAft>
                <a:buClr>
                  <a:schemeClr val="accent1"/>
                </a:buClr>
                <a:buFontTx/>
                <a:buBlip>
                  <a:blip r:embed="rId2"/>
                </a:buBlip>
                <a:defRPr/>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攻击者可以发送含有伪造源</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地址</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的数据包，这种攻击叫做</a:t>
              </a:r>
              <a:r>
                <a:rPr lang="en-US" altLang="zh-CN"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欺骗攻击</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lvl="1">
                <a:lnSpc>
                  <a:spcPct val="120000"/>
                </a:lnSpc>
                <a:spcAft>
                  <a:spcPts val="600"/>
                </a:spcAft>
                <a:buClr>
                  <a:schemeClr val="accent1"/>
                </a:buClr>
                <a:buFontTx/>
                <a:buBlip>
                  <a:blip r:embed="rId2"/>
                </a:buBlip>
                <a:defRPr/>
              </a:pP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源路由欺骗</a:t>
              </a:r>
            </a:p>
            <a:p>
              <a:pPr marL="1143000" lvl="2" indent="-228600">
                <a:lnSpc>
                  <a:spcPct val="120000"/>
                </a:lnSpc>
                <a:spcAft>
                  <a:spcPts val="600"/>
                </a:spcAft>
                <a:buClr>
                  <a:schemeClr val="accent1"/>
                </a:buClr>
                <a:buFontTx/>
                <a:buBlip>
                  <a:blip r:embed="rId2"/>
                </a:buBlip>
                <a:defRPr/>
              </a:pP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数据包中有一个“</a:t>
              </a:r>
              <a:r>
                <a:rPr lang="en-US" altLang="zh-CN" sz="2400" dirty="0" smtClean="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IP source routing</a:t>
              </a: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选项，可以</a:t>
              </a:r>
              <a:r>
                <a:rPr lang="zh-CN" altLang="en-US" sz="2400" dirty="0" smtClean="0">
                  <a:solidFill>
                    <a:srgbClr val="C00000"/>
                  </a:solidFill>
                  <a:effectLst>
                    <a:outerShdw blurRad="38100" dist="38100" dir="2700000" algn="tl">
                      <a:srgbClr val="C0C0C0"/>
                    </a:outerShdw>
                  </a:effectLst>
                  <a:latin typeface="Times New Roman" panose="02020603050405020304" pitchFamily="18" charset="0"/>
                  <a:ea typeface="黑体" panose="02010609060101010101" pitchFamily="49" charset="-122"/>
                  <a:cs typeface="Times New Roman" panose="02020603050405020304" pitchFamily="18" charset="0"/>
                </a:rPr>
                <a:t>指定从源到目的的路由</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，则目的到源的应答包也会沿着这个路由传递。</a:t>
              </a:r>
            </a:p>
            <a:p>
              <a:pPr marL="1143000" lvl="2" indent="-228600">
                <a:lnSpc>
                  <a:spcPct val="120000"/>
                </a:lnSpc>
                <a:spcAft>
                  <a:spcPts val="600"/>
                </a:spcAft>
                <a:buClr>
                  <a:schemeClr val="accent1"/>
                </a:buClr>
                <a:buFontTx/>
                <a:buBlip>
                  <a:blip r:embed="rId2"/>
                </a:buBlip>
                <a:defRPr/>
              </a:pP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攻击者可以利用该选项获取到应答数据包。</a:t>
              </a:r>
              <a:endPar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9219"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IP</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协议的安全性（</a:t>
            </a:r>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1</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43000"/>
            <a:ext cx="9058275" cy="5572125"/>
            <a:chOff x="526486" y="5331480"/>
            <a:chExt cx="9170143" cy="25764051"/>
          </a:xfrm>
        </p:grpSpPr>
        <p:sp>
          <p:nvSpPr>
            <p:cNvPr id="3" name="AutoShape 3"/>
            <p:cNvSpPr>
              <a:spLocks noChangeArrowheads="1"/>
            </p:cNvSpPr>
            <p:nvPr/>
          </p:nvSpPr>
          <p:spPr bwMode="blackWhite">
            <a:xfrm>
              <a:off x="526486" y="5661791"/>
              <a:ext cx="9073717" cy="25433740"/>
            </a:xfrm>
            <a:prstGeom prst="roundRect">
              <a:avLst>
                <a:gd name="adj" fmla="val 11157"/>
              </a:avLst>
            </a:prstGeom>
            <a:solidFill>
              <a:srgbClr val="4F81BD">
                <a:lumMod val="20000"/>
                <a:lumOff val="80000"/>
              </a:srgbClr>
            </a:solidFill>
            <a:ln w="76200" cap="flat" cmpd="sng" algn="ctr">
              <a:solidFill>
                <a:srgbClr val="92D05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49" charset="-122"/>
                </a:rPr>
                <a:t>                        </a:t>
              </a:r>
              <a:endParaRPr lang="zh-CN" altLang="en-US" sz="2200" kern="0" dirty="0">
                <a:solidFill>
                  <a:srgbClr val="002060"/>
                </a:solidFill>
                <a:latin typeface="Times New Roman" panose="02020603050405020304" pitchFamily="18" charset="0"/>
                <a:ea typeface="黑体" panose="02010609060101010101" pitchFamily="49" charset="-122"/>
              </a:endParaRPr>
            </a:p>
          </p:txBody>
        </p:sp>
        <p:sp>
          <p:nvSpPr>
            <p:cNvPr id="40966" name="矩形 3"/>
            <p:cNvSpPr>
              <a:spLocks noChangeArrowheads="1"/>
            </p:cNvSpPr>
            <p:nvPr/>
          </p:nvSpPr>
          <p:spPr bwMode="auto">
            <a:xfrm>
              <a:off x="656662" y="5331480"/>
              <a:ext cx="9039967" cy="23409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0000"/>
                </a:lnSpc>
                <a:spcAft>
                  <a:spcPts val="600"/>
                </a:spcAft>
                <a:buClr>
                  <a:schemeClr val="accent1"/>
                </a:buClr>
                <a:buBlip>
                  <a:blip r:embed="rId3"/>
                </a:buBlip>
              </a:pPr>
              <a:r>
                <a:rPr lang="zh-CN" altLang="en-US" sz="2400" dirty="0" smtClean="0"/>
                <a:t>常数</a:t>
              </a:r>
              <a:endParaRPr lang="en-US" altLang="zh-CN" sz="2400" dirty="0" smtClean="0"/>
            </a:p>
            <a:p>
              <a:pPr marL="457200" lvl="3" indent="0" eaLnBrk="1" hangingPunct="1">
                <a:lnSpc>
                  <a:spcPct val="120000"/>
                </a:lnSpc>
                <a:spcAft>
                  <a:spcPts val="600"/>
                </a:spcAft>
                <a:buClr>
                  <a:schemeClr val="accent1"/>
                </a:buClr>
              </a:pPr>
              <a:r>
                <a:rPr lang="zh-CN" altLang="en-US" sz="2400" dirty="0"/>
                <a:t>总是使用同样的</a:t>
              </a:r>
              <a:r>
                <a:rPr lang="en-US" altLang="zh-CN" sz="2400" dirty="0" smtClean="0"/>
                <a:t>ISN</a:t>
              </a:r>
              <a:endParaRPr lang="zh-CN" altLang="en-US" sz="2400" dirty="0"/>
            </a:p>
            <a:p>
              <a:pPr marL="0" lvl="2" eaLnBrk="1" hangingPunct="1">
                <a:lnSpc>
                  <a:spcPct val="120000"/>
                </a:lnSpc>
                <a:spcAft>
                  <a:spcPts val="600"/>
                </a:spcAft>
                <a:buClr>
                  <a:schemeClr val="accent1"/>
                </a:buClr>
                <a:buBlip>
                  <a:blip r:embed="rId3"/>
                </a:buBlip>
              </a:pPr>
              <a:r>
                <a:rPr lang="zh-CN" altLang="en-US" sz="2400" dirty="0"/>
                <a:t>常数</a:t>
              </a:r>
              <a:r>
                <a:rPr lang="zh-CN" altLang="en-US" sz="2400" dirty="0" smtClean="0"/>
                <a:t>增量</a:t>
              </a:r>
              <a:endParaRPr lang="en-US" altLang="zh-CN" sz="2400" dirty="0" smtClean="0"/>
            </a:p>
            <a:p>
              <a:pPr marL="457200" lvl="3" indent="0" eaLnBrk="1" hangingPunct="1">
                <a:lnSpc>
                  <a:spcPct val="120000"/>
                </a:lnSpc>
                <a:spcAft>
                  <a:spcPts val="600"/>
                </a:spcAft>
                <a:buClr>
                  <a:schemeClr val="accent1"/>
                </a:buClr>
              </a:pPr>
              <a:r>
                <a:rPr lang="zh-CN" altLang="en-US" sz="2400" dirty="0"/>
                <a:t>每次建立</a:t>
              </a:r>
              <a:r>
                <a:rPr lang="en-US" altLang="zh-CN" sz="2400" dirty="0"/>
                <a:t>TCP </a:t>
              </a:r>
              <a:r>
                <a:rPr lang="zh-CN" altLang="en-US" sz="2400" dirty="0"/>
                <a:t>连接的</a:t>
              </a:r>
              <a:r>
                <a:rPr lang="en-US" altLang="zh-CN" sz="2400" dirty="0"/>
                <a:t>ISN </a:t>
              </a:r>
              <a:r>
                <a:rPr lang="zh-CN" altLang="en-US" sz="2400" dirty="0"/>
                <a:t>增量总是使用同样的递增</a:t>
              </a:r>
              <a:r>
                <a:rPr lang="zh-CN" altLang="en-US" sz="2400" dirty="0" smtClean="0"/>
                <a:t>值</a:t>
              </a:r>
              <a:endParaRPr lang="zh-CN" altLang="en-US" sz="2400" b="1" dirty="0"/>
            </a:p>
            <a:p>
              <a:pPr marL="0" lvl="2" eaLnBrk="1" hangingPunct="1">
                <a:lnSpc>
                  <a:spcPct val="120000"/>
                </a:lnSpc>
                <a:spcAft>
                  <a:spcPts val="600"/>
                </a:spcAft>
                <a:buClr>
                  <a:schemeClr val="accent1"/>
                </a:buClr>
                <a:buSzPct val="65000"/>
                <a:buBlip>
                  <a:blip r:embed="rId3"/>
                </a:buBlip>
              </a:pPr>
              <a:r>
                <a:rPr lang="en-US" altLang="zh-CN" sz="2400" dirty="0"/>
                <a:t>64K</a:t>
              </a:r>
              <a:r>
                <a:rPr lang="zh-CN" altLang="en-US" sz="2400" dirty="0"/>
                <a:t>规则</a:t>
              </a:r>
            </a:p>
            <a:p>
              <a:pPr marL="360045" lvl="3" indent="0" eaLnBrk="1" hangingPunct="1">
                <a:lnSpc>
                  <a:spcPct val="120000"/>
                </a:lnSpc>
                <a:spcAft>
                  <a:spcPts val="600"/>
                </a:spcAft>
                <a:buClr>
                  <a:schemeClr val="accent1"/>
                </a:buClr>
                <a:buSzPct val="65000"/>
              </a:pPr>
              <a:r>
                <a:rPr lang="zh-CN" altLang="en-US" sz="2400" dirty="0"/>
                <a:t>在比较老的系统中存在，系统的</a:t>
              </a:r>
              <a:r>
                <a:rPr lang="en-US" altLang="zh-CN" sz="2400" dirty="0"/>
                <a:t>ISN </a:t>
              </a:r>
              <a:r>
                <a:rPr lang="zh-CN" altLang="en-US" sz="2400" dirty="0"/>
                <a:t>每秒增加</a:t>
              </a:r>
              <a:r>
                <a:rPr lang="en-US" altLang="zh-CN" sz="2400" dirty="0"/>
                <a:t>128000 ,</a:t>
              </a:r>
              <a:r>
                <a:rPr lang="zh-CN" altLang="en-US" sz="2400" dirty="0"/>
                <a:t>如果有连接出现</a:t>
              </a:r>
              <a:r>
                <a:rPr lang="en-US" altLang="zh-CN" sz="2400" dirty="0"/>
                <a:t>,</a:t>
              </a:r>
              <a:r>
                <a:rPr lang="zh-CN" altLang="en-US" sz="2400" dirty="0"/>
                <a:t>每次连接将把计数器的数值加</a:t>
              </a:r>
              <a:r>
                <a:rPr lang="en-US" altLang="zh-CN" sz="2400" dirty="0"/>
                <a:t>64000 </a:t>
              </a:r>
            </a:p>
            <a:p>
              <a:pPr marL="0" lvl="2" eaLnBrk="1" hangingPunct="1">
                <a:lnSpc>
                  <a:spcPct val="120000"/>
                </a:lnSpc>
                <a:spcAft>
                  <a:spcPts val="600"/>
                </a:spcAft>
                <a:buClr>
                  <a:schemeClr val="accent1"/>
                </a:buClr>
                <a:buSzPct val="65000"/>
                <a:buBlip>
                  <a:blip r:embed="rId3"/>
                </a:buBlip>
              </a:pPr>
              <a:r>
                <a:rPr lang="zh-CN" altLang="en-US" sz="2400" dirty="0"/>
                <a:t>伪随机（时间相关规则）</a:t>
              </a:r>
            </a:p>
            <a:p>
              <a:pPr marL="360045" lvl="3" indent="0" eaLnBrk="1" hangingPunct="1">
                <a:lnSpc>
                  <a:spcPct val="120000"/>
                </a:lnSpc>
                <a:spcAft>
                  <a:spcPts val="600"/>
                </a:spcAft>
                <a:buClr>
                  <a:schemeClr val="accent1"/>
                </a:buClr>
                <a:buSzPct val="65000"/>
              </a:pPr>
              <a:r>
                <a:rPr lang="zh-CN" altLang="en-US" sz="2400" dirty="0"/>
                <a:t>每过一段时间</a:t>
              </a:r>
              <a:r>
                <a:rPr lang="en-US" altLang="zh-CN" sz="2400" dirty="0"/>
                <a:t>ISN </a:t>
              </a:r>
              <a:r>
                <a:rPr lang="zh-CN" altLang="en-US" sz="2400" dirty="0"/>
                <a:t>就被加上一个小的固定数。比如在</a:t>
              </a:r>
              <a:r>
                <a:rPr lang="en-US" altLang="zh-CN" sz="2400" dirty="0"/>
                <a:t>Windows 98 </a:t>
              </a:r>
              <a:r>
                <a:rPr lang="zh-CN" altLang="en-US" sz="2400" dirty="0"/>
                <a:t>中</a:t>
              </a:r>
              <a:r>
                <a:rPr lang="en-US" altLang="zh-CN" sz="2400" dirty="0"/>
                <a:t>,</a:t>
              </a:r>
              <a:r>
                <a:rPr lang="zh-CN" altLang="en-US" sz="2400" dirty="0"/>
                <a:t>其</a:t>
              </a:r>
              <a:r>
                <a:rPr lang="en-US" altLang="zh-CN" sz="2400" dirty="0"/>
                <a:t>ISN </a:t>
              </a:r>
              <a:r>
                <a:rPr lang="zh-CN" altLang="en-US" sz="2400" dirty="0"/>
                <a:t>的增长等于两次建立连接在时间上相差的毫秒</a:t>
              </a:r>
              <a:r>
                <a:rPr lang="zh-CN" altLang="en-US" sz="2400" dirty="0" smtClean="0"/>
                <a:t>数</a:t>
              </a:r>
              <a:endParaRPr lang="en-US" altLang="zh-CN" sz="2400" dirty="0"/>
            </a:p>
          </p:txBody>
        </p:sp>
      </p:grpSp>
      <p:sp>
        <p:nvSpPr>
          <p:cNvPr id="40963"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dirty="0" smtClean="0">
                <a:solidFill>
                  <a:schemeClr val="bg1"/>
                </a:solidFill>
                <a:latin typeface="+mj-ea"/>
                <a:ea typeface="+mj-ea"/>
              </a:rPr>
              <a:t>TCP</a:t>
            </a:r>
            <a:r>
              <a:rPr lang="zh-CN" altLang="en-US" sz="4000" dirty="0" smtClean="0">
                <a:solidFill>
                  <a:schemeClr val="bg1"/>
                </a:solidFill>
                <a:latin typeface="+mj-ea"/>
                <a:ea typeface="+mj-ea"/>
              </a:rPr>
              <a:t>序列号的产生方式（</a:t>
            </a:r>
            <a:r>
              <a:rPr lang="en-US" altLang="zh-CN" sz="4000" dirty="0" smtClean="0">
                <a:solidFill>
                  <a:schemeClr val="bg1"/>
                </a:solidFill>
                <a:latin typeface="+mj-ea"/>
                <a:ea typeface="+mj-ea"/>
              </a:rPr>
              <a:t>1</a:t>
            </a:r>
            <a:r>
              <a:rPr lang="zh-CN" altLang="en-US" sz="4000" dirty="0" smtClean="0">
                <a:solidFill>
                  <a:schemeClr val="bg1"/>
                </a:solidFill>
                <a:latin typeface="+mj-ea"/>
                <a:ea typeface="+mj-ea"/>
              </a:rPr>
              <a:t>）</a:t>
            </a:r>
            <a:endParaRPr lang="en-US" altLang="zh-CN" sz="4400" dirty="0">
              <a:solidFill>
                <a:schemeClr val="bg1"/>
              </a:solidFill>
              <a:latin typeface="+mj-ea"/>
              <a:ea typeface="+mj-ea"/>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214438"/>
            <a:ext cx="8950771" cy="5500687"/>
            <a:chOff x="526486" y="5661791"/>
            <a:chExt cx="9170143" cy="25433740"/>
          </a:xfrm>
        </p:grpSpPr>
        <p:sp>
          <p:nvSpPr>
            <p:cNvPr id="3" name="AutoShape 3"/>
            <p:cNvSpPr>
              <a:spLocks noChangeArrowheads="1"/>
            </p:cNvSpPr>
            <p:nvPr/>
          </p:nvSpPr>
          <p:spPr bwMode="blackWhite">
            <a:xfrm>
              <a:off x="526486" y="5661791"/>
              <a:ext cx="9073717" cy="25433740"/>
            </a:xfrm>
            <a:prstGeom prst="roundRect">
              <a:avLst>
                <a:gd name="adj" fmla="val 11157"/>
              </a:avLst>
            </a:prstGeom>
            <a:solidFill>
              <a:srgbClr val="4F81BD">
                <a:lumMod val="20000"/>
                <a:lumOff val="80000"/>
              </a:srgbClr>
            </a:solidFill>
            <a:ln w="76200" cap="flat" cmpd="sng" algn="ctr">
              <a:solidFill>
                <a:srgbClr val="92D05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49" charset="-122"/>
                </a:rPr>
                <a:t>                        </a:t>
              </a:r>
              <a:endParaRPr lang="zh-CN" altLang="en-US" sz="2200" kern="0" dirty="0">
                <a:solidFill>
                  <a:srgbClr val="002060"/>
                </a:solidFill>
                <a:latin typeface="Times New Roman" panose="02020603050405020304" pitchFamily="18" charset="0"/>
                <a:ea typeface="黑体" panose="02010609060101010101" pitchFamily="49" charset="-122"/>
              </a:endParaRPr>
            </a:p>
          </p:txBody>
        </p:sp>
        <p:sp>
          <p:nvSpPr>
            <p:cNvPr id="40966" name="矩形 3"/>
            <p:cNvSpPr>
              <a:spLocks noChangeArrowheads="1"/>
            </p:cNvSpPr>
            <p:nvPr/>
          </p:nvSpPr>
          <p:spPr bwMode="auto">
            <a:xfrm>
              <a:off x="656662" y="6001959"/>
              <a:ext cx="9039967" cy="22884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lnSpc>
                  <a:spcPct val="120000"/>
                </a:lnSpc>
                <a:spcAft>
                  <a:spcPts val="600"/>
                </a:spcAft>
                <a:buClr>
                  <a:schemeClr val="accent1"/>
                </a:buClr>
                <a:buSzPct val="65000"/>
                <a:buBlip>
                  <a:blip r:embed="rId3"/>
                </a:buBlip>
              </a:pPr>
              <a:r>
                <a:rPr lang="zh-CN" altLang="en-US" sz="2000" dirty="0"/>
                <a:t>随机</a:t>
              </a:r>
              <a:r>
                <a:rPr lang="zh-CN" altLang="en-US" sz="2000" dirty="0" smtClean="0"/>
                <a:t>增量</a:t>
              </a:r>
            </a:p>
            <a:p>
              <a:pPr marL="457200" lvl="3" indent="0" defTabSz="914400" eaLnBrk="1" latinLnBrk="0" hangingPunct="1">
                <a:lnSpc>
                  <a:spcPct val="120000"/>
                </a:lnSpc>
                <a:spcAft>
                  <a:spcPts val="600"/>
                </a:spcAft>
                <a:buClr>
                  <a:schemeClr val="accent1"/>
                </a:buClr>
                <a:buSzPct val="65000"/>
              </a:pPr>
              <a:r>
                <a:rPr lang="zh-CN" altLang="en-US" sz="2000" dirty="0" smtClean="0"/>
                <a:t>每次建立连接的</a:t>
              </a:r>
              <a:r>
                <a:rPr lang="en-US" altLang="zh-CN" sz="2000" dirty="0" smtClean="0"/>
                <a:t>ISN </a:t>
              </a:r>
              <a:r>
                <a:rPr lang="zh-CN" altLang="en-US" sz="2000" dirty="0" smtClean="0"/>
                <a:t>的增量随机生成</a:t>
              </a:r>
            </a:p>
            <a:p>
              <a:pPr marL="0" lvl="2" indent="-285750" eaLnBrk="1" hangingPunct="1">
                <a:lnSpc>
                  <a:spcPct val="120000"/>
                </a:lnSpc>
                <a:spcAft>
                  <a:spcPts val="600"/>
                </a:spcAft>
                <a:buClr>
                  <a:schemeClr val="accent1"/>
                </a:buClr>
                <a:buSzPct val="65000"/>
                <a:buBlip>
                  <a:blip r:embed="rId3"/>
                </a:buBlip>
              </a:pPr>
              <a:r>
                <a:rPr lang="zh-CN" altLang="en-US" sz="2000" dirty="0" smtClean="0"/>
                <a:t>真</a:t>
              </a:r>
              <a:r>
                <a:rPr lang="zh-CN" altLang="en-US" sz="2000" dirty="0"/>
                <a:t>随机</a:t>
              </a:r>
            </a:p>
            <a:p>
              <a:pPr marL="360045" lvl="3" indent="0" eaLnBrk="1" hangingPunct="1">
                <a:lnSpc>
                  <a:spcPct val="120000"/>
                </a:lnSpc>
                <a:spcAft>
                  <a:spcPts val="600"/>
                </a:spcAft>
                <a:buClr>
                  <a:schemeClr val="accent1"/>
                </a:buClr>
                <a:buSzPct val="65000"/>
              </a:pPr>
              <a:r>
                <a:rPr lang="zh-CN" altLang="en-US" sz="2000" dirty="0"/>
                <a:t>完全借助于随机数生成函数</a:t>
              </a:r>
              <a:r>
                <a:rPr lang="en-US" altLang="zh-CN" sz="2000" dirty="0"/>
                <a:t>,</a:t>
              </a:r>
              <a:r>
                <a:rPr lang="zh-CN" altLang="en-US" sz="2000" dirty="0"/>
                <a:t>在</a:t>
              </a:r>
              <a:r>
                <a:rPr lang="en-US" altLang="zh-CN" sz="2000" dirty="0"/>
                <a:t>32 </a:t>
              </a:r>
              <a:r>
                <a:rPr lang="zh-CN" altLang="en-US" sz="2000" dirty="0"/>
                <a:t>位的</a:t>
              </a:r>
              <a:r>
                <a:rPr lang="en-US" altLang="zh-CN" sz="2000" dirty="0"/>
                <a:t>ISN </a:t>
              </a:r>
              <a:r>
                <a:rPr lang="zh-CN" altLang="en-US" sz="2000" dirty="0"/>
                <a:t>空间中选择下一次连接建立时的初始序列号</a:t>
              </a:r>
              <a:r>
                <a:rPr lang="en-US" altLang="zh-CN" sz="2000" dirty="0"/>
                <a:t>,</a:t>
              </a:r>
              <a:r>
                <a:rPr lang="zh-CN" altLang="en-US" sz="2000" dirty="0"/>
                <a:t>使用这种方法使攻击者猜测到序列号的可能性很小</a:t>
              </a:r>
              <a:r>
                <a:rPr lang="en-US" altLang="zh-CN" sz="2000" dirty="0"/>
                <a:t>,</a:t>
              </a:r>
              <a:r>
                <a:rPr lang="zh-CN" altLang="en-US" sz="2000" dirty="0"/>
                <a:t>但是真“随机”方法允许前后序列号重复</a:t>
              </a:r>
              <a:r>
                <a:rPr lang="en-US" altLang="zh-CN" sz="2000" dirty="0"/>
                <a:t>, </a:t>
              </a:r>
              <a:r>
                <a:rPr lang="zh-CN" altLang="en-US" sz="2000" dirty="0"/>
                <a:t>可能会使多次</a:t>
              </a:r>
              <a:r>
                <a:rPr lang="en-US" altLang="zh-CN" sz="2000" dirty="0"/>
                <a:t>TCP </a:t>
              </a:r>
              <a:r>
                <a:rPr lang="zh-CN" altLang="en-US" sz="2000" dirty="0"/>
                <a:t>连接连续产生同样的</a:t>
              </a:r>
              <a:r>
                <a:rPr lang="en-US" altLang="zh-CN" sz="2000" dirty="0"/>
                <a:t>ISN</a:t>
              </a:r>
              <a:endParaRPr lang="zh-CN" altLang="en-US" sz="2000" dirty="0"/>
            </a:p>
            <a:p>
              <a:pPr marL="0" lvl="2" eaLnBrk="1" hangingPunct="1">
                <a:lnSpc>
                  <a:spcPct val="120000"/>
                </a:lnSpc>
                <a:spcAft>
                  <a:spcPts val="600"/>
                </a:spcAft>
                <a:buClr>
                  <a:schemeClr val="accent1"/>
                </a:buClr>
                <a:buSzPct val="65000"/>
                <a:buBlip>
                  <a:blip r:embed="rId3"/>
                </a:buBlip>
              </a:pPr>
              <a:r>
                <a:rPr lang="en-US" altLang="zh-CN" sz="2000" dirty="0" err="1"/>
                <a:t>Bellovin</a:t>
              </a:r>
              <a:r>
                <a:rPr lang="zh-CN" altLang="en-US" sz="2000" dirty="0"/>
                <a:t>建议的</a:t>
              </a:r>
              <a:r>
                <a:rPr lang="en-US" altLang="zh-CN" sz="2000" dirty="0"/>
                <a:t>ISN</a:t>
              </a:r>
              <a:r>
                <a:rPr lang="zh-CN" altLang="en-US" sz="2000" dirty="0"/>
                <a:t>产生算法（ </a:t>
              </a:r>
              <a:r>
                <a:rPr lang="en-US" altLang="zh-CN" sz="2000" dirty="0"/>
                <a:t>RFC 1948</a:t>
              </a:r>
              <a:r>
                <a:rPr lang="zh-CN" altLang="en-US" sz="2000" dirty="0"/>
                <a:t> ）</a:t>
              </a:r>
            </a:p>
            <a:p>
              <a:pPr marL="360045" lvl="3" indent="0" eaLnBrk="1" hangingPunct="1">
                <a:lnSpc>
                  <a:spcPct val="120000"/>
                </a:lnSpc>
                <a:spcAft>
                  <a:spcPts val="600"/>
                </a:spcAft>
                <a:buClr>
                  <a:schemeClr val="accent1"/>
                </a:buClr>
                <a:buSzPct val="65000"/>
              </a:pPr>
              <a:r>
                <a:rPr lang="en-US" altLang="zh-CN" sz="2000" dirty="0"/>
                <a:t>ISN = M + F(sip ,sport ,dip ,</a:t>
              </a:r>
              <a:r>
                <a:rPr lang="en-US" altLang="zh-CN" sz="2000" dirty="0" err="1"/>
                <a:t>dport</a:t>
              </a:r>
              <a:r>
                <a:rPr lang="en-US" altLang="zh-CN" sz="2000" dirty="0"/>
                <a:t> , &lt; some secret &gt; )</a:t>
              </a:r>
            </a:p>
            <a:p>
              <a:pPr marL="360045" lvl="3" indent="0" eaLnBrk="1" hangingPunct="1">
                <a:lnSpc>
                  <a:spcPct val="120000"/>
                </a:lnSpc>
                <a:spcAft>
                  <a:spcPts val="600"/>
                </a:spcAft>
                <a:buClr>
                  <a:schemeClr val="accent1"/>
                </a:buClr>
                <a:buSzPct val="65000"/>
              </a:pPr>
              <a:r>
                <a:rPr lang="zh-CN" altLang="en-US" sz="2000" dirty="0"/>
                <a:t>其中</a:t>
              </a:r>
              <a:r>
                <a:rPr lang="en-US" altLang="zh-CN" sz="2000" dirty="0"/>
                <a:t>: ISN </a:t>
              </a:r>
              <a:r>
                <a:rPr lang="zh-CN" altLang="en-US" sz="2000" dirty="0"/>
                <a:t>表示</a:t>
              </a:r>
              <a:r>
                <a:rPr lang="en-US" altLang="zh-CN" sz="2000" dirty="0"/>
                <a:t>32 </a:t>
              </a:r>
              <a:r>
                <a:rPr lang="zh-CN" altLang="en-US" sz="2000" dirty="0"/>
                <a:t>位的初始序列号</a:t>
              </a:r>
              <a:r>
                <a:rPr lang="en-US" altLang="zh-CN" sz="2000" dirty="0"/>
                <a:t>;M </a:t>
              </a:r>
              <a:r>
                <a:rPr lang="zh-CN" altLang="en-US" sz="2000" dirty="0"/>
                <a:t>表示单调增长时钟</a:t>
              </a:r>
              <a:r>
                <a:rPr lang="en-US" altLang="zh-CN" sz="2000" dirty="0"/>
                <a:t>/ </a:t>
              </a:r>
              <a:r>
                <a:rPr lang="zh-CN" altLang="en-US" sz="2000" dirty="0"/>
                <a:t>计数器</a:t>
              </a:r>
              <a:r>
                <a:rPr lang="en-US" altLang="zh-CN" sz="2000" dirty="0"/>
                <a:t>;F </a:t>
              </a:r>
              <a:r>
                <a:rPr lang="zh-CN" altLang="en-US" sz="2000" dirty="0"/>
                <a:t>表示加密散列函数</a:t>
              </a:r>
              <a:r>
                <a:rPr lang="en-US" altLang="zh-CN" sz="2000" dirty="0"/>
                <a:t>(</a:t>
              </a:r>
              <a:r>
                <a:rPr lang="zh-CN" altLang="en-US" sz="2000" dirty="0"/>
                <a:t>通常是</a:t>
              </a:r>
              <a:r>
                <a:rPr lang="en-US" altLang="zh-CN" sz="2000" dirty="0"/>
                <a:t>MD4 </a:t>
              </a:r>
              <a:r>
                <a:rPr lang="zh-CN" altLang="en-US" sz="2000" dirty="0"/>
                <a:t>或</a:t>
              </a:r>
              <a:r>
                <a:rPr lang="en-US" altLang="zh-CN" sz="2000" dirty="0"/>
                <a:t>MD5) ;sip </a:t>
              </a:r>
              <a:r>
                <a:rPr lang="zh-CN" altLang="en-US" sz="2000" dirty="0"/>
                <a:t>表示源</a:t>
              </a:r>
              <a:r>
                <a:rPr lang="en-US" altLang="zh-CN" sz="2000" dirty="0"/>
                <a:t>IP </a:t>
              </a:r>
              <a:r>
                <a:rPr lang="zh-CN" altLang="en-US" sz="2000" dirty="0"/>
                <a:t>地址</a:t>
              </a:r>
              <a:r>
                <a:rPr lang="en-US" altLang="zh-CN" sz="2000" dirty="0"/>
                <a:t>; sport </a:t>
              </a:r>
              <a:r>
                <a:rPr lang="zh-CN" altLang="en-US" sz="2000" dirty="0"/>
                <a:t>表示源端口号</a:t>
              </a:r>
              <a:r>
                <a:rPr lang="en-US" altLang="zh-CN" sz="2000" dirty="0"/>
                <a:t>; dip </a:t>
              </a:r>
              <a:r>
                <a:rPr lang="zh-CN" altLang="en-US" sz="2000" dirty="0"/>
                <a:t>表示目的</a:t>
              </a:r>
              <a:r>
                <a:rPr lang="en-US" altLang="zh-CN" sz="2000" dirty="0"/>
                <a:t>IP </a:t>
              </a:r>
              <a:r>
                <a:rPr lang="zh-CN" altLang="en-US" sz="2000" dirty="0"/>
                <a:t>地址</a:t>
              </a:r>
              <a:r>
                <a:rPr lang="en-US" altLang="zh-CN" sz="2000" dirty="0"/>
                <a:t>;</a:t>
              </a:r>
              <a:r>
                <a:rPr lang="en-US" altLang="zh-CN" sz="2000" dirty="0" err="1"/>
                <a:t>dport</a:t>
              </a:r>
              <a:r>
                <a:rPr lang="en-US" altLang="zh-CN" sz="2000" dirty="0"/>
                <a:t> </a:t>
              </a:r>
              <a:r>
                <a:rPr lang="zh-CN" altLang="en-US" sz="2000" dirty="0"/>
                <a:t>表示目的端口号</a:t>
              </a:r>
              <a:r>
                <a:rPr lang="en-US" altLang="zh-CN" sz="2000" dirty="0"/>
                <a:t>; &lt; some secret &gt; </a:t>
              </a:r>
              <a:r>
                <a:rPr lang="zh-CN" altLang="en-US" sz="2000" dirty="0"/>
                <a:t>表示任意输入到散列函数中的第五个参数</a:t>
              </a:r>
              <a:r>
                <a:rPr lang="en-US" altLang="zh-CN" sz="2000" dirty="0"/>
                <a:t>,</a:t>
              </a:r>
              <a:r>
                <a:rPr lang="zh-CN" altLang="en-US" sz="2000" dirty="0"/>
                <a:t>以保证远程</a:t>
              </a:r>
              <a:r>
                <a:rPr lang="en-US" altLang="zh-CN" sz="2000" dirty="0"/>
                <a:t>TCP </a:t>
              </a:r>
              <a:r>
                <a:rPr lang="zh-CN" altLang="en-US" sz="2000" dirty="0"/>
                <a:t>序列号猜测攻击无法实现</a:t>
              </a:r>
              <a:r>
                <a:rPr lang="zh-CN" altLang="en-US" sz="2000" dirty="0" smtClean="0"/>
                <a:t>。</a:t>
              </a:r>
              <a:endParaRPr lang="zh-CN" altLang="en-US" sz="2000" dirty="0"/>
            </a:p>
          </p:txBody>
        </p:sp>
      </p:grpSp>
      <p:sp>
        <p:nvSpPr>
          <p:cNvPr id="40963"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dirty="0" smtClean="0">
                <a:solidFill>
                  <a:schemeClr val="bg1"/>
                </a:solidFill>
                <a:latin typeface="+mj-ea"/>
                <a:ea typeface="+mj-ea"/>
              </a:rPr>
              <a:t>TCP</a:t>
            </a:r>
            <a:r>
              <a:rPr lang="zh-CN" altLang="en-US" sz="4000" dirty="0" smtClean="0">
                <a:solidFill>
                  <a:schemeClr val="bg1"/>
                </a:solidFill>
                <a:latin typeface="+mj-ea"/>
                <a:ea typeface="+mj-ea"/>
              </a:rPr>
              <a:t>序列号的产生方式</a:t>
            </a:r>
            <a:r>
              <a:rPr lang="en-US" altLang="zh-CN" sz="4000" dirty="0" smtClean="0">
                <a:solidFill>
                  <a:schemeClr val="bg1"/>
                </a:solidFill>
                <a:latin typeface="+mj-ea"/>
                <a:ea typeface="+mj-ea"/>
              </a:rPr>
              <a:t>(2)</a:t>
            </a:r>
            <a:endParaRPr lang="en-US" altLang="zh-CN" sz="4400" dirty="0">
              <a:solidFill>
                <a:schemeClr val="bg1"/>
              </a:solidFill>
              <a:latin typeface="+mj-ea"/>
              <a:ea typeface="+mj-ea"/>
              <a:sym typeface="Tahoma" panose="020B0604030504040204" pitchFamily="34" charset="0"/>
            </a:endParaRPr>
          </a:p>
        </p:txBody>
      </p:sp>
      <p:sp>
        <p:nvSpPr>
          <p:cNvPr id="6" name="Rectangle 5"/>
          <p:cNvSpPr>
            <a:spLocks noChangeArrowheads="1"/>
          </p:cNvSpPr>
          <p:nvPr/>
        </p:nvSpPr>
        <p:spPr bwMode="auto">
          <a:xfrm>
            <a:off x="3779838" y="4868863"/>
            <a:ext cx="4679950" cy="1152525"/>
          </a:xfrm>
          <a:prstGeom prst="rect">
            <a:avLst/>
          </a:prstGeom>
          <a:solidFill>
            <a:schemeClr val="accent2"/>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solidFill>
                  <a:srgbClr val="0000FF"/>
                </a:solidFill>
              </a:rPr>
              <a:t>采用更安全的序列号生成方式，</a:t>
            </a:r>
          </a:p>
          <a:p>
            <a:pPr algn="ctr" eaLnBrk="1" hangingPunct="1"/>
            <a:r>
              <a:rPr lang="zh-CN" altLang="en-US" sz="2400" b="1">
                <a:solidFill>
                  <a:srgbClr val="0000FF"/>
                </a:solidFill>
              </a:rPr>
              <a:t>使序号无法被准确猜测</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883FAE53-DDBC-4279-BE1F-A24702D4A05A}" type="datetime1">
              <a:rPr lang="zh-CN" altLang="en-US" smtClean="0"/>
              <a:pPr eaLnBrk="1" hangingPunct="1"/>
              <a:t>2018/3/9</a:t>
            </a:fld>
            <a:endParaRPr lang="en-US" altLang="zh-CN" smtClean="0"/>
          </a:p>
        </p:txBody>
      </p:sp>
      <p:sp>
        <p:nvSpPr>
          <p:cNvPr id="36867"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3686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CD5EF2B-0EA8-42DD-96DD-59EFB3198AFA}" type="slidenum">
              <a:rPr lang="en-US" altLang="zh-CN"/>
              <a:pPr eaLnBrk="1" hangingPunct="1"/>
              <a:t>52</a:t>
            </a:fld>
            <a:endParaRPr lang="en-US" altLang="zh-CN"/>
          </a:p>
        </p:txBody>
      </p:sp>
      <p:sp>
        <p:nvSpPr>
          <p:cNvPr id="36869" name="Rectangle 1026"/>
          <p:cNvSpPr>
            <a:spLocks noGrp="1" noChangeArrowheads="1"/>
          </p:cNvSpPr>
          <p:nvPr>
            <p:ph type="title"/>
          </p:nvPr>
        </p:nvSpPr>
        <p:spPr/>
        <p:txBody>
          <a:bodyPr/>
          <a:lstStyle/>
          <a:p>
            <a:pPr eaLnBrk="1" hangingPunct="1"/>
            <a:r>
              <a:rPr lang="en-US" altLang="zh-CN" smtClean="0"/>
              <a:t>TCP</a:t>
            </a:r>
            <a:r>
              <a:rPr lang="zh-CN" altLang="en-US" smtClean="0"/>
              <a:t>会话劫持过程</a:t>
            </a:r>
          </a:p>
        </p:txBody>
      </p:sp>
      <p:sp>
        <p:nvSpPr>
          <p:cNvPr id="36870" name="Rectangle 1027"/>
          <p:cNvSpPr>
            <a:spLocks noGrp="1" noChangeArrowheads="1"/>
          </p:cNvSpPr>
          <p:nvPr>
            <p:ph type="body" idx="1"/>
          </p:nvPr>
        </p:nvSpPr>
        <p:spPr>
          <a:xfrm>
            <a:off x="566738" y="1916113"/>
            <a:ext cx="8001000" cy="4103687"/>
          </a:xfrm>
        </p:spPr>
        <p:txBody>
          <a:bodyPr/>
          <a:lstStyle/>
          <a:p>
            <a:pPr eaLnBrk="1" hangingPunct="1"/>
            <a:r>
              <a:rPr lang="en-US" altLang="zh-CN" sz="3400" smtClean="0"/>
              <a:t>step1</a:t>
            </a:r>
            <a:r>
              <a:rPr lang="zh-CN" altLang="en-US" sz="3400" smtClean="0"/>
              <a:t>：发现攻击目标</a:t>
            </a:r>
          </a:p>
          <a:p>
            <a:pPr eaLnBrk="1" hangingPunct="1"/>
            <a:r>
              <a:rPr lang="en-US" altLang="zh-CN" sz="3400" smtClean="0"/>
              <a:t>step2</a:t>
            </a:r>
            <a:r>
              <a:rPr lang="zh-CN" altLang="en-US" sz="3400" smtClean="0"/>
              <a:t>：确认动态会话</a:t>
            </a:r>
          </a:p>
          <a:p>
            <a:pPr eaLnBrk="1" hangingPunct="1"/>
            <a:r>
              <a:rPr lang="en-US" altLang="zh-CN" sz="3400" smtClean="0"/>
              <a:t>step3</a:t>
            </a:r>
            <a:r>
              <a:rPr lang="zh-CN" altLang="en-US" sz="3400" smtClean="0"/>
              <a:t>：猜测序列号</a:t>
            </a:r>
          </a:p>
          <a:p>
            <a:pPr eaLnBrk="1" hangingPunct="1"/>
            <a:r>
              <a:rPr lang="en-US" altLang="zh-CN" sz="3400" smtClean="0"/>
              <a:t>step4</a:t>
            </a:r>
            <a:r>
              <a:rPr lang="zh-CN" altLang="en-US" sz="3400" smtClean="0"/>
              <a:t>：使客户主机下线</a:t>
            </a:r>
          </a:p>
          <a:p>
            <a:pPr eaLnBrk="1" hangingPunct="1"/>
            <a:r>
              <a:rPr lang="en-US" altLang="zh-CN" sz="3400" smtClean="0"/>
              <a:t>step5</a:t>
            </a:r>
            <a:r>
              <a:rPr lang="zh-CN" altLang="en-US" sz="3400" smtClean="0"/>
              <a:t>：接管会话</a:t>
            </a:r>
          </a:p>
        </p:txBody>
      </p:sp>
    </p:spTree>
    <p:extLst>
      <p:ext uri="{BB962C8B-B14F-4D97-AF65-F5344CB8AC3E}">
        <p14:creationId xmlns:p14="http://schemas.microsoft.com/office/powerpoint/2010/main" val="3195308853"/>
      </p:ext>
    </p:extLst>
  </p:cSld>
  <p:clrMapOvr>
    <a:masterClrMapping/>
  </p:clrMapOvr>
  <p:transition>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23872288-CB63-4732-880A-9197D9120748}" type="datetime1">
              <a:rPr lang="zh-CN" altLang="en-US" smtClean="0"/>
              <a:pPr eaLnBrk="1" hangingPunct="1"/>
              <a:t>2018/3/9</a:t>
            </a:fld>
            <a:endParaRPr lang="en-US" altLang="zh-CN" smtClean="0"/>
          </a:p>
        </p:txBody>
      </p:sp>
      <p:sp>
        <p:nvSpPr>
          <p:cNvPr id="37891"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3789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EE1049AD-1817-4869-ADC7-AB16F4EB9682}" type="slidenum">
              <a:rPr lang="en-US" altLang="zh-CN"/>
              <a:pPr eaLnBrk="1" hangingPunct="1"/>
              <a:t>53</a:t>
            </a:fld>
            <a:endParaRPr lang="en-US" altLang="zh-CN"/>
          </a:p>
        </p:txBody>
      </p:sp>
      <p:sp>
        <p:nvSpPr>
          <p:cNvPr id="37893" name="Rectangle 2"/>
          <p:cNvSpPr>
            <a:spLocks noGrp="1" noChangeArrowheads="1"/>
          </p:cNvSpPr>
          <p:nvPr>
            <p:ph type="title"/>
          </p:nvPr>
        </p:nvSpPr>
        <p:spPr/>
        <p:txBody>
          <a:bodyPr/>
          <a:lstStyle/>
          <a:p>
            <a:pPr eaLnBrk="1" hangingPunct="1"/>
            <a:r>
              <a:rPr lang="en-US" altLang="zh-CN" sz="4200" smtClean="0"/>
              <a:t>step1</a:t>
            </a:r>
            <a:r>
              <a:rPr lang="zh-CN" altLang="en-US" sz="4200" smtClean="0"/>
              <a:t>：发现攻击目标</a:t>
            </a:r>
          </a:p>
        </p:txBody>
      </p:sp>
      <p:sp>
        <p:nvSpPr>
          <p:cNvPr id="37894" name="Rectangle 1028"/>
          <p:cNvSpPr>
            <a:spLocks noGrp="1" noChangeArrowheads="1"/>
          </p:cNvSpPr>
          <p:nvPr>
            <p:ph type="body" idx="1"/>
          </p:nvPr>
        </p:nvSpPr>
        <p:spPr/>
        <p:txBody>
          <a:bodyPr/>
          <a:lstStyle/>
          <a:p>
            <a:pPr eaLnBrk="1" hangingPunct="1"/>
            <a:r>
              <a:rPr lang="zh-CN" altLang="en-US" sz="2800" smtClean="0"/>
              <a:t>对于寻找合适的目标有两个关键的问题。</a:t>
            </a:r>
          </a:p>
          <a:p>
            <a:pPr eaLnBrk="1" hangingPunct="1"/>
            <a:r>
              <a:rPr lang="zh-CN" altLang="en-US" sz="2800" smtClean="0"/>
              <a:t>首先，通常攻击者希望这个目标是一个准予</a:t>
            </a:r>
            <a:r>
              <a:rPr lang="en-US" altLang="zh-CN" sz="2800" smtClean="0"/>
              <a:t>TCP</a:t>
            </a:r>
            <a:r>
              <a:rPr lang="zh-CN" altLang="en-US" sz="2800" smtClean="0"/>
              <a:t>会话连接（例如</a:t>
            </a:r>
            <a:r>
              <a:rPr lang="en-US" altLang="zh-CN" sz="2800" smtClean="0"/>
              <a:t>Telnet</a:t>
            </a:r>
            <a:r>
              <a:rPr lang="zh-CN" altLang="en-US" sz="2800" smtClean="0"/>
              <a:t>和</a:t>
            </a:r>
            <a:r>
              <a:rPr lang="en-US" altLang="zh-CN" sz="2800" smtClean="0"/>
              <a:t>FTP</a:t>
            </a:r>
            <a:r>
              <a:rPr lang="zh-CN" altLang="en-US" sz="2800" smtClean="0"/>
              <a:t>等）的服务器。</a:t>
            </a:r>
          </a:p>
          <a:p>
            <a:pPr eaLnBrk="1" hangingPunct="1"/>
            <a:r>
              <a:rPr lang="zh-CN" altLang="en-US" sz="2800" smtClean="0"/>
              <a:t>其次，能否检测数据流也是一个比较重要的问题，因为在攻击的时候需要猜测序列号。这就需要嗅探之前通信的数据包，对于交换网络环境，可能还需要使用</a:t>
            </a:r>
            <a:r>
              <a:rPr lang="en-US" altLang="zh-CN" sz="2800" smtClean="0"/>
              <a:t>ARP</a:t>
            </a:r>
            <a:r>
              <a:rPr lang="zh-CN" altLang="en-US" sz="2800" smtClean="0"/>
              <a:t>欺骗。</a:t>
            </a:r>
          </a:p>
        </p:txBody>
      </p:sp>
    </p:spTree>
    <p:extLst>
      <p:ext uri="{BB962C8B-B14F-4D97-AF65-F5344CB8AC3E}">
        <p14:creationId xmlns:p14="http://schemas.microsoft.com/office/powerpoint/2010/main" val="245096522"/>
      </p:ext>
    </p:extLst>
  </p:cSld>
  <p:clrMapOvr>
    <a:masterClrMapping/>
  </p:clrMapOvr>
  <p:transition>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B867B6FB-467C-4B1A-AEB5-9354050D3C42}" type="datetime1">
              <a:rPr lang="zh-CN" altLang="en-US" smtClean="0"/>
              <a:pPr eaLnBrk="1" hangingPunct="1"/>
              <a:t>2018/3/9</a:t>
            </a:fld>
            <a:endParaRPr lang="en-US" altLang="zh-CN" smtClean="0"/>
          </a:p>
        </p:txBody>
      </p:sp>
      <p:sp>
        <p:nvSpPr>
          <p:cNvPr id="38915"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3891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CE0CE637-867A-4BC3-B3A7-30A8856F0F78}" type="slidenum">
              <a:rPr lang="en-US" altLang="zh-CN"/>
              <a:pPr eaLnBrk="1" hangingPunct="1"/>
              <a:t>54</a:t>
            </a:fld>
            <a:endParaRPr lang="en-US" altLang="zh-CN"/>
          </a:p>
        </p:txBody>
      </p:sp>
      <p:sp>
        <p:nvSpPr>
          <p:cNvPr id="38917" name="Rectangle 1026"/>
          <p:cNvSpPr>
            <a:spLocks noGrp="1" noChangeArrowheads="1"/>
          </p:cNvSpPr>
          <p:nvPr>
            <p:ph type="title"/>
          </p:nvPr>
        </p:nvSpPr>
        <p:spPr/>
        <p:txBody>
          <a:bodyPr/>
          <a:lstStyle/>
          <a:p>
            <a:pPr eaLnBrk="1" hangingPunct="1"/>
            <a:r>
              <a:rPr lang="en-US" altLang="zh-CN" sz="4200" smtClean="0"/>
              <a:t>step2</a:t>
            </a:r>
            <a:r>
              <a:rPr lang="zh-CN" altLang="en-US" sz="4200" smtClean="0"/>
              <a:t>：确认动态会话</a:t>
            </a:r>
          </a:p>
        </p:txBody>
      </p:sp>
      <p:sp>
        <p:nvSpPr>
          <p:cNvPr id="38918" name="Rectangle 1028"/>
          <p:cNvSpPr>
            <a:spLocks noGrp="1" noChangeArrowheads="1"/>
          </p:cNvSpPr>
          <p:nvPr>
            <p:ph type="body" idx="1"/>
          </p:nvPr>
        </p:nvSpPr>
        <p:spPr/>
        <p:txBody>
          <a:bodyPr/>
          <a:lstStyle/>
          <a:p>
            <a:pPr eaLnBrk="1" hangingPunct="1">
              <a:lnSpc>
                <a:spcPct val="90000"/>
              </a:lnSpc>
            </a:pPr>
            <a:r>
              <a:rPr lang="zh-CN" altLang="en-US" sz="2600" smtClean="0"/>
              <a:t>攻击者如何寻找动态会话？</a:t>
            </a:r>
          </a:p>
          <a:p>
            <a:pPr eaLnBrk="1" hangingPunct="1">
              <a:lnSpc>
                <a:spcPct val="90000"/>
              </a:lnSpc>
            </a:pPr>
            <a:r>
              <a:rPr lang="zh-CN" altLang="en-US" sz="2600" smtClean="0"/>
              <a:t>与大多数攻击不同，会话劫持攻击适合在网络流通量达到高峰时才会发生的。</a:t>
            </a:r>
          </a:p>
          <a:p>
            <a:pPr eaLnBrk="1" hangingPunct="1">
              <a:lnSpc>
                <a:spcPct val="90000"/>
              </a:lnSpc>
            </a:pPr>
            <a:r>
              <a:rPr lang="zh-CN" altLang="en-US" sz="2600" smtClean="0"/>
              <a:t>首先，他有很多供选择的会话；其次，网络流通量越大则被发现的可能就越小。</a:t>
            </a:r>
          </a:p>
          <a:p>
            <a:pPr eaLnBrk="1" hangingPunct="1">
              <a:lnSpc>
                <a:spcPct val="90000"/>
              </a:lnSpc>
            </a:pPr>
            <a:r>
              <a:rPr lang="zh-CN" altLang="en-US" sz="2600" smtClean="0"/>
              <a:t>如果只有一个用户进行连接并数次掉线，那么就很有可能引起那个用户的怀疑。但是，如果网络流通量很大并且有很多的用户进行连接，那么用户们很有可能忽略掉线后面隐藏的问题，也许只是认为这是由于网络流通过大而引起的。</a:t>
            </a:r>
          </a:p>
        </p:txBody>
      </p:sp>
    </p:spTree>
    <p:extLst>
      <p:ext uri="{BB962C8B-B14F-4D97-AF65-F5344CB8AC3E}">
        <p14:creationId xmlns:p14="http://schemas.microsoft.com/office/powerpoint/2010/main" val="2513896590"/>
      </p:ext>
    </p:extLst>
  </p:cSld>
  <p:clrMapOvr>
    <a:masterClrMapping/>
  </p:clrMapOvr>
  <p:transition>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CD1FEB08-F2A9-4559-AFCF-698A8552B450}" type="datetime1">
              <a:rPr lang="zh-CN" altLang="en-US" smtClean="0"/>
              <a:pPr eaLnBrk="1" hangingPunct="1"/>
              <a:t>2018/3/9</a:t>
            </a:fld>
            <a:endParaRPr lang="en-US" altLang="zh-CN" smtClean="0"/>
          </a:p>
        </p:txBody>
      </p:sp>
      <p:sp>
        <p:nvSpPr>
          <p:cNvPr id="39939"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3994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72617936-B6A6-4BF8-8D96-D2ADC0015E1D}" type="slidenum">
              <a:rPr lang="en-US" altLang="zh-CN"/>
              <a:pPr eaLnBrk="1" hangingPunct="1"/>
              <a:t>55</a:t>
            </a:fld>
            <a:endParaRPr lang="en-US" altLang="zh-CN"/>
          </a:p>
        </p:txBody>
      </p:sp>
      <p:sp>
        <p:nvSpPr>
          <p:cNvPr id="39941" name="Rectangle 1026"/>
          <p:cNvSpPr>
            <a:spLocks noGrp="1" noChangeArrowheads="1"/>
          </p:cNvSpPr>
          <p:nvPr>
            <p:ph type="title"/>
          </p:nvPr>
        </p:nvSpPr>
        <p:spPr/>
        <p:txBody>
          <a:bodyPr/>
          <a:lstStyle/>
          <a:p>
            <a:pPr eaLnBrk="1" hangingPunct="1"/>
            <a:r>
              <a:rPr lang="en-US" altLang="zh-CN" sz="4200" smtClean="0"/>
              <a:t>step3</a:t>
            </a:r>
            <a:r>
              <a:rPr lang="zh-CN" altLang="en-US" sz="4200" smtClean="0"/>
              <a:t>：猜测序列号</a:t>
            </a:r>
          </a:p>
        </p:txBody>
      </p:sp>
      <p:sp>
        <p:nvSpPr>
          <p:cNvPr id="39942" name="Rectangle 1028"/>
          <p:cNvSpPr>
            <a:spLocks noGrp="1" noChangeArrowheads="1"/>
          </p:cNvSpPr>
          <p:nvPr>
            <p:ph type="body" idx="1"/>
          </p:nvPr>
        </p:nvSpPr>
        <p:spPr/>
        <p:txBody>
          <a:bodyPr/>
          <a:lstStyle/>
          <a:p>
            <a:pPr eaLnBrk="1" hangingPunct="1">
              <a:lnSpc>
                <a:spcPct val="80000"/>
              </a:lnSpc>
            </a:pPr>
            <a:r>
              <a:rPr lang="en-US" altLang="zh-CN" sz="2600" smtClean="0"/>
              <a:t>TCP</a:t>
            </a:r>
            <a:r>
              <a:rPr lang="zh-CN" altLang="en-US" sz="2600" smtClean="0"/>
              <a:t>区分正确数据包和错误数据包仅通过它们的</a:t>
            </a:r>
            <a:r>
              <a:rPr lang="en-US" altLang="zh-CN" sz="2600" smtClean="0"/>
              <a:t>SEQ/ACK</a:t>
            </a:r>
            <a:r>
              <a:rPr lang="zh-CN" altLang="en-US" sz="2600" smtClean="0"/>
              <a:t>序列号。</a:t>
            </a:r>
            <a:r>
              <a:rPr lang="zh-CN" altLang="en-US" sz="2800" smtClean="0"/>
              <a:t>序列号却是随着时间的变化而改变的。因此，攻击者必须成功猜测出序列号。</a:t>
            </a:r>
            <a:endParaRPr lang="en-US" altLang="zh-CN" sz="2800" smtClean="0"/>
          </a:p>
          <a:p>
            <a:pPr eaLnBrk="1" hangingPunct="1">
              <a:lnSpc>
                <a:spcPct val="80000"/>
              </a:lnSpc>
            </a:pPr>
            <a:r>
              <a:rPr lang="zh-CN" altLang="en-US" sz="2800" smtClean="0"/>
              <a:t>通过嗅探或者</a:t>
            </a:r>
            <a:r>
              <a:rPr lang="en-US" altLang="zh-CN" sz="2800" smtClean="0"/>
              <a:t>ARP</a:t>
            </a:r>
            <a:r>
              <a:rPr lang="zh-CN" altLang="en-US" sz="2800" smtClean="0"/>
              <a:t>欺骗，先发现目标机正在使用的序列号，再根据序列号机制，可以猜测出下一对</a:t>
            </a:r>
            <a:r>
              <a:rPr lang="en-US" altLang="zh-CN" sz="2800" smtClean="0"/>
              <a:t>SEQ/ACK</a:t>
            </a:r>
            <a:r>
              <a:rPr lang="zh-CN" altLang="en-US" sz="2800" smtClean="0"/>
              <a:t>序列号。</a:t>
            </a:r>
            <a:endParaRPr lang="zh-CN" altLang="en-US" sz="2600" smtClean="0"/>
          </a:p>
          <a:p>
            <a:pPr eaLnBrk="1" hangingPunct="1">
              <a:lnSpc>
                <a:spcPct val="80000"/>
              </a:lnSpc>
            </a:pPr>
            <a:r>
              <a:rPr lang="zh-CN" altLang="en-US" sz="2600" smtClean="0"/>
              <a:t>同时，攻击者若以某种方法扰乱客户主机的</a:t>
            </a:r>
            <a:r>
              <a:rPr lang="en-US" altLang="zh-CN" sz="2600" smtClean="0"/>
              <a:t>SEQ/ACK</a:t>
            </a:r>
            <a:r>
              <a:rPr lang="zh-CN" altLang="en-US" sz="2600" smtClean="0"/>
              <a:t>，服务器将不再相信客户主机正确的数据包，从而可以伪装为客户主机，使用正确的</a:t>
            </a:r>
            <a:r>
              <a:rPr lang="en-US" altLang="zh-CN" sz="2600" smtClean="0"/>
              <a:t>SEQ/ACK</a:t>
            </a:r>
            <a:r>
              <a:rPr lang="zh-CN" altLang="en-US" sz="2600" smtClean="0"/>
              <a:t>序列号，现在攻击主机就可以与服务器进行连接，这样就抢劫一个会话连接。</a:t>
            </a:r>
          </a:p>
        </p:txBody>
      </p:sp>
    </p:spTree>
    <p:extLst>
      <p:ext uri="{BB962C8B-B14F-4D97-AF65-F5344CB8AC3E}">
        <p14:creationId xmlns:p14="http://schemas.microsoft.com/office/powerpoint/2010/main" val="3993109167"/>
      </p:ext>
    </p:extLst>
  </p:cSld>
  <p:clrMapOvr>
    <a:masterClrMapping/>
  </p:clrMapOvr>
  <p:transition>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2001A89-EF6F-461C-827B-F6E7F828A769}" type="datetime1">
              <a:rPr lang="zh-CN" altLang="en-US" smtClean="0"/>
              <a:pPr eaLnBrk="1" hangingPunct="1"/>
              <a:t>2018/3/9</a:t>
            </a:fld>
            <a:endParaRPr lang="en-US" altLang="zh-CN" smtClean="0"/>
          </a:p>
        </p:txBody>
      </p:sp>
      <p:sp>
        <p:nvSpPr>
          <p:cNvPr id="40963"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4096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25E2CFE-8A58-4FF9-98D8-D0EB32263E07}" type="slidenum">
              <a:rPr lang="en-US" altLang="zh-CN"/>
              <a:pPr eaLnBrk="1" hangingPunct="1"/>
              <a:t>56</a:t>
            </a:fld>
            <a:endParaRPr lang="en-US" altLang="zh-CN"/>
          </a:p>
        </p:txBody>
      </p:sp>
      <p:sp>
        <p:nvSpPr>
          <p:cNvPr id="40965" name="Rectangle 2"/>
          <p:cNvSpPr>
            <a:spLocks noGrp="1" noChangeArrowheads="1"/>
          </p:cNvSpPr>
          <p:nvPr>
            <p:ph type="title"/>
          </p:nvPr>
        </p:nvSpPr>
        <p:spPr/>
        <p:txBody>
          <a:bodyPr/>
          <a:lstStyle/>
          <a:p>
            <a:pPr eaLnBrk="1" hangingPunct="1"/>
            <a:r>
              <a:rPr lang="en-US" altLang="zh-CN" sz="4200" smtClean="0"/>
              <a:t>step4</a:t>
            </a:r>
            <a:r>
              <a:rPr lang="zh-CN" altLang="en-US" sz="4200" smtClean="0"/>
              <a:t>：使客户主机下线</a:t>
            </a:r>
          </a:p>
        </p:txBody>
      </p:sp>
      <p:sp>
        <p:nvSpPr>
          <p:cNvPr id="40966" name="Rectangle 1028"/>
          <p:cNvSpPr>
            <a:spLocks noGrp="1" noChangeArrowheads="1"/>
          </p:cNvSpPr>
          <p:nvPr>
            <p:ph type="body" idx="1"/>
          </p:nvPr>
        </p:nvSpPr>
        <p:spPr/>
        <p:txBody>
          <a:bodyPr/>
          <a:lstStyle/>
          <a:p>
            <a:pPr eaLnBrk="1" hangingPunct="1"/>
            <a:r>
              <a:rPr lang="zh-CN" altLang="en-US" smtClean="0"/>
              <a:t>当攻击者获得了序列号后，为了彻底接管这个会话，他就必须使客户主机下线。</a:t>
            </a:r>
          </a:p>
          <a:p>
            <a:pPr eaLnBrk="1" hangingPunct="1"/>
            <a:r>
              <a:rPr lang="zh-CN" altLang="en-US" smtClean="0"/>
              <a:t>使客户主机下线最简单的方式就是对其进行拒绝服务攻击，从而使其不再继续响应。</a:t>
            </a:r>
          </a:p>
          <a:p>
            <a:pPr eaLnBrk="1" hangingPunct="1"/>
            <a:r>
              <a:rPr lang="zh-CN" altLang="en-US" smtClean="0"/>
              <a:t>服务器会继续发送响应给客户主机，但是因为攻击者已经掌握了客户主机，所以该机器就不再继续响应。 </a:t>
            </a:r>
          </a:p>
        </p:txBody>
      </p:sp>
    </p:spTree>
    <p:extLst>
      <p:ext uri="{BB962C8B-B14F-4D97-AF65-F5344CB8AC3E}">
        <p14:creationId xmlns:p14="http://schemas.microsoft.com/office/powerpoint/2010/main" val="3410027803"/>
      </p:ext>
    </p:extLst>
  </p:cSld>
  <p:clrMapOvr>
    <a:masterClrMapping/>
  </p:clrMapOvr>
  <p:transition>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AD47BF5E-EE9F-4B35-B0CC-DF0507DD94E6}" type="datetime1">
              <a:rPr lang="zh-CN" altLang="en-US" smtClean="0"/>
              <a:pPr eaLnBrk="1" hangingPunct="1"/>
              <a:t>2018/3/9</a:t>
            </a:fld>
            <a:endParaRPr lang="en-US" altLang="zh-CN" smtClean="0"/>
          </a:p>
        </p:txBody>
      </p:sp>
      <p:sp>
        <p:nvSpPr>
          <p:cNvPr id="41987"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4198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AFD5171F-1DF8-4C2C-A941-CCA91690D271}" type="slidenum">
              <a:rPr lang="en-US" altLang="zh-CN"/>
              <a:pPr eaLnBrk="1" hangingPunct="1"/>
              <a:t>57</a:t>
            </a:fld>
            <a:endParaRPr lang="en-US" altLang="zh-CN"/>
          </a:p>
        </p:txBody>
      </p:sp>
      <p:sp>
        <p:nvSpPr>
          <p:cNvPr id="41989" name="Rectangle 2"/>
          <p:cNvSpPr>
            <a:spLocks noGrp="1" noChangeArrowheads="1"/>
          </p:cNvSpPr>
          <p:nvPr>
            <p:ph type="title"/>
          </p:nvPr>
        </p:nvSpPr>
        <p:spPr/>
        <p:txBody>
          <a:bodyPr/>
          <a:lstStyle/>
          <a:p>
            <a:pPr eaLnBrk="1" hangingPunct="1"/>
            <a:r>
              <a:rPr lang="en-US" altLang="zh-CN" sz="4200" smtClean="0"/>
              <a:t>step5</a:t>
            </a:r>
            <a:r>
              <a:rPr lang="zh-CN" altLang="en-US" sz="4200" smtClean="0"/>
              <a:t>：接管会话</a:t>
            </a:r>
          </a:p>
        </p:txBody>
      </p:sp>
      <p:sp>
        <p:nvSpPr>
          <p:cNvPr id="41990" name="Rectangle 1028"/>
          <p:cNvSpPr>
            <a:spLocks noGrp="1" noChangeArrowheads="1"/>
          </p:cNvSpPr>
          <p:nvPr>
            <p:ph type="body" idx="1"/>
          </p:nvPr>
        </p:nvSpPr>
        <p:spPr/>
        <p:txBody>
          <a:bodyPr/>
          <a:lstStyle/>
          <a:p>
            <a:pPr eaLnBrk="1" hangingPunct="1"/>
            <a:r>
              <a:rPr lang="zh-CN" altLang="en-US" smtClean="0"/>
              <a:t>既然攻击者已经获得了他所需要的一切信息，那么他就可以持续向服务器发送数据包并且接管整个会话了。</a:t>
            </a:r>
          </a:p>
          <a:p>
            <a:pPr eaLnBrk="1" hangingPunct="1"/>
            <a:r>
              <a:rPr lang="zh-CN" altLang="en-US" smtClean="0"/>
              <a:t>在会话劫持攻击中，攻击者通常会发送数据包在受害服务器上建立一个账户，甚至留下某些后门。通过这种方式，攻击者就可以在任何时候轻松进入系统了。</a:t>
            </a:r>
          </a:p>
        </p:txBody>
      </p:sp>
    </p:spTree>
    <p:extLst>
      <p:ext uri="{BB962C8B-B14F-4D97-AF65-F5344CB8AC3E}">
        <p14:creationId xmlns:p14="http://schemas.microsoft.com/office/powerpoint/2010/main" val="1771954088"/>
      </p:ext>
    </p:extLst>
  </p:cSld>
  <p:clrMapOvr>
    <a:masterClrMapping/>
  </p:clrMapOvr>
  <p:transition>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4EF74028-6A9F-4C00-A82C-D953B6050669}" type="datetime1">
              <a:rPr lang="zh-CN" altLang="en-US" smtClean="0"/>
              <a:pPr eaLnBrk="1" hangingPunct="1"/>
              <a:t>2018/3/9</a:t>
            </a:fld>
            <a:endParaRPr lang="en-US" altLang="zh-CN" smtClean="0"/>
          </a:p>
        </p:txBody>
      </p:sp>
      <p:sp>
        <p:nvSpPr>
          <p:cNvPr id="43011"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4301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99872108-AA37-4F7D-A7E3-A9466A2D24A6}" type="slidenum">
              <a:rPr lang="en-US" altLang="zh-CN"/>
              <a:pPr eaLnBrk="1" hangingPunct="1"/>
              <a:t>58</a:t>
            </a:fld>
            <a:endParaRPr lang="en-US" altLang="zh-CN"/>
          </a:p>
        </p:txBody>
      </p:sp>
      <p:sp>
        <p:nvSpPr>
          <p:cNvPr id="43013" name="Rectangle 2"/>
          <p:cNvSpPr>
            <a:spLocks noGrp="1" noChangeArrowheads="1"/>
          </p:cNvSpPr>
          <p:nvPr>
            <p:ph type="title"/>
          </p:nvPr>
        </p:nvSpPr>
        <p:spPr/>
        <p:txBody>
          <a:bodyPr/>
          <a:lstStyle/>
          <a:p>
            <a:pPr eaLnBrk="1" hangingPunct="1"/>
            <a:r>
              <a:rPr lang="en-US" altLang="zh-CN" smtClean="0"/>
              <a:t>TCP</a:t>
            </a:r>
            <a:r>
              <a:rPr lang="zh-CN" altLang="en-US" smtClean="0"/>
              <a:t>会话劫持的危害</a:t>
            </a:r>
          </a:p>
        </p:txBody>
      </p:sp>
      <p:sp>
        <p:nvSpPr>
          <p:cNvPr id="43014" name="Rectangle 3"/>
          <p:cNvSpPr>
            <a:spLocks noGrp="1" noChangeArrowheads="1"/>
          </p:cNvSpPr>
          <p:nvPr>
            <p:ph type="body" idx="1"/>
          </p:nvPr>
        </p:nvSpPr>
        <p:spPr>
          <a:xfrm>
            <a:off x="755650" y="1744663"/>
            <a:ext cx="7704782" cy="3700462"/>
          </a:xfrm>
        </p:spPr>
        <p:txBody>
          <a:bodyPr/>
          <a:lstStyle/>
          <a:p>
            <a:pPr eaLnBrk="1" hangingPunct="1"/>
            <a:r>
              <a:rPr lang="zh-CN" altLang="en-US" dirty="0" smtClean="0"/>
              <a:t>就其实现原理而言，任何使用</a:t>
            </a:r>
            <a:r>
              <a:rPr lang="en-US" altLang="zh-CN" dirty="0" smtClean="0"/>
              <a:t>Internet</a:t>
            </a:r>
            <a:r>
              <a:rPr lang="zh-CN" altLang="en-US" dirty="0" smtClean="0"/>
              <a:t>进行通信的主机都有可能受到这种攻击。 </a:t>
            </a:r>
          </a:p>
          <a:p>
            <a:pPr eaLnBrk="1" hangingPunct="1"/>
            <a:r>
              <a:rPr lang="zh-CN" altLang="en-US" dirty="0" smtClean="0"/>
              <a:t>会话劫持在理论上是非常复杂的， 但是现在产生了简单适用的会话劫持攻击软件，</a:t>
            </a:r>
            <a:r>
              <a:rPr lang="zh-CN" altLang="zh-CN" dirty="0" smtClean="0"/>
              <a:t>技术门槛的降低导致了很多</a:t>
            </a:r>
            <a:r>
              <a:rPr lang="zh-CN" altLang="zh-CN" dirty="0" smtClean="0">
                <a:latin typeface="Arial" panose="020B0604020202020204" pitchFamily="34" charset="0"/>
              </a:rPr>
              <a:t>“</a:t>
            </a:r>
            <a:r>
              <a:rPr lang="zh-CN" altLang="zh-CN" dirty="0" smtClean="0"/>
              <a:t>少年攻击者</a:t>
            </a:r>
            <a:r>
              <a:rPr lang="zh-CN" altLang="zh-CN" dirty="0" smtClean="0">
                <a:latin typeface="Arial" panose="020B0604020202020204" pitchFamily="34" charset="0"/>
              </a:rPr>
              <a:t>”</a:t>
            </a:r>
            <a:r>
              <a:rPr lang="zh-CN" altLang="zh-CN" dirty="0" smtClean="0"/>
              <a:t>的诞生。</a:t>
            </a:r>
            <a:endParaRPr lang="zh-CN" altLang="en-US" dirty="0" smtClean="0"/>
          </a:p>
        </p:txBody>
      </p:sp>
    </p:spTree>
    <p:extLst>
      <p:ext uri="{BB962C8B-B14F-4D97-AF65-F5344CB8AC3E}">
        <p14:creationId xmlns:p14="http://schemas.microsoft.com/office/powerpoint/2010/main" val="3620538122"/>
      </p:ext>
    </p:extLst>
  </p:cSld>
  <p:clrMapOvr>
    <a:masterClrMapping/>
  </p:clrMapOvr>
  <p:transition>
    <p:pull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93B251B-B9F0-4BE2-96FD-E3AB63A32E40}" type="datetime1">
              <a:rPr lang="zh-CN" altLang="en-US" smtClean="0"/>
              <a:pPr eaLnBrk="1" hangingPunct="1"/>
              <a:t>2018/3/9</a:t>
            </a:fld>
            <a:endParaRPr lang="en-US" altLang="zh-CN" smtClean="0"/>
          </a:p>
        </p:txBody>
      </p:sp>
      <p:sp>
        <p:nvSpPr>
          <p:cNvPr id="44035"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4403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04E0EC3-0975-40CE-97C5-320D48E8C367}" type="slidenum">
              <a:rPr lang="en-US" altLang="zh-CN"/>
              <a:pPr eaLnBrk="1" hangingPunct="1"/>
              <a:t>59</a:t>
            </a:fld>
            <a:endParaRPr lang="en-US" altLang="zh-CN"/>
          </a:p>
        </p:txBody>
      </p:sp>
      <p:sp>
        <p:nvSpPr>
          <p:cNvPr id="44037" name="Rectangle 2"/>
          <p:cNvSpPr>
            <a:spLocks noGrp="1" noChangeArrowheads="1"/>
          </p:cNvSpPr>
          <p:nvPr>
            <p:ph type="title"/>
          </p:nvPr>
        </p:nvSpPr>
        <p:spPr/>
        <p:txBody>
          <a:bodyPr/>
          <a:lstStyle/>
          <a:p>
            <a:pPr eaLnBrk="1" hangingPunct="1"/>
            <a:r>
              <a:rPr lang="en-US" altLang="zh-CN" smtClean="0"/>
              <a:t>TCP</a:t>
            </a:r>
            <a:r>
              <a:rPr lang="zh-CN" altLang="en-US" smtClean="0"/>
              <a:t>会话劫持的危害</a:t>
            </a:r>
            <a:r>
              <a:rPr lang="en-US" altLang="zh-CN" smtClean="0"/>
              <a:t>(2)</a:t>
            </a:r>
          </a:p>
        </p:txBody>
      </p:sp>
      <p:sp>
        <p:nvSpPr>
          <p:cNvPr id="44038" name="Rectangle 3"/>
          <p:cNvSpPr>
            <a:spLocks noGrp="1" noChangeArrowheads="1"/>
          </p:cNvSpPr>
          <p:nvPr>
            <p:ph type="body" idx="1"/>
          </p:nvPr>
        </p:nvSpPr>
        <p:spPr/>
        <p:txBody>
          <a:bodyPr/>
          <a:lstStyle/>
          <a:p>
            <a:pPr eaLnBrk="1" hangingPunct="1">
              <a:lnSpc>
                <a:spcPct val="90000"/>
              </a:lnSpc>
            </a:pPr>
            <a:r>
              <a:rPr lang="zh-CN" altLang="en-US" sz="3400" smtClean="0"/>
              <a:t>会话劫持攻击的危害性很大是有原因的。</a:t>
            </a:r>
          </a:p>
          <a:p>
            <a:pPr lvl="1" eaLnBrk="1" hangingPunct="1">
              <a:lnSpc>
                <a:spcPct val="90000"/>
              </a:lnSpc>
            </a:pPr>
            <a:r>
              <a:rPr lang="zh-CN" altLang="en-US" sz="3000" smtClean="0"/>
              <a:t>一个最主要的原因就是它并不依赖于操作系统。 </a:t>
            </a:r>
          </a:p>
          <a:p>
            <a:pPr lvl="1" eaLnBrk="1" hangingPunct="1">
              <a:lnSpc>
                <a:spcPct val="90000"/>
              </a:lnSpc>
            </a:pPr>
            <a:r>
              <a:rPr lang="zh-CN" altLang="en-US" sz="3000" smtClean="0"/>
              <a:t>另一个原因就是它可以被用来进行积极的攻击，通过攻击行为可以获得进入系统的可能。</a:t>
            </a:r>
            <a:r>
              <a:rPr lang="zh-CN" altLang="en-US" smtClean="0"/>
              <a:t> </a:t>
            </a:r>
          </a:p>
        </p:txBody>
      </p:sp>
    </p:spTree>
    <p:extLst>
      <p:ext uri="{BB962C8B-B14F-4D97-AF65-F5344CB8AC3E}">
        <p14:creationId xmlns:p14="http://schemas.microsoft.com/office/powerpoint/2010/main" val="3692898887"/>
      </p:ext>
    </p:extLst>
  </p:cSld>
  <p:clrMapOvr>
    <a:masterClrMapping/>
  </p:clrMapOvr>
  <p:transition>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96850" y="1501775"/>
            <a:ext cx="9340850" cy="3440113"/>
            <a:chOff x="-490320" y="2451868"/>
            <a:chExt cx="10209477" cy="2229798"/>
          </a:xfrm>
        </p:grpSpPr>
        <p:sp>
          <p:nvSpPr>
            <p:cNvPr id="4" name="AutoShape 3"/>
            <p:cNvSpPr>
              <a:spLocks noChangeArrowheads="1"/>
            </p:cNvSpPr>
            <p:nvPr/>
          </p:nvSpPr>
          <p:spPr bwMode="blackWhite">
            <a:xfrm>
              <a:off x="-167587" y="2451868"/>
              <a:ext cx="9768755" cy="2229798"/>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微软雅黑" panose="020B0503020204020204" pitchFamily="34" charset="-122"/>
                  <a:ea typeface="微软雅黑" panose="020B0503020204020204" pitchFamily="34" charset="-122"/>
                </a:rPr>
                <a:t>                        </a:t>
              </a:r>
              <a:endParaRPr lang="zh-CN" altLang="en-US" sz="2200" kern="0" dirty="0">
                <a:solidFill>
                  <a:srgbClr val="002060"/>
                </a:solidFill>
                <a:latin typeface="微软雅黑" panose="020B0503020204020204" pitchFamily="34" charset="-122"/>
                <a:ea typeface="微软雅黑" panose="020B0503020204020204" pitchFamily="34" charset="-122"/>
              </a:endParaRPr>
            </a:p>
          </p:txBody>
        </p:sp>
        <p:sp>
          <p:nvSpPr>
            <p:cNvPr id="16389" name="矩形 4"/>
            <p:cNvSpPr>
              <a:spLocks noChangeArrowheads="1"/>
            </p:cNvSpPr>
            <p:nvPr/>
          </p:nvSpPr>
          <p:spPr bwMode="auto">
            <a:xfrm>
              <a:off x="-490320" y="2467439"/>
              <a:ext cx="10209477" cy="185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lvl="1" eaLnBrk="1" hangingPunct="1">
                <a:lnSpc>
                  <a:spcPct val="120000"/>
                </a:lnSpc>
                <a:spcAft>
                  <a:spcPts val="600"/>
                </a:spcAft>
                <a:buClr>
                  <a:schemeClr val="accent1"/>
                </a:buClr>
                <a:buFontTx/>
                <a:buBlip>
                  <a:blip r:embed="rId2"/>
                </a:buBlip>
              </a:pPr>
              <a:r>
                <a:rPr lang="zh-CN" altLang="en-US" sz="2400" dirty="0">
                  <a:solidFill>
                    <a:srgbClr val="002060"/>
                  </a:solidFill>
                  <a:latin typeface="Times New Roman" panose="02020603050405020304" pitchFamily="18" charset="0"/>
                  <a:cs typeface="Times New Roman" panose="02020603050405020304" pitchFamily="18" charset="0"/>
                </a:rPr>
                <a:t>在通信系统中主动插入和删除信息分组</a:t>
              </a:r>
              <a:endParaRPr lang="en-US" altLang="zh-CN" sz="2400" dirty="0">
                <a:solidFill>
                  <a:srgbClr val="002060"/>
                </a:solidFill>
                <a:latin typeface="Times New Roman" panose="02020603050405020304" pitchFamily="18" charset="0"/>
                <a:cs typeface="Times New Roman" panose="02020603050405020304" pitchFamily="18" charset="0"/>
              </a:endParaRPr>
            </a:p>
            <a:p>
              <a:pPr lvl="2" eaLnBrk="1" hangingPunct="1">
                <a:lnSpc>
                  <a:spcPct val="120000"/>
                </a:lnSpc>
                <a:spcAft>
                  <a:spcPts val="600"/>
                </a:spcAft>
                <a:buClr>
                  <a:schemeClr val="accent1"/>
                </a:buClr>
                <a:buFontTx/>
                <a:buBlip>
                  <a:blip r:embed="rId2"/>
                </a:buBlip>
              </a:pPr>
              <a:r>
                <a:rPr lang="zh-CN" altLang="en-US" sz="2400" dirty="0">
                  <a:solidFill>
                    <a:srgbClr val="002060"/>
                  </a:solidFill>
                  <a:latin typeface="Times New Roman" panose="02020603050405020304" pitchFamily="18" charset="0"/>
                  <a:cs typeface="Times New Roman" panose="02020603050405020304" pitchFamily="18" charset="0"/>
                </a:rPr>
                <a:t>因为网络通信是基于分组的，分组的传输经过不同的路径最后在目的地组装，黑客利用现有的通信通道，任意地插入信息分组</a:t>
              </a:r>
            </a:p>
            <a:p>
              <a:pPr lvl="1" eaLnBrk="1" hangingPunct="1">
                <a:lnSpc>
                  <a:spcPct val="120000"/>
                </a:lnSpc>
                <a:spcAft>
                  <a:spcPts val="600"/>
                </a:spcAft>
                <a:buClr>
                  <a:schemeClr val="accent1"/>
                </a:buClr>
                <a:buFontTx/>
                <a:buBlip>
                  <a:blip r:embed="rId2"/>
                </a:buBlip>
              </a:pPr>
              <a:r>
                <a:rPr lang="zh-CN" altLang="en-US" sz="2400" dirty="0">
                  <a:solidFill>
                    <a:srgbClr val="002060"/>
                  </a:solidFill>
                  <a:latin typeface="Times New Roman" panose="02020603050405020304" pitchFamily="18" charset="0"/>
                  <a:cs typeface="Times New Roman" panose="02020603050405020304" pitchFamily="18" charset="0"/>
                </a:rPr>
                <a:t>这叫做</a:t>
              </a:r>
              <a:r>
                <a:rPr lang="en-US" altLang="zh-CN" sz="2400" dirty="0" smtClean="0">
                  <a:solidFill>
                    <a:srgbClr val="002060"/>
                  </a:solidFill>
                  <a:latin typeface="Times New Roman" panose="02020603050405020304" pitchFamily="18" charset="0"/>
                  <a:cs typeface="Times New Roman" panose="02020603050405020304" pitchFamily="18" charset="0"/>
                </a:rPr>
                <a:t>IP</a:t>
              </a:r>
              <a:r>
                <a:rPr lang="zh-CN" altLang="en-US" sz="2400" dirty="0" smtClean="0">
                  <a:solidFill>
                    <a:srgbClr val="002060"/>
                  </a:solidFill>
                  <a:latin typeface="Times New Roman" panose="02020603050405020304" pitchFamily="18" charset="0"/>
                  <a:cs typeface="Times New Roman" panose="02020603050405020304" pitchFamily="18" charset="0"/>
                </a:rPr>
                <a:t>地址欺骗</a:t>
              </a:r>
              <a:r>
                <a:rPr lang="zh-CN" altLang="en-US" sz="2400" dirty="0">
                  <a:solidFill>
                    <a:srgbClr val="002060"/>
                  </a:solidFill>
                  <a:latin typeface="Times New Roman" panose="02020603050405020304" pitchFamily="18" charset="0"/>
                  <a:cs typeface="Times New Roman" panose="02020603050405020304" pitchFamily="18" charset="0"/>
                </a:rPr>
                <a:t>，实现起来很容易，信息分组中包括源地址和目的地址，但黑客可对其进行修改。</a:t>
              </a:r>
            </a:p>
          </p:txBody>
        </p:sp>
      </p:grpSp>
      <p:sp>
        <p:nvSpPr>
          <p:cNvPr id="6"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sz="4000" b="1" kern="0" dirty="0" smtClean="0">
                <a:solidFill>
                  <a:schemeClr val="bg1"/>
                </a:solidFill>
                <a:latin typeface="Times New Roman" panose="02020603050405020304" pitchFamily="18" charset="0"/>
                <a:ea typeface="+mj-ea"/>
                <a:cs typeface="+mj-cs"/>
                <a:sym typeface="Times New Roman" panose="02020603050405020304" pitchFamily="18" charset="0"/>
              </a:rPr>
              <a:t>IP</a:t>
            </a:r>
            <a:r>
              <a:rPr lang="zh-CN" altLang="en-US" sz="4000" b="1" kern="0" dirty="0" smtClean="0">
                <a:solidFill>
                  <a:schemeClr val="bg1"/>
                </a:solidFill>
                <a:latin typeface="Times New Roman" panose="02020603050405020304" pitchFamily="18" charset="0"/>
                <a:ea typeface="+mj-ea"/>
                <a:cs typeface="+mj-cs"/>
                <a:sym typeface="Times New Roman" panose="02020603050405020304" pitchFamily="18" charset="0"/>
              </a:rPr>
              <a:t>地址欺骗</a:t>
            </a:r>
            <a:endParaRPr lang="en-US" sz="4400" b="1" kern="0" dirty="0">
              <a:solidFill>
                <a:schemeClr val="bg1"/>
              </a:solidFill>
              <a:latin typeface="+mj-lt"/>
              <a:ea typeface="+mj-ea"/>
              <a:cs typeface="+mj-cs"/>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533F5C97-FF10-4629-BC3E-193F3932FB39}" type="datetime1">
              <a:rPr lang="zh-CN" altLang="en-US" smtClean="0"/>
              <a:pPr eaLnBrk="1" hangingPunct="1"/>
              <a:t>2018/3/9</a:t>
            </a:fld>
            <a:endParaRPr lang="en-US" altLang="zh-CN" smtClean="0"/>
          </a:p>
        </p:txBody>
      </p:sp>
      <p:sp>
        <p:nvSpPr>
          <p:cNvPr id="45059"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4506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37721CD9-5D0B-49CD-8BF1-CBC512BB52BB}" type="slidenum">
              <a:rPr lang="en-US" altLang="zh-CN"/>
              <a:pPr eaLnBrk="1" hangingPunct="1"/>
              <a:t>60</a:t>
            </a:fld>
            <a:endParaRPr lang="en-US" altLang="zh-CN"/>
          </a:p>
        </p:txBody>
      </p:sp>
      <p:sp>
        <p:nvSpPr>
          <p:cNvPr id="45061" name="Rectangle 1026"/>
          <p:cNvSpPr>
            <a:spLocks noGrp="1" noChangeArrowheads="1"/>
          </p:cNvSpPr>
          <p:nvPr>
            <p:ph type="title"/>
          </p:nvPr>
        </p:nvSpPr>
        <p:spPr/>
        <p:txBody>
          <a:bodyPr/>
          <a:lstStyle/>
          <a:p>
            <a:pPr eaLnBrk="1" hangingPunct="1"/>
            <a:r>
              <a:rPr lang="zh-CN" altLang="en-US" smtClean="0"/>
              <a:t>实现</a:t>
            </a:r>
            <a:r>
              <a:rPr lang="en-US" altLang="zh-CN" smtClean="0"/>
              <a:t>TCP</a:t>
            </a:r>
            <a:r>
              <a:rPr lang="zh-CN" altLang="en-US" smtClean="0"/>
              <a:t>会话劫持的两个小工具</a:t>
            </a:r>
          </a:p>
        </p:txBody>
      </p:sp>
      <p:sp>
        <p:nvSpPr>
          <p:cNvPr id="45062" name="Rectangle 1027"/>
          <p:cNvSpPr>
            <a:spLocks noGrp="1" noChangeArrowheads="1"/>
          </p:cNvSpPr>
          <p:nvPr>
            <p:ph type="body" idx="1"/>
          </p:nvPr>
        </p:nvSpPr>
        <p:spPr>
          <a:xfrm>
            <a:off x="755650" y="1711325"/>
            <a:ext cx="7561263" cy="3949700"/>
          </a:xfrm>
        </p:spPr>
        <p:txBody>
          <a:bodyPr/>
          <a:lstStyle/>
          <a:p>
            <a:pPr eaLnBrk="1" hangingPunct="1"/>
            <a:r>
              <a:rPr lang="en-US" altLang="zh-CN" sz="3400" smtClean="0"/>
              <a:t>Juggernaut</a:t>
            </a:r>
          </a:p>
          <a:p>
            <a:pPr lvl="1" eaLnBrk="1" hangingPunct="1"/>
            <a:r>
              <a:rPr lang="en-US" altLang="zh-CN" sz="3000" smtClean="0"/>
              <a:t>Juggernaut</a:t>
            </a:r>
            <a:r>
              <a:rPr lang="zh-CN" altLang="en-US" sz="3000" smtClean="0"/>
              <a:t>是由</a:t>
            </a:r>
            <a:r>
              <a:rPr lang="en-US" altLang="zh-CN" sz="3000" smtClean="0"/>
              <a:t>Mike Schiffman</a:t>
            </a:r>
            <a:r>
              <a:rPr lang="zh-CN" altLang="en-US" sz="3000" smtClean="0"/>
              <a:t>开发的自由软件，这个软件是开创性的，是最先出现的会话攻击程序之一。它运行在</a:t>
            </a:r>
            <a:r>
              <a:rPr lang="en-US" altLang="zh-CN" sz="3000" smtClean="0"/>
              <a:t>Linux</a:t>
            </a:r>
            <a:r>
              <a:rPr lang="zh-CN" altLang="en-US" sz="3000" smtClean="0"/>
              <a:t>操作系统的终端机上，攻击者能够窥探网络中所有的会话，并且劫持其中任何一个，攻击者可以像真正用户那样向服务器提交命令。</a:t>
            </a:r>
          </a:p>
        </p:txBody>
      </p:sp>
    </p:spTree>
    <p:extLst>
      <p:ext uri="{BB962C8B-B14F-4D97-AF65-F5344CB8AC3E}">
        <p14:creationId xmlns:p14="http://schemas.microsoft.com/office/powerpoint/2010/main" val="486714520"/>
      </p:ext>
    </p:extLst>
  </p:cSld>
  <p:clrMapOvr>
    <a:masterClrMapping/>
  </p:clrMapOvr>
  <p:transition>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日期占位符 3"/>
          <p:cNvSpPr>
            <a:spLocks noGrp="1"/>
          </p:cNvSpPr>
          <p:nvPr>
            <p:ph type="dt"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CDBD0C80-5EA5-43B0-A83E-5215830993C8}" type="datetime1">
              <a:rPr lang="zh-CN" altLang="en-US" smtClean="0"/>
              <a:pPr eaLnBrk="1" hangingPunct="1"/>
              <a:t>2018/3/9</a:t>
            </a:fld>
            <a:endParaRPr lang="en-US" altLang="zh-CN" smtClean="0"/>
          </a:p>
        </p:txBody>
      </p:sp>
      <p:sp>
        <p:nvSpPr>
          <p:cNvPr id="46083" name="页脚占位符 4"/>
          <p:cNvSpPr>
            <a:spLocks noGrp="1"/>
          </p:cNvSpPr>
          <p:nvPr>
            <p:ph type="ftr"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en-US" altLang="zh-CN"/>
              <a:t>网络入侵与防范讲义</a:t>
            </a:r>
          </a:p>
        </p:txBody>
      </p:sp>
      <p:sp>
        <p:nvSpPr>
          <p:cNvPr id="4608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fld id="{DCD40D0E-C8F3-4D2A-8F09-57DD8DB828D1}" type="slidenum">
              <a:rPr lang="en-US" altLang="zh-CN"/>
              <a:pPr eaLnBrk="1" hangingPunct="1"/>
              <a:t>61</a:t>
            </a:fld>
            <a:endParaRPr lang="en-US" altLang="zh-CN"/>
          </a:p>
        </p:txBody>
      </p:sp>
      <p:sp>
        <p:nvSpPr>
          <p:cNvPr id="46085" name="Rectangle 1026"/>
          <p:cNvSpPr>
            <a:spLocks noGrp="1" noChangeArrowheads="1"/>
          </p:cNvSpPr>
          <p:nvPr>
            <p:ph type="title"/>
          </p:nvPr>
        </p:nvSpPr>
        <p:spPr/>
        <p:txBody>
          <a:bodyPr/>
          <a:lstStyle/>
          <a:p>
            <a:pPr eaLnBrk="1" hangingPunct="1"/>
            <a:r>
              <a:rPr lang="zh-CN" altLang="en-US" smtClean="0"/>
              <a:t>实现</a:t>
            </a:r>
            <a:r>
              <a:rPr lang="en-US" altLang="zh-CN" smtClean="0"/>
              <a:t>TCP</a:t>
            </a:r>
            <a:r>
              <a:rPr lang="zh-CN" altLang="en-US" smtClean="0"/>
              <a:t>会话劫持的两个小工具</a:t>
            </a:r>
            <a:r>
              <a:rPr lang="en-US" altLang="zh-CN" smtClean="0"/>
              <a:t>(2)</a:t>
            </a:r>
          </a:p>
        </p:txBody>
      </p:sp>
      <p:sp>
        <p:nvSpPr>
          <p:cNvPr id="46086" name="Rectangle 1027"/>
          <p:cNvSpPr>
            <a:spLocks noGrp="1" noChangeArrowheads="1"/>
          </p:cNvSpPr>
          <p:nvPr>
            <p:ph type="body" idx="1"/>
          </p:nvPr>
        </p:nvSpPr>
        <p:spPr/>
        <p:txBody>
          <a:bodyPr/>
          <a:lstStyle/>
          <a:p>
            <a:pPr eaLnBrk="1" hangingPunct="1"/>
            <a:r>
              <a:rPr lang="en-US" altLang="zh-CN" sz="3400" smtClean="0"/>
              <a:t>Hunt</a:t>
            </a:r>
          </a:p>
          <a:p>
            <a:pPr lvl="1" eaLnBrk="1" hangingPunct="1"/>
            <a:r>
              <a:rPr lang="zh-CN" altLang="en-US" sz="3000" smtClean="0"/>
              <a:t>由</a:t>
            </a:r>
            <a:r>
              <a:rPr lang="en-US" altLang="zh-CN" sz="3000" smtClean="0"/>
              <a:t>Pavel Krauz</a:t>
            </a:r>
            <a:r>
              <a:rPr lang="zh-CN" altLang="en-US" sz="3000" smtClean="0"/>
              <a:t>制作的</a:t>
            </a:r>
            <a:r>
              <a:rPr lang="en-US" altLang="zh-CN" sz="3000" smtClean="0"/>
              <a:t>Hunt</a:t>
            </a:r>
            <a:r>
              <a:rPr lang="zh-CN" altLang="en-US" sz="3000" smtClean="0"/>
              <a:t>，是一个集嗅探、截取和会话劫持功能与一身的强大工具。它可以在无论共享式网络还是交换式网络中工作，不仅能够在混杂模式和</a:t>
            </a:r>
            <a:r>
              <a:rPr lang="en-US" altLang="zh-CN" sz="3000" smtClean="0"/>
              <a:t>ARP</a:t>
            </a:r>
            <a:r>
              <a:rPr lang="zh-CN" altLang="en-US" sz="3000" smtClean="0"/>
              <a:t>欺骗模式下进行嗅探，还具有中断和劫持动态会话的能力。</a:t>
            </a:r>
          </a:p>
        </p:txBody>
      </p:sp>
    </p:spTree>
    <p:extLst>
      <p:ext uri="{BB962C8B-B14F-4D97-AF65-F5344CB8AC3E}">
        <p14:creationId xmlns:p14="http://schemas.microsoft.com/office/powerpoint/2010/main" val="994243073"/>
      </p:ext>
    </p:extLst>
  </p:cSld>
  <p:clrMapOvr>
    <a:masterClrMapping/>
  </p:clrMapOvr>
  <p:transition>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utoShape 7"/>
          <p:cNvGrpSpPr/>
          <p:nvPr/>
        </p:nvGrpSpPr>
        <p:grpSpPr bwMode="auto">
          <a:xfrm>
            <a:off x="142875" y="1071563"/>
            <a:ext cx="8929688" cy="3071812"/>
            <a:chOff x="44" y="787"/>
            <a:chExt cx="5647" cy="2269"/>
          </a:xfrm>
        </p:grpSpPr>
        <p:pic>
          <p:nvPicPr>
            <p:cNvPr id="43014" name="AutoShap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44" y="787"/>
              <a:ext cx="5647" cy="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 Box 4"/>
            <p:cNvSpPr txBox="1">
              <a:spLocks noChangeArrowheads="1"/>
            </p:cNvSpPr>
            <p:nvPr/>
          </p:nvSpPr>
          <p:spPr bwMode="auto">
            <a:xfrm rot="5400000">
              <a:off x="2085" y="-1093"/>
              <a:ext cx="1563" cy="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a typeface="黑体" panose="02010609060101010101" pitchFamily="49" charset="-122"/>
              </a:endParaRPr>
            </a:p>
          </p:txBody>
        </p:sp>
      </p:grpSp>
      <p:sp>
        <p:nvSpPr>
          <p:cNvPr id="8" name="Text Box 10"/>
          <p:cNvSpPr txBox="1">
            <a:spLocks noChangeArrowheads="1"/>
          </p:cNvSpPr>
          <p:nvPr/>
        </p:nvSpPr>
        <p:spPr bwMode="gray">
          <a:xfrm>
            <a:off x="214313" y="1249363"/>
            <a:ext cx="8858250"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4"/>
              </a:buBlip>
            </a:pPr>
            <a:r>
              <a:rPr lang="en-US" altLang="zh-CN" sz="2400">
                <a:solidFill>
                  <a:srgbClr val="002060"/>
                </a:solidFill>
                <a:latin typeface="Times New Roman" panose="02020603050405020304" pitchFamily="18" charset="0"/>
                <a:ea typeface="黑体" panose="02010609060101010101" pitchFamily="49" charset="-122"/>
              </a:rPr>
              <a:t>UDP</a:t>
            </a:r>
            <a:r>
              <a:rPr lang="zh-CN" altLang="en-US" sz="2400">
                <a:solidFill>
                  <a:srgbClr val="002060"/>
                </a:solidFill>
                <a:latin typeface="Times New Roman" panose="02020603050405020304" pitchFamily="18" charset="0"/>
                <a:ea typeface="黑体" panose="02010609060101010101" pitchFamily="49" charset="-122"/>
              </a:rPr>
              <a:t>（</a:t>
            </a:r>
            <a:r>
              <a:rPr lang="en-US" altLang="zh-CN" sz="2400">
                <a:solidFill>
                  <a:srgbClr val="002060"/>
                </a:solidFill>
                <a:latin typeface="Times New Roman" panose="02020603050405020304" pitchFamily="18" charset="0"/>
                <a:ea typeface="黑体" panose="02010609060101010101" pitchFamily="49" charset="-122"/>
              </a:rPr>
              <a:t>User Datagram Protocol</a:t>
            </a:r>
            <a:r>
              <a:rPr lang="zh-CN" altLang="en-US" sz="2400">
                <a:solidFill>
                  <a:srgbClr val="002060"/>
                </a:solidFill>
                <a:latin typeface="Times New Roman" panose="02020603050405020304" pitchFamily="18" charset="0"/>
                <a:ea typeface="黑体" panose="02010609060101010101" pitchFamily="49" charset="-122"/>
              </a:rPr>
              <a:t>）数据传输过程中，</a:t>
            </a:r>
            <a:r>
              <a:rPr lang="zh-CN" altLang="en-US" sz="2400" b="1">
                <a:solidFill>
                  <a:srgbClr val="C00000"/>
                </a:solidFill>
                <a:latin typeface="Times New Roman" panose="02020603050405020304" pitchFamily="18" charset="0"/>
                <a:ea typeface="黑体" panose="02010609060101010101" pitchFamily="49" charset="-122"/>
              </a:rPr>
              <a:t>没有纠错和重传机制，也没有检测丢包、复制或重新排序</a:t>
            </a:r>
            <a:r>
              <a:rPr lang="zh-CN" altLang="en-US" sz="2400">
                <a:solidFill>
                  <a:srgbClr val="002060"/>
                </a:solidFill>
                <a:latin typeface="Times New Roman" panose="02020603050405020304" pitchFamily="18" charset="0"/>
                <a:ea typeface="黑体" panose="02010609060101010101" pitchFamily="49" charset="-122"/>
              </a:rPr>
              <a:t>的机制，甚至误码检测也是可选项。</a:t>
            </a:r>
          </a:p>
          <a:p>
            <a:pPr eaLnBrk="1" hangingPunct="1">
              <a:lnSpc>
                <a:spcPct val="120000"/>
              </a:lnSpc>
              <a:buFontTx/>
              <a:buBlip>
                <a:blip r:embed="rId4"/>
              </a:buBlip>
            </a:pPr>
            <a:r>
              <a:rPr lang="zh-CN" altLang="en-US" sz="2400">
                <a:solidFill>
                  <a:srgbClr val="002060"/>
                </a:solidFill>
                <a:latin typeface="Times New Roman" panose="02020603050405020304" pitchFamily="18" charset="0"/>
                <a:ea typeface="黑体" panose="02010609060101010101" pitchFamily="49" charset="-122"/>
              </a:rPr>
              <a:t>在数据的接收端，被分片的</a:t>
            </a:r>
            <a:r>
              <a:rPr lang="en-US" altLang="zh-CN" sz="2400">
                <a:solidFill>
                  <a:srgbClr val="002060"/>
                </a:solidFill>
                <a:latin typeface="Times New Roman" panose="02020603050405020304" pitchFamily="18" charset="0"/>
                <a:ea typeface="黑体" panose="02010609060101010101" pitchFamily="49" charset="-122"/>
              </a:rPr>
              <a:t>UDP</a:t>
            </a:r>
            <a:r>
              <a:rPr lang="zh-CN" altLang="en-US" sz="2400">
                <a:solidFill>
                  <a:srgbClr val="002060"/>
                </a:solidFill>
                <a:latin typeface="Times New Roman" panose="02020603050405020304" pitchFamily="18" charset="0"/>
                <a:ea typeface="黑体" panose="02010609060101010101" pitchFamily="49" charset="-122"/>
              </a:rPr>
              <a:t>数据包能够得以</a:t>
            </a:r>
            <a:r>
              <a:rPr lang="zh-CN" altLang="en-US" sz="2400" b="1">
                <a:solidFill>
                  <a:srgbClr val="C00000"/>
                </a:solidFill>
                <a:latin typeface="Times New Roman" panose="02020603050405020304" pitchFamily="18" charset="0"/>
                <a:ea typeface="黑体" panose="02010609060101010101" pitchFamily="49" charset="-122"/>
              </a:rPr>
              <a:t>重组</a:t>
            </a:r>
            <a:r>
              <a:rPr lang="zh-CN" altLang="en-US" sz="2400">
                <a:solidFill>
                  <a:srgbClr val="002060"/>
                </a:solidFill>
                <a:latin typeface="Times New Roman" panose="02020603050405020304" pitchFamily="18" charset="0"/>
                <a:ea typeface="黑体" panose="02010609060101010101" pitchFamily="49" charset="-122"/>
              </a:rPr>
              <a:t>。</a:t>
            </a:r>
            <a:endParaRPr lang="en-US" altLang="zh-CN" sz="24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4"/>
              </a:buBlip>
            </a:pPr>
            <a:r>
              <a:rPr lang="en-US" altLang="zh-CN" sz="2400">
                <a:solidFill>
                  <a:srgbClr val="002060"/>
                </a:solidFill>
                <a:latin typeface="Times New Roman" panose="02020603050405020304" pitchFamily="18" charset="0"/>
                <a:ea typeface="黑体" panose="02010609060101010101" pitchFamily="49" charset="-122"/>
              </a:rPr>
              <a:t>UDP</a:t>
            </a:r>
            <a:r>
              <a:rPr lang="zh-CN" altLang="en-US" sz="2400">
                <a:solidFill>
                  <a:srgbClr val="002060"/>
                </a:solidFill>
                <a:latin typeface="Times New Roman" panose="02020603050405020304" pitchFamily="18" charset="0"/>
                <a:ea typeface="黑体" panose="02010609060101010101" pitchFamily="49" charset="-122"/>
              </a:rPr>
              <a:t>用于交换消息的开销要比</a:t>
            </a:r>
            <a:r>
              <a:rPr lang="en-US" altLang="zh-CN" sz="2400">
                <a:solidFill>
                  <a:srgbClr val="002060"/>
                </a:solidFill>
                <a:latin typeface="Times New Roman" panose="02020603050405020304" pitchFamily="18" charset="0"/>
                <a:ea typeface="黑体" panose="02010609060101010101" pitchFamily="49" charset="-122"/>
              </a:rPr>
              <a:t>TCP</a:t>
            </a:r>
            <a:r>
              <a:rPr lang="zh-CN" altLang="en-US" sz="2400">
                <a:solidFill>
                  <a:srgbClr val="002060"/>
                </a:solidFill>
                <a:latin typeface="Times New Roman" panose="02020603050405020304" pitchFamily="18" charset="0"/>
                <a:ea typeface="黑体" panose="02010609060101010101" pitchFamily="49" charset="-122"/>
              </a:rPr>
              <a:t>小得多，使得它非常适用于</a:t>
            </a:r>
            <a:r>
              <a:rPr lang="zh-CN" altLang="en-US" sz="2400" b="1">
                <a:solidFill>
                  <a:srgbClr val="C00000"/>
                </a:solidFill>
                <a:latin typeface="Times New Roman" panose="02020603050405020304" pitchFamily="18" charset="0"/>
                <a:ea typeface="黑体" panose="02010609060101010101" pitchFamily="49" charset="-122"/>
              </a:rPr>
              <a:t>挑战</a:t>
            </a:r>
            <a:r>
              <a:rPr lang="en-US" altLang="zh-CN" sz="2400" b="1">
                <a:solidFill>
                  <a:srgbClr val="C00000"/>
                </a:solidFill>
                <a:latin typeface="Times New Roman" panose="02020603050405020304" pitchFamily="18" charset="0"/>
                <a:ea typeface="黑体" panose="02010609060101010101" pitchFamily="49" charset="-122"/>
              </a:rPr>
              <a:t>/</a:t>
            </a:r>
            <a:r>
              <a:rPr lang="zh-CN" altLang="en-US" sz="2400" b="1">
                <a:solidFill>
                  <a:srgbClr val="C00000"/>
                </a:solidFill>
                <a:latin typeface="Times New Roman" panose="02020603050405020304" pitchFamily="18" charset="0"/>
                <a:ea typeface="黑体" panose="02010609060101010101" pitchFamily="49" charset="-122"/>
              </a:rPr>
              <a:t>响应</a:t>
            </a:r>
            <a:r>
              <a:rPr lang="zh-CN" altLang="en-US" sz="2400">
                <a:solidFill>
                  <a:srgbClr val="002060"/>
                </a:solidFill>
                <a:latin typeface="Times New Roman" panose="02020603050405020304" pitchFamily="18" charset="0"/>
                <a:ea typeface="黑体" panose="02010609060101010101" pitchFamily="49" charset="-122"/>
              </a:rPr>
              <a:t>等类型的应用，如</a:t>
            </a:r>
            <a:r>
              <a:rPr lang="en-US" altLang="zh-CN" sz="2400" b="1">
                <a:solidFill>
                  <a:srgbClr val="C00000"/>
                </a:solidFill>
                <a:latin typeface="Times New Roman" panose="02020603050405020304" pitchFamily="18" charset="0"/>
                <a:ea typeface="黑体" panose="02010609060101010101" pitchFamily="49" charset="-122"/>
              </a:rPr>
              <a:t>DNS</a:t>
            </a:r>
            <a:r>
              <a:rPr lang="zh-CN" altLang="en-US" sz="2400">
                <a:solidFill>
                  <a:srgbClr val="002060"/>
                </a:solidFill>
                <a:latin typeface="Times New Roman" panose="02020603050405020304" pitchFamily="18" charset="0"/>
                <a:ea typeface="黑体" panose="02010609060101010101" pitchFamily="49" charset="-122"/>
              </a:rPr>
              <a:t>。</a:t>
            </a:r>
          </a:p>
        </p:txBody>
      </p:sp>
      <p:sp>
        <p:nvSpPr>
          <p:cNvPr id="9"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altLang="zh-CN"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2.1.4 </a:t>
            </a:r>
            <a:r>
              <a:rPr lang="zh-CN" altLang="en-US"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用户数据报协议</a:t>
            </a:r>
            <a:r>
              <a:rPr lang="en-US" sz="4000" b="1" kern="0" dirty="0">
                <a:solidFill>
                  <a:schemeClr val="bg1"/>
                </a:solidFill>
                <a:latin typeface="Times New Roman" panose="02020603050405020304" pitchFamily="18" charset="0"/>
                <a:ea typeface="黑体" panose="02010609060101010101" pitchFamily="49" charset="-122"/>
                <a:cs typeface="+mj-cs"/>
                <a:sym typeface="Gulim" pitchFamily="34" charset="-127"/>
              </a:rPr>
              <a:t>——UDP</a:t>
            </a:r>
            <a:endParaRPr lang="zh-CN" altLang="en-US" sz="44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endParaRPr>
          </a:p>
        </p:txBody>
      </p:sp>
      <p:graphicFrame>
        <p:nvGraphicFramePr>
          <p:cNvPr id="90114" name="Object 9"/>
          <p:cNvGraphicFramePr/>
          <p:nvPr/>
        </p:nvGraphicFramePr>
        <p:xfrm>
          <a:off x="2786063" y="4143375"/>
          <a:ext cx="3313112" cy="2593975"/>
        </p:xfrm>
        <a:graphic>
          <a:graphicData uri="http://schemas.openxmlformats.org/presentationml/2006/ole">
            <mc:AlternateContent xmlns:mc="http://schemas.openxmlformats.org/markup-compatibility/2006">
              <mc:Choice xmlns:v="urn:schemas-microsoft-com:vml" Requires="v">
                <p:oleObj spid="_x0000_s43025" r:id="rId5" imgW="3590925" imgH="2933700" progId="PBrush">
                  <p:embed/>
                </p:oleObj>
              </mc:Choice>
              <mc:Fallback>
                <p:oleObj r:id="rId5" imgW="3590925" imgH="2933700" progId="PBrush">
                  <p:embed/>
                  <p:pic>
                    <p:nvPicPr>
                      <p:cNvPr id="0" name="Object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6063" y="4143375"/>
                        <a:ext cx="3313112" cy="259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90114"/>
                                        </p:tgtEl>
                                        <p:attrNameLst>
                                          <p:attrName>style.visibility</p:attrName>
                                        </p:attrNameLst>
                                      </p:cBhvr>
                                      <p:to>
                                        <p:strVal val="visible"/>
                                      </p:to>
                                    </p:set>
                                    <p:anim calcmode="lin" valueType="num">
                                      <p:cBhvr>
                                        <p:cTn id="18" dur="500" fill="hold"/>
                                        <p:tgtEl>
                                          <p:spTgt spid="90114"/>
                                        </p:tgtEl>
                                        <p:attrNameLst>
                                          <p:attrName>ppt_w</p:attrName>
                                        </p:attrNameLst>
                                      </p:cBhvr>
                                      <p:tavLst>
                                        <p:tav tm="0">
                                          <p:val>
                                            <p:fltVal val="0"/>
                                          </p:val>
                                        </p:tav>
                                        <p:tav tm="100000">
                                          <p:val>
                                            <p:strVal val="#ppt_w"/>
                                          </p:val>
                                        </p:tav>
                                      </p:tavLst>
                                    </p:anim>
                                    <p:anim calcmode="lin" valueType="num">
                                      <p:cBhvr>
                                        <p:cTn id="19" dur="500" fill="hold"/>
                                        <p:tgtEl>
                                          <p:spTgt spid="901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3"/>
          <p:cNvSpPr>
            <a:spLocks noChangeArrowheads="1"/>
          </p:cNvSpPr>
          <p:nvPr/>
        </p:nvSpPr>
        <p:spPr bwMode="auto">
          <a:xfrm>
            <a:off x="250825" y="1412875"/>
            <a:ext cx="8929688"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669925" indent="-325755"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Clr>
                <a:schemeClr val="accent1"/>
              </a:buClr>
              <a:buSzPct val="65000"/>
              <a:buFont typeface="Wingdings" panose="05000000000000000000" pitchFamily="2" charset="2"/>
              <a:buChar char="n"/>
            </a:pPr>
            <a:r>
              <a:rPr lang="en-US" altLang="zh-CN" sz="2800">
                <a:cs typeface="Times New Roman" panose="02020603050405020304" pitchFamily="18" charset="0"/>
              </a:rPr>
              <a:t>UDP flood</a:t>
            </a:r>
          </a:p>
          <a:p>
            <a:pPr lvl="1">
              <a:lnSpc>
                <a:spcPct val="80000"/>
              </a:lnSpc>
              <a:spcBef>
                <a:spcPct val="20000"/>
              </a:spcBef>
              <a:buClr>
                <a:schemeClr val="accent1"/>
              </a:buClr>
              <a:buSzPct val="65000"/>
              <a:buFont typeface="Wingdings" panose="05000000000000000000" pitchFamily="2" charset="2"/>
              <a:buChar char="n"/>
            </a:pPr>
            <a:r>
              <a:rPr lang="zh-CN" altLang="en-US" sz="2400">
                <a:cs typeface="Times New Roman" panose="02020603050405020304" pitchFamily="18" charset="0"/>
              </a:rPr>
              <a:t>当</a:t>
            </a:r>
            <a:r>
              <a:rPr lang="en-US" altLang="zh-CN" sz="2400">
                <a:cs typeface="Times New Roman" panose="02020603050405020304" pitchFamily="18" charset="0"/>
              </a:rPr>
              <a:t>UDP</a:t>
            </a:r>
            <a:r>
              <a:rPr lang="zh-CN" altLang="en-US" sz="2400">
                <a:cs typeface="Times New Roman" panose="02020603050405020304" pitchFamily="18" charset="0"/>
              </a:rPr>
              <a:t>用于大量的数据传输时，协议自身缺少流控制特征，所以它能堵塞主机或路由器，并造成丢包现象。</a:t>
            </a:r>
          </a:p>
          <a:p>
            <a:pPr>
              <a:lnSpc>
                <a:spcPct val="80000"/>
              </a:lnSpc>
              <a:spcBef>
                <a:spcPct val="20000"/>
              </a:spcBef>
              <a:buClr>
                <a:schemeClr val="accent1"/>
              </a:buClr>
              <a:buSzPct val="65000"/>
              <a:buFont typeface="Wingdings" panose="05000000000000000000" pitchFamily="2" charset="2"/>
              <a:buChar char="n"/>
            </a:pPr>
            <a:r>
              <a:rPr lang="en-US" altLang="zh-CN" sz="2800">
                <a:cs typeface="Times New Roman" panose="02020603050405020304" pitchFamily="18" charset="0"/>
              </a:rPr>
              <a:t>UDP</a:t>
            </a:r>
            <a:r>
              <a:rPr lang="zh-CN" altLang="en-US" sz="2800">
                <a:cs typeface="Times New Roman" panose="02020603050405020304" pitchFamily="18" charset="0"/>
              </a:rPr>
              <a:t>欺骗</a:t>
            </a:r>
          </a:p>
          <a:p>
            <a:pPr lvl="1">
              <a:lnSpc>
                <a:spcPct val="80000"/>
              </a:lnSpc>
              <a:spcBef>
                <a:spcPct val="20000"/>
              </a:spcBef>
              <a:buClr>
                <a:schemeClr val="accent1"/>
              </a:buClr>
              <a:buSzPct val="65000"/>
              <a:buFont typeface="Wingdings" panose="05000000000000000000" pitchFamily="2" charset="2"/>
              <a:buChar char="n"/>
            </a:pPr>
            <a:r>
              <a:rPr lang="en-US" altLang="zh-CN" sz="2400">
                <a:cs typeface="Times New Roman" panose="02020603050405020304" pitchFamily="18" charset="0"/>
              </a:rPr>
              <a:t>UDP</a:t>
            </a:r>
            <a:r>
              <a:rPr lang="zh-CN" altLang="en-US" sz="2400">
                <a:cs typeface="Times New Roman" panose="02020603050405020304" pitchFamily="18" charset="0"/>
              </a:rPr>
              <a:t>没有连接的概念，忽略了源地址和端口号。在使用这些</a:t>
            </a:r>
            <a:r>
              <a:rPr lang="en-US" altLang="zh-CN" sz="2400">
                <a:cs typeface="Times New Roman" panose="02020603050405020304" pitchFamily="18" charset="0"/>
              </a:rPr>
              <a:t>UDP</a:t>
            </a:r>
            <a:r>
              <a:rPr lang="zh-CN" altLang="en-US" sz="2400">
                <a:cs typeface="Times New Roman" panose="02020603050405020304" pitchFamily="18" charset="0"/>
              </a:rPr>
              <a:t>数据包的源地址时，要特别小心。</a:t>
            </a:r>
          </a:p>
          <a:p>
            <a:pPr lvl="1">
              <a:lnSpc>
                <a:spcPct val="80000"/>
              </a:lnSpc>
              <a:spcBef>
                <a:spcPct val="20000"/>
              </a:spcBef>
              <a:buClr>
                <a:schemeClr val="accent1"/>
              </a:buClr>
              <a:buSzPct val="65000"/>
              <a:buFont typeface="Wingdings" panose="05000000000000000000" pitchFamily="2" charset="2"/>
              <a:buChar char="n"/>
            </a:pPr>
            <a:r>
              <a:rPr lang="zh-CN" altLang="en-US" sz="2400">
                <a:cs typeface="Times New Roman" panose="02020603050405020304" pitchFamily="18" charset="0"/>
              </a:rPr>
              <a:t>由于</a:t>
            </a:r>
            <a:r>
              <a:rPr lang="en-US" altLang="zh-CN" sz="2400">
                <a:cs typeface="Times New Roman" panose="02020603050405020304" pitchFamily="18" charset="0"/>
              </a:rPr>
              <a:t>UDP</a:t>
            </a:r>
            <a:r>
              <a:rPr lang="zh-CN" altLang="en-US" sz="2400">
                <a:cs typeface="Times New Roman" panose="02020603050405020304" pitchFamily="18" charset="0"/>
              </a:rPr>
              <a:t>没有握手建立过程或序列号，所以它比</a:t>
            </a:r>
            <a:r>
              <a:rPr lang="en-US" altLang="zh-CN" sz="2400">
                <a:cs typeface="Times New Roman" panose="02020603050405020304" pitchFamily="18" charset="0"/>
              </a:rPr>
              <a:t>TCP</a:t>
            </a:r>
            <a:r>
              <a:rPr lang="zh-CN" altLang="en-US" sz="2400">
                <a:cs typeface="Times New Roman" panose="02020603050405020304" pitchFamily="18" charset="0"/>
              </a:rPr>
              <a:t>更加容易遭受欺骗攻击。</a:t>
            </a:r>
          </a:p>
          <a:p>
            <a:pPr lvl="1">
              <a:lnSpc>
                <a:spcPct val="80000"/>
              </a:lnSpc>
              <a:spcBef>
                <a:spcPct val="20000"/>
              </a:spcBef>
              <a:buClr>
                <a:schemeClr val="accent1"/>
              </a:buClr>
              <a:buSzPct val="65000"/>
              <a:buFont typeface="Wingdings" panose="05000000000000000000" pitchFamily="2" charset="2"/>
              <a:buChar char="n"/>
            </a:pPr>
            <a:r>
              <a:rPr lang="zh-CN" altLang="en-US" sz="2400">
                <a:cs typeface="Times New Roman" panose="02020603050405020304" pitchFamily="18" charset="0"/>
              </a:rPr>
              <a:t>对于一些重要应用来说，必须要采用适当的认证措施。</a:t>
            </a:r>
          </a:p>
        </p:txBody>
      </p:sp>
      <p:sp>
        <p:nvSpPr>
          <p:cNvPr id="5"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sz="4000" b="1" kern="0" dirty="0">
                <a:solidFill>
                  <a:schemeClr val="bg1"/>
                </a:solidFill>
                <a:latin typeface="Times New Roman" panose="02020603050405020304" pitchFamily="18" charset="0"/>
                <a:ea typeface="Gulim" pitchFamily="34" charset="-127"/>
                <a:cs typeface="+mj-cs"/>
                <a:sym typeface="Gulim" pitchFamily="34" charset="-127"/>
              </a:rPr>
              <a:t>UDP</a:t>
            </a:r>
            <a:r>
              <a:rPr lang="zh-CN" altLang="en-US" sz="4000" b="1" kern="0" dirty="0">
                <a:solidFill>
                  <a:schemeClr val="bg1"/>
                </a:solidFill>
                <a:latin typeface="Times New Roman" panose="02020603050405020304" pitchFamily="18" charset="0"/>
                <a:ea typeface="+mj-ea"/>
                <a:cs typeface="+mj-cs"/>
                <a:sym typeface="Tahoma" panose="020B0604030504040204" pitchFamily="34" charset="0"/>
              </a:rPr>
              <a:t>协议的安全性</a:t>
            </a:r>
            <a:endParaRPr lang="zh-CN" altLang="en-US" sz="4400" b="1" kern="0" dirty="0">
              <a:solidFill>
                <a:schemeClr val="bg1"/>
              </a:solidFill>
              <a:latin typeface="Times New Roman" panose="02020603050405020304" pitchFamily="18" charset="0"/>
              <a:ea typeface="+mj-ea"/>
              <a:cs typeface="+mj-cs"/>
              <a:sym typeface="Tahoma" panose="020B0604030504040204" pitchFamily="34" charset="0"/>
            </a:endParaRPr>
          </a:p>
        </p:txBody>
      </p:sp>
    </p:spTree>
  </p:cSld>
  <p:clrMapOvr>
    <a:masterClrMapping/>
  </p:clrMapOvr>
  <p:transition>
    <p:pull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utoShape 7"/>
          <p:cNvGrpSpPr/>
          <p:nvPr/>
        </p:nvGrpSpPr>
        <p:grpSpPr bwMode="auto">
          <a:xfrm>
            <a:off x="142875" y="1071563"/>
            <a:ext cx="8929688" cy="3286125"/>
            <a:chOff x="44" y="787"/>
            <a:chExt cx="5647" cy="2269"/>
          </a:xfrm>
        </p:grpSpPr>
        <p:pic>
          <p:nvPicPr>
            <p:cNvPr id="45062" name="AutoShap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4" y="787"/>
              <a:ext cx="5647" cy="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Text Box 4"/>
            <p:cNvSpPr txBox="1">
              <a:spLocks noChangeArrowheads="1"/>
            </p:cNvSpPr>
            <p:nvPr/>
          </p:nvSpPr>
          <p:spPr bwMode="auto">
            <a:xfrm rot="5400000">
              <a:off x="2085" y="-1093"/>
              <a:ext cx="1563" cy="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a typeface="黑体" panose="02010609060101010101" pitchFamily="49" charset="-122"/>
              </a:endParaRPr>
            </a:p>
          </p:txBody>
        </p:sp>
      </p:grpSp>
      <p:sp>
        <p:nvSpPr>
          <p:cNvPr id="5" name="Text Box 10"/>
          <p:cNvSpPr txBox="1">
            <a:spLocks noChangeArrowheads="1"/>
          </p:cNvSpPr>
          <p:nvPr/>
        </p:nvSpPr>
        <p:spPr bwMode="gray">
          <a:xfrm>
            <a:off x="214313" y="1092200"/>
            <a:ext cx="885825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3"/>
              </a:buBlip>
            </a:pPr>
            <a:r>
              <a:rPr lang="en-US" altLang="zh-CN" sz="2400">
                <a:solidFill>
                  <a:srgbClr val="002060"/>
                </a:solidFill>
                <a:latin typeface="Times New Roman" panose="02020603050405020304" pitchFamily="18" charset="0"/>
                <a:ea typeface="黑体" panose="02010609060101010101" pitchFamily="49" charset="-122"/>
              </a:rPr>
              <a:t>ICMP</a:t>
            </a:r>
            <a:r>
              <a:rPr lang="zh-CN" altLang="en-US" sz="2400">
                <a:solidFill>
                  <a:srgbClr val="002060"/>
                </a:solidFill>
                <a:latin typeface="Times New Roman" panose="02020603050405020304" pitchFamily="18" charset="0"/>
                <a:ea typeface="黑体" panose="02010609060101010101" pitchFamily="49" charset="-122"/>
              </a:rPr>
              <a:t>是一种差错和控制报文协议，不仅用于传输</a:t>
            </a:r>
            <a:r>
              <a:rPr lang="zh-CN" altLang="en-US" sz="2400" b="1">
                <a:solidFill>
                  <a:srgbClr val="C00000"/>
                </a:solidFill>
                <a:latin typeface="Times New Roman" panose="02020603050405020304" pitchFamily="18" charset="0"/>
                <a:ea typeface="黑体" panose="02010609060101010101" pitchFamily="49" charset="-122"/>
              </a:rPr>
              <a:t>差错报文</a:t>
            </a:r>
            <a:r>
              <a:rPr lang="zh-CN" altLang="en-US" sz="2400">
                <a:solidFill>
                  <a:srgbClr val="002060"/>
                </a:solidFill>
                <a:latin typeface="Times New Roman" panose="02020603050405020304" pitchFamily="18" charset="0"/>
                <a:ea typeface="黑体" panose="02010609060101010101" pitchFamily="49" charset="-122"/>
              </a:rPr>
              <a:t>，还传输</a:t>
            </a:r>
            <a:r>
              <a:rPr lang="zh-CN" altLang="en-US" sz="2400" b="1">
                <a:solidFill>
                  <a:srgbClr val="C00000"/>
                </a:solidFill>
                <a:latin typeface="Times New Roman" panose="02020603050405020304" pitchFamily="18" charset="0"/>
                <a:ea typeface="黑体" panose="02010609060101010101" pitchFamily="49" charset="-122"/>
              </a:rPr>
              <a:t>控制报文</a:t>
            </a:r>
            <a:r>
              <a:rPr lang="zh-CN" altLang="en-US" sz="2400">
                <a:solidFill>
                  <a:srgbClr val="002060"/>
                </a:solidFill>
                <a:latin typeface="Times New Roman" panose="02020603050405020304" pitchFamily="18" charset="0"/>
                <a:ea typeface="黑体" panose="02010609060101010101" pitchFamily="49" charset="-122"/>
              </a:rPr>
              <a:t>。</a:t>
            </a:r>
            <a:endParaRPr lang="en-US" altLang="zh-CN" sz="24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3"/>
              </a:buBlip>
            </a:pPr>
            <a:r>
              <a:rPr lang="en-US" altLang="zh-CN" sz="2400" b="1">
                <a:solidFill>
                  <a:srgbClr val="C00000"/>
                </a:solidFill>
                <a:latin typeface="Times New Roman" panose="02020603050405020304" pitchFamily="18" charset="0"/>
                <a:ea typeface="黑体" panose="02010609060101010101" pitchFamily="49" charset="-122"/>
              </a:rPr>
              <a:t>ICMP</a:t>
            </a:r>
            <a:r>
              <a:rPr lang="zh-CN" altLang="en-US" sz="2400">
                <a:solidFill>
                  <a:srgbClr val="002060"/>
                </a:solidFill>
                <a:latin typeface="Times New Roman" panose="02020603050405020304" pitchFamily="18" charset="0"/>
                <a:ea typeface="黑体" panose="02010609060101010101" pitchFamily="49" charset="-122"/>
              </a:rPr>
              <a:t>可以对</a:t>
            </a:r>
            <a:r>
              <a:rPr lang="en-US" altLang="zh-CN" sz="2400">
                <a:solidFill>
                  <a:srgbClr val="002060"/>
                </a:solidFill>
                <a:latin typeface="Times New Roman" panose="02020603050405020304" pitchFamily="18" charset="0"/>
                <a:ea typeface="黑体" panose="02010609060101010101" pitchFamily="49" charset="-122"/>
              </a:rPr>
              <a:t>TCP</a:t>
            </a:r>
            <a:r>
              <a:rPr lang="zh-CN" altLang="en-US" sz="2400">
                <a:solidFill>
                  <a:srgbClr val="002060"/>
                </a:solidFill>
                <a:latin typeface="Times New Roman" panose="02020603050405020304" pitchFamily="18" charset="0"/>
                <a:ea typeface="黑体" panose="02010609060101010101" pitchFamily="49" charset="-122"/>
              </a:rPr>
              <a:t>和</a:t>
            </a:r>
            <a:r>
              <a:rPr lang="en-US" altLang="zh-CN" sz="2400">
                <a:solidFill>
                  <a:srgbClr val="002060"/>
                </a:solidFill>
                <a:latin typeface="Times New Roman" panose="02020603050405020304" pitchFamily="18" charset="0"/>
                <a:ea typeface="黑体" panose="02010609060101010101" pitchFamily="49" charset="-122"/>
              </a:rPr>
              <a:t>UDP</a:t>
            </a:r>
            <a:r>
              <a:rPr lang="zh-CN" altLang="en-US" sz="2400">
                <a:solidFill>
                  <a:srgbClr val="002060"/>
                </a:solidFill>
                <a:latin typeface="Times New Roman" panose="02020603050405020304" pitchFamily="18" charset="0"/>
                <a:ea typeface="黑体" panose="02010609060101010101" pitchFamily="49" charset="-122"/>
              </a:rPr>
              <a:t>的连接行为产生影响。它可以用来</a:t>
            </a:r>
            <a:r>
              <a:rPr lang="zh-CN" altLang="en-US" sz="2400" b="1">
                <a:solidFill>
                  <a:srgbClr val="C00000"/>
                </a:solidFill>
                <a:latin typeface="Times New Roman" panose="02020603050405020304" pitchFamily="18" charset="0"/>
                <a:ea typeface="黑体" panose="02010609060101010101" pitchFamily="49" charset="-122"/>
              </a:rPr>
              <a:t>探测主机的可达性，通知主机到达目的地的最佳路由，报告路由故障，或者因网络故障中断某个连接</a:t>
            </a:r>
            <a:r>
              <a:rPr lang="zh-CN" altLang="en-US" sz="2400">
                <a:solidFill>
                  <a:srgbClr val="002060"/>
                </a:solidFill>
                <a:latin typeface="Times New Roman" panose="02020603050405020304" pitchFamily="18" charset="0"/>
                <a:ea typeface="黑体" panose="02010609060101010101" pitchFamily="49" charset="-122"/>
              </a:rPr>
              <a:t>。</a:t>
            </a:r>
          </a:p>
          <a:p>
            <a:pPr eaLnBrk="1" hangingPunct="1">
              <a:lnSpc>
                <a:spcPct val="120000"/>
              </a:lnSpc>
              <a:buFontTx/>
              <a:buBlip>
                <a:blip r:embed="rId3"/>
              </a:buBlip>
            </a:pPr>
            <a:r>
              <a:rPr lang="zh-CN" altLang="en-US" sz="2400">
                <a:solidFill>
                  <a:srgbClr val="002060"/>
                </a:solidFill>
                <a:latin typeface="Times New Roman" panose="02020603050405020304" pitchFamily="18" charset="0"/>
                <a:ea typeface="黑体" panose="02010609060101010101" pitchFamily="49" charset="-122"/>
              </a:rPr>
              <a:t>它是网管员常使用的两个非常重要的监控工具</a:t>
            </a:r>
            <a:r>
              <a:rPr lang="en-US" altLang="zh-CN" sz="2400">
                <a:solidFill>
                  <a:srgbClr val="002060"/>
                </a:solidFill>
                <a:latin typeface="Times New Roman" panose="02020603050405020304" pitchFamily="18" charset="0"/>
                <a:ea typeface="黑体" panose="02010609060101010101" pitchFamily="49" charset="-122"/>
              </a:rPr>
              <a:t>—</a:t>
            </a:r>
            <a:r>
              <a:rPr lang="en-US" altLang="zh-CN" sz="2400" b="1">
                <a:solidFill>
                  <a:srgbClr val="C00000"/>
                </a:solidFill>
                <a:latin typeface="Times New Roman" panose="02020603050405020304" pitchFamily="18" charset="0"/>
                <a:ea typeface="黑体" panose="02010609060101010101" pitchFamily="49" charset="-122"/>
              </a:rPr>
              <a:t>ping</a:t>
            </a:r>
            <a:r>
              <a:rPr lang="zh-CN" altLang="en-US" sz="2400">
                <a:solidFill>
                  <a:srgbClr val="002060"/>
                </a:solidFill>
                <a:latin typeface="Times New Roman" panose="02020603050405020304" pitchFamily="18" charset="0"/>
                <a:ea typeface="黑体" panose="02010609060101010101" pitchFamily="49" charset="-122"/>
              </a:rPr>
              <a:t>和</a:t>
            </a:r>
            <a:r>
              <a:rPr lang="en-US" altLang="zh-CN" sz="2400" b="1">
                <a:solidFill>
                  <a:srgbClr val="C00000"/>
                </a:solidFill>
                <a:latin typeface="Times New Roman" panose="02020603050405020304" pitchFamily="18" charset="0"/>
                <a:ea typeface="黑体" panose="02010609060101010101" pitchFamily="49" charset="-122"/>
              </a:rPr>
              <a:t>traceroute</a:t>
            </a:r>
            <a:r>
              <a:rPr lang="zh-CN" altLang="en-US" sz="2400">
                <a:solidFill>
                  <a:srgbClr val="002060"/>
                </a:solidFill>
                <a:latin typeface="Times New Roman" panose="02020603050405020304" pitchFamily="18" charset="0"/>
                <a:ea typeface="黑体" panose="02010609060101010101" pitchFamily="49" charset="-122"/>
              </a:rPr>
              <a:t>（</a:t>
            </a:r>
            <a:r>
              <a:rPr lang="en-US" altLang="zh-CN" sz="2400">
                <a:solidFill>
                  <a:srgbClr val="002060"/>
                </a:solidFill>
                <a:latin typeface="Times New Roman" panose="02020603050405020304" pitchFamily="18" charset="0"/>
                <a:ea typeface="黑体" panose="02010609060101010101" pitchFamily="49" charset="-122"/>
              </a:rPr>
              <a:t>windows</a:t>
            </a:r>
            <a:r>
              <a:rPr lang="zh-CN" altLang="en-US" sz="2400">
                <a:solidFill>
                  <a:srgbClr val="002060"/>
                </a:solidFill>
                <a:latin typeface="Times New Roman" panose="02020603050405020304" pitchFamily="18" charset="0"/>
                <a:ea typeface="黑体" panose="02010609060101010101" pitchFamily="49" charset="-122"/>
              </a:rPr>
              <a:t>下为</a:t>
            </a:r>
            <a:r>
              <a:rPr lang="en-US" altLang="zh-CN" sz="2400">
                <a:solidFill>
                  <a:srgbClr val="002060"/>
                </a:solidFill>
                <a:latin typeface="Times New Roman" panose="02020603050405020304" pitchFamily="18" charset="0"/>
                <a:ea typeface="黑体" panose="02010609060101010101" pitchFamily="49" charset="-122"/>
              </a:rPr>
              <a:t>tracert</a:t>
            </a:r>
            <a:r>
              <a:rPr lang="zh-CN" altLang="en-US" sz="2400">
                <a:solidFill>
                  <a:srgbClr val="002060"/>
                </a:solidFill>
                <a:latin typeface="Times New Roman" panose="02020603050405020304" pitchFamily="18" charset="0"/>
                <a:ea typeface="黑体" panose="02010609060101010101" pitchFamily="49" charset="-122"/>
              </a:rPr>
              <a:t>）的重要组成部分。</a:t>
            </a:r>
            <a:endParaRPr lang="en-US" altLang="zh-CN" sz="2400">
              <a:solidFill>
                <a:srgbClr val="002060"/>
              </a:solidFill>
              <a:latin typeface="Times New Roman" panose="02020603050405020304" pitchFamily="18" charset="0"/>
              <a:ea typeface="黑体" panose="02010609060101010101" pitchFamily="49" charset="-122"/>
            </a:endParaRPr>
          </a:p>
        </p:txBody>
      </p:sp>
      <p:sp>
        <p:nvSpPr>
          <p:cNvPr id="7"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2.1.5Internet</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控制消息协议</a:t>
            </a:r>
            <a:r>
              <a:rPr lang="en-US" altLang="zh-CN" sz="4000" b="1">
                <a:solidFill>
                  <a:schemeClr val="bg1"/>
                </a:solidFill>
                <a:latin typeface="Gulim" pitchFamily="34" charset="-127"/>
                <a:ea typeface="Gulim" pitchFamily="34" charset="-127"/>
                <a:sym typeface="Gulim" pitchFamily="34" charset="-127"/>
              </a:rPr>
              <a:t>——</a:t>
            </a:r>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ICMP</a:t>
            </a:r>
            <a:endParaRPr lang="zh-CN" altLang="en-US"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4500563"/>
            <a:ext cx="78390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23" presetClass="entr" presetSubtype="16"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54113"/>
            <a:ext cx="9058275" cy="5643562"/>
            <a:chOff x="526486" y="5027603"/>
            <a:chExt cx="9170143" cy="26094250"/>
          </a:xfrm>
        </p:grpSpPr>
        <p:sp>
          <p:nvSpPr>
            <p:cNvPr id="3" name="AutoShape 3"/>
            <p:cNvSpPr>
              <a:spLocks noChangeArrowheads="1"/>
            </p:cNvSpPr>
            <p:nvPr/>
          </p:nvSpPr>
          <p:spPr bwMode="blackWhite">
            <a:xfrm>
              <a:off x="526486" y="5027603"/>
              <a:ext cx="9073717" cy="26094250"/>
            </a:xfrm>
            <a:prstGeom prst="roundRect">
              <a:avLst>
                <a:gd name="adj" fmla="val 11157"/>
              </a:avLst>
            </a:prstGeom>
            <a:solidFill>
              <a:srgbClr val="4F81BD">
                <a:lumMod val="20000"/>
                <a:lumOff val="80000"/>
              </a:srgbClr>
            </a:solidFill>
            <a:ln w="76200" cap="flat" cmpd="sng" algn="ctr">
              <a:solidFill>
                <a:srgbClr val="7030A0"/>
              </a:solidFill>
              <a:prstDash val="solid"/>
              <a:round/>
              <a:headEnd type="none" w="med" len="med"/>
              <a:tailEnd type="none" w="med" len="sm"/>
            </a:ln>
            <a:effectLst/>
          </p:spPr>
          <p:txBody>
            <a:bodyPr wrap="none" anchor="ctr"/>
            <a:lstStyle/>
            <a:p>
              <a:pPr marL="0" lvl="2" fontAlgn="auto">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49" charset="-122"/>
                </a:rPr>
                <a:t>                        </a:t>
              </a:r>
              <a:endParaRPr lang="zh-CN" altLang="en-US" sz="2200" kern="0" dirty="0">
                <a:solidFill>
                  <a:srgbClr val="002060"/>
                </a:solidFill>
                <a:latin typeface="Times New Roman" panose="02020603050405020304" pitchFamily="18" charset="0"/>
                <a:ea typeface="黑体" panose="02010609060101010101" pitchFamily="49" charset="-122"/>
              </a:endParaRPr>
            </a:p>
          </p:txBody>
        </p:sp>
        <p:sp>
          <p:nvSpPr>
            <p:cNvPr id="37893" name="矩形 3"/>
            <p:cNvSpPr>
              <a:spLocks noChangeArrowheads="1"/>
            </p:cNvSpPr>
            <p:nvPr/>
          </p:nvSpPr>
          <p:spPr bwMode="auto">
            <a:xfrm>
              <a:off x="656436" y="6630587"/>
              <a:ext cx="9040193" cy="2305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lvl="2" eaLnBrk="1" hangingPunct="1">
                <a:spcAft>
                  <a:spcPts val="600"/>
                </a:spcAft>
                <a:buClr>
                  <a:schemeClr val="accent1"/>
                </a:buClr>
                <a:buFontTx/>
                <a:buBlip>
                  <a:blip r:embed="rId3"/>
                </a:buBlip>
              </a:pPr>
              <a:r>
                <a:rPr lang="zh-CN" altLang="en-US" sz="2200">
                  <a:solidFill>
                    <a:srgbClr val="002060"/>
                  </a:solidFill>
                  <a:latin typeface="Times New Roman" panose="02020603050405020304" pitchFamily="18" charset="0"/>
                  <a:cs typeface="Times New Roman" panose="02020603050405020304" pitchFamily="18" charset="0"/>
                </a:rPr>
                <a:t>一台主机所收到的</a:t>
              </a:r>
              <a:r>
                <a:rPr lang="en-US" altLang="zh-CN" sz="2200">
                  <a:solidFill>
                    <a:srgbClr val="002060"/>
                  </a:solidFill>
                  <a:latin typeface="Times New Roman" panose="02020603050405020304" pitchFamily="18" charset="0"/>
                  <a:cs typeface="Times New Roman" panose="02020603050405020304" pitchFamily="18" charset="0"/>
                </a:rPr>
                <a:t>ICMP</a:t>
              </a:r>
              <a:r>
                <a:rPr lang="zh-CN" altLang="en-US" sz="2200">
                  <a:solidFill>
                    <a:srgbClr val="002060"/>
                  </a:solidFill>
                  <a:latin typeface="Times New Roman" panose="02020603050405020304" pitchFamily="18" charset="0"/>
                  <a:cs typeface="Times New Roman" panose="02020603050405020304" pitchFamily="18" charset="0"/>
                </a:rPr>
                <a:t>消息都属于某些特定的连接。黑客会滥用</a:t>
              </a:r>
              <a:r>
                <a:rPr lang="en-US" altLang="zh-CN" sz="2200">
                  <a:solidFill>
                    <a:srgbClr val="002060"/>
                  </a:solidFill>
                  <a:latin typeface="Times New Roman" panose="02020603050405020304" pitchFamily="18" charset="0"/>
                  <a:cs typeface="Times New Roman" panose="02020603050405020304" pitchFamily="18" charset="0"/>
                </a:rPr>
                <a:t>ICMP</a:t>
              </a:r>
              <a:r>
                <a:rPr lang="zh-CN" altLang="en-US" sz="2200">
                  <a:solidFill>
                    <a:srgbClr val="002060"/>
                  </a:solidFill>
                  <a:latin typeface="Times New Roman" panose="02020603050405020304" pitchFamily="18" charset="0"/>
                  <a:cs typeface="Times New Roman" panose="02020603050405020304" pitchFamily="18" charset="0"/>
                </a:rPr>
                <a:t>来中断这些连接。例如，网上流行的</a:t>
              </a:r>
              <a:r>
                <a:rPr lang="en-US" altLang="zh-CN" sz="2200">
                  <a:solidFill>
                    <a:srgbClr val="002060"/>
                  </a:solidFill>
                  <a:latin typeface="Times New Roman" panose="02020603050405020304" pitchFamily="18" charset="0"/>
                  <a:cs typeface="Times New Roman" panose="02020603050405020304" pitchFamily="18" charset="0"/>
                </a:rPr>
                <a:t>nuke.c</a:t>
              </a:r>
              <a:r>
                <a:rPr lang="zh-CN" altLang="en-US" sz="2200">
                  <a:solidFill>
                    <a:srgbClr val="002060"/>
                  </a:solidFill>
                  <a:latin typeface="Times New Roman" panose="02020603050405020304" pitchFamily="18" charset="0"/>
                  <a:cs typeface="Times New Roman" panose="02020603050405020304" pitchFamily="18" charset="0"/>
                </a:rPr>
                <a:t>。</a:t>
              </a:r>
            </a:p>
            <a:p>
              <a:pPr marL="0" lvl="2" eaLnBrk="1" hangingPunct="1">
                <a:spcAft>
                  <a:spcPts val="600"/>
                </a:spcAft>
                <a:buClr>
                  <a:schemeClr val="accent1"/>
                </a:buClr>
                <a:buFontTx/>
                <a:buBlip>
                  <a:blip r:embed="rId3"/>
                </a:buBlip>
              </a:pPr>
              <a:r>
                <a:rPr lang="zh-CN" altLang="en-US" sz="2200">
                  <a:solidFill>
                    <a:srgbClr val="002060"/>
                  </a:solidFill>
                  <a:latin typeface="Times New Roman" panose="02020603050405020304" pitchFamily="18" charset="0"/>
                  <a:cs typeface="Times New Roman" panose="02020603050405020304" pitchFamily="18" charset="0"/>
                </a:rPr>
                <a:t>更坏的情况是，黑客能够用</a:t>
              </a:r>
              <a:r>
                <a:rPr lang="en-US" altLang="zh-CN" sz="2200">
                  <a:solidFill>
                    <a:srgbClr val="002060"/>
                  </a:solidFill>
                  <a:latin typeface="Times New Roman" panose="02020603050405020304" pitchFamily="18" charset="0"/>
                  <a:cs typeface="Times New Roman" panose="02020603050405020304" pitchFamily="18" charset="0"/>
                </a:rPr>
                <a:t>ICMP</a:t>
              </a:r>
              <a:r>
                <a:rPr lang="zh-CN" altLang="en-US" sz="2200">
                  <a:solidFill>
                    <a:srgbClr val="002060"/>
                  </a:solidFill>
                  <a:latin typeface="Times New Roman" panose="02020603050405020304" pitchFamily="18" charset="0"/>
                  <a:cs typeface="Times New Roman" panose="02020603050405020304" pitchFamily="18" charset="0"/>
                </a:rPr>
                <a:t>对消息进行重定向。只要黑客能够篡改你到达目的地的正确路由，他就有可能攻破你的计算机。一般来说，重定向消息应该仅由主机执行，而不是由路由器来执行。仅当消息直接来自路由器时，才由路由器执行重定向。然而，有时网管员有可能使用</a:t>
              </a:r>
              <a:r>
                <a:rPr lang="en-US" altLang="zh-CN" sz="2200">
                  <a:solidFill>
                    <a:srgbClr val="002060"/>
                  </a:solidFill>
                  <a:latin typeface="Times New Roman" panose="02020603050405020304" pitchFamily="18" charset="0"/>
                  <a:cs typeface="Times New Roman" panose="02020603050405020304" pitchFamily="18" charset="0"/>
                </a:rPr>
                <a:t>ICMP</a:t>
              </a:r>
              <a:r>
                <a:rPr lang="zh-CN" altLang="en-US" sz="2200">
                  <a:solidFill>
                    <a:srgbClr val="002060"/>
                  </a:solidFill>
                  <a:latin typeface="Times New Roman" panose="02020603050405020304" pitchFamily="18" charset="0"/>
                  <a:cs typeface="Times New Roman" panose="02020603050405020304" pitchFamily="18" charset="0"/>
                </a:rPr>
                <a:t>创建通往目的地的新路由。这种非常不谨慎的行为最终会导致非常严重的网络安全问题。</a:t>
              </a:r>
              <a:endParaRPr lang="en-US" altLang="zh-CN" sz="2200">
                <a:solidFill>
                  <a:srgbClr val="002060"/>
                </a:solidFill>
                <a:latin typeface="Times New Roman" panose="02020603050405020304" pitchFamily="18" charset="0"/>
                <a:cs typeface="Times New Roman" panose="02020603050405020304" pitchFamily="18" charset="0"/>
              </a:endParaRPr>
            </a:p>
            <a:p>
              <a:pPr marL="0" lvl="2" eaLnBrk="1" hangingPunct="1">
                <a:spcAft>
                  <a:spcPts val="600"/>
                </a:spcAft>
                <a:buClr>
                  <a:schemeClr val="accent1"/>
                </a:buClr>
                <a:buFontTx/>
                <a:buBlip>
                  <a:blip r:embed="rId3"/>
                </a:buBlip>
              </a:pPr>
              <a:r>
                <a:rPr lang="zh-CN" altLang="en-US" sz="2200">
                  <a:solidFill>
                    <a:srgbClr val="002060"/>
                  </a:solidFill>
                  <a:latin typeface="Times New Roman" panose="02020603050405020304" pitchFamily="18" charset="0"/>
                  <a:cs typeface="Times New Roman" panose="02020603050405020304" pitchFamily="18" charset="0"/>
                </a:rPr>
                <a:t>主机常采用一种称为</a:t>
              </a:r>
              <a:r>
                <a:rPr lang="en-US" altLang="zh-CN" sz="2200">
                  <a:solidFill>
                    <a:srgbClr val="002060"/>
                  </a:solidFill>
                  <a:latin typeface="Times New Roman" panose="02020603050405020304" pitchFamily="18" charset="0"/>
                  <a:cs typeface="Times New Roman" panose="02020603050405020304" pitchFamily="18" charset="0"/>
                </a:rPr>
                <a:t>Path MTU</a:t>
              </a:r>
              <a:r>
                <a:rPr lang="zh-CN" altLang="en-US" sz="2200">
                  <a:solidFill>
                    <a:srgbClr val="002060"/>
                  </a:solidFill>
                  <a:latin typeface="Times New Roman" panose="02020603050405020304" pitchFamily="18" charset="0"/>
                  <a:cs typeface="Times New Roman" panose="02020603050405020304" pitchFamily="18" charset="0"/>
                </a:rPr>
                <a:t>的机制来测试究竟多大的数据包可以不用分段发送。这种测试需要依赖于地址不可达的</a:t>
              </a:r>
              <a:r>
                <a:rPr lang="en-US" altLang="zh-CN" sz="2200">
                  <a:solidFill>
                    <a:srgbClr val="002060"/>
                  </a:solidFill>
                  <a:latin typeface="Times New Roman" panose="02020603050405020304" pitchFamily="18" charset="0"/>
                  <a:cs typeface="Times New Roman" panose="02020603050405020304" pitchFamily="18" charset="0"/>
                </a:rPr>
                <a:t>ICMP</a:t>
              </a:r>
              <a:r>
                <a:rPr lang="zh-CN" altLang="en-US" sz="2200">
                  <a:solidFill>
                    <a:srgbClr val="002060"/>
                  </a:solidFill>
                  <a:latin typeface="Times New Roman" panose="02020603050405020304" pitchFamily="18" charset="0"/>
                  <a:cs typeface="Times New Roman" panose="02020603050405020304" pitchFamily="18" charset="0"/>
                </a:rPr>
                <a:t>数据包通过防火墙。该数据包巨大，但在它的</a:t>
              </a:r>
              <a:r>
                <a:rPr lang="en-US" altLang="zh-CN" sz="2200">
                  <a:solidFill>
                    <a:srgbClr val="002060"/>
                  </a:solidFill>
                  <a:latin typeface="Times New Roman" panose="02020603050405020304" pitchFamily="18" charset="0"/>
                  <a:cs typeface="Times New Roman" panose="02020603050405020304" pitchFamily="18" charset="0"/>
                </a:rPr>
                <a:t>IP</a:t>
              </a:r>
              <a:r>
                <a:rPr lang="zh-CN" altLang="en-US" sz="2200">
                  <a:solidFill>
                    <a:srgbClr val="002060"/>
                  </a:solidFill>
                  <a:latin typeface="Times New Roman" panose="02020603050405020304" pitchFamily="18" charset="0"/>
                  <a:cs typeface="Times New Roman" panose="02020603050405020304" pitchFamily="18" charset="0"/>
                </a:rPr>
                <a:t>头中设置一个“不可分段”比特位。当主机发送大数据包的时候，将会遇到“难以诊断”的死点而结束数据传递。虽然防火墙存在着启用</a:t>
              </a:r>
              <a:r>
                <a:rPr lang="en-US" altLang="zh-CN" sz="2200">
                  <a:solidFill>
                    <a:srgbClr val="002060"/>
                  </a:solidFill>
                  <a:latin typeface="Times New Roman" panose="02020603050405020304" pitchFamily="18" charset="0"/>
                  <a:cs typeface="Times New Roman" panose="02020603050405020304" pitchFamily="18" charset="0"/>
                </a:rPr>
                <a:t>ICMP</a:t>
              </a:r>
              <a:r>
                <a:rPr lang="zh-CN" altLang="en-US" sz="2200">
                  <a:solidFill>
                    <a:srgbClr val="002060"/>
                  </a:solidFill>
                  <a:latin typeface="Times New Roman" panose="02020603050405020304" pitchFamily="18" charset="0"/>
                  <a:cs typeface="Times New Roman" panose="02020603050405020304" pitchFamily="18" charset="0"/>
                </a:rPr>
                <a:t>所带来的风险，但还是强烈建议网络管理员允许</a:t>
              </a:r>
              <a:r>
                <a:rPr lang="en-US" altLang="zh-CN" sz="2200">
                  <a:solidFill>
                    <a:srgbClr val="002060"/>
                  </a:solidFill>
                  <a:latin typeface="Times New Roman" panose="02020603050405020304" pitchFamily="18" charset="0"/>
                  <a:cs typeface="Times New Roman" panose="02020603050405020304" pitchFamily="18" charset="0"/>
                </a:rPr>
                <a:t>Path MTU</a:t>
              </a:r>
              <a:r>
                <a:rPr lang="zh-CN" altLang="en-US" sz="2200">
                  <a:solidFill>
                    <a:srgbClr val="002060"/>
                  </a:solidFill>
                  <a:latin typeface="Times New Roman" panose="02020603050405020304" pitchFamily="18" charset="0"/>
                  <a:cs typeface="Times New Roman" panose="02020603050405020304" pitchFamily="18" charset="0"/>
                </a:rPr>
                <a:t>消息通过防火墙。</a:t>
              </a:r>
            </a:p>
          </p:txBody>
        </p:sp>
      </p:grpSp>
      <p:sp>
        <p:nvSpPr>
          <p:cNvPr id="5"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sz="4000" b="1" kern="0">
                <a:solidFill>
                  <a:schemeClr val="bg1"/>
                </a:solidFill>
                <a:latin typeface="Times New Roman" panose="02020603050405020304" pitchFamily="18" charset="0"/>
                <a:ea typeface="+mj-ea"/>
                <a:cs typeface="+mj-cs"/>
                <a:sym typeface="Times New Roman" panose="02020603050405020304" pitchFamily="18" charset="0"/>
              </a:rPr>
              <a:t>ICMP</a:t>
            </a:r>
            <a:r>
              <a:rPr lang="zh-CN" altLang="en-US" sz="4000" b="1" kern="0">
                <a:solidFill>
                  <a:schemeClr val="bg1"/>
                </a:solidFill>
                <a:latin typeface="Times New Roman" panose="02020603050405020304" pitchFamily="18" charset="0"/>
                <a:ea typeface="+mj-ea"/>
                <a:cs typeface="+mj-cs"/>
                <a:sym typeface="Times New Roman" panose="02020603050405020304" pitchFamily="18" charset="0"/>
              </a:rPr>
              <a:t>协议</a:t>
            </a:r>
            <a:r>
              <a:rPr lang="zh-CN" altLang="en-US" sz="4000" b="1" kern="0">
                <a:solidFill>
                  <a:schemeClr val="bg1"/>
                </a:solidFill>
                <a:latin typeface="+mj-lt"/>
                <a:ea typeface="+mj-ea"/>
                <a:cs typeface="+mj-cs"/>
                <a:sym typeface="Tahoma" panose="020B0604030504040204" pitchFamily="34" charset="0"/>
              </a:rPr>
              <a:t>的安全性</a:t>
            </a:r>
            <a:endParaRPr lang="zh-CN" altLang="en-US" sz="4400" b="1" kern="0" dirty="0">
              <a:solidFill>
                <a:schemeClr val="bg1"/>
              </a:solidFill>
              <a:latin typeface="+mj-lt"/>
              <a:ea typeface="+mj-ea"/>
              <a:cs typeface="+mj-cs"/>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54113"/>
            <a:ext cx="9058275" cy="5643562"/>
            <a:chOff x="526486" y="5027603"/>
            <a:chExt cx="9170143" cy="26094250"/>
          </a:xfrm>
        </p:grpSpPr>
        <p:sp>
          <p:nvSpPr>
            <p:cNvPr id="47108" name="AutoShape 3"/>
            <p:cNvSpPr>
              <a:spLocks noChangeArrowheads="1"/>
            </p:cNvSpPr>
            <p:nvPr/>
          </p:nvSpPr>
          <p:spPr bwMode="blackWhite">
            <a:xfrm>
              <a:off x="526486" y="5027603"/>
              <a:ext cx="9073717" cy="26094250"/>
            </a:xfrm>
            <a:prstGeom prst="roundRect">
              <a:avLst>
                <a:gd name="adj" fmla="val 11157"/>
              </a:avLst>
            </a:prstGeom>
            <a:solidFill>
              <a:srgbClr val="DCE6F2"/>
            </a:solidFill>
            <a:ln w="76200" algn="ctr">
              <a:solidFill>
                <a:srgbClr val="7030A0"/>
              </a:solidFill>
              <a:round/>
              <a:tailEnd type="none" w="med" len="sm"/>
            </a:ln>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endParaRPr lang="zh-CN" altLang="en-US" sz="2200">
                <a:solidFill>
                  <a:srgbClr val="002060"/>
                </a:solidFill>
                <a:latin typeface="Times New Roman" panose="02020603050405020304" pitchFamily="18" charset="0"/>
                <a:ea typeface="黑体" panose="02010609060101010101" pitchFamily="49" charset="-122"/>
              </a:endParaRPr>
            </a:p>
          </p:txBody>
        </p:sp>
        <p:sp>
          <p:nvSpPr>
            <p:cNvPr id="47109" name="矩形 3"/>
            <p:cNvSpPr>
              <a:spLocks noChangeArrowheads="1"/>
            </p:cNvSpPr>
            <p:nvPr/>
          </p:nvSpPr>
          <p:spPr bwMode="auto">
            <a:xfrm>
              <a:off x="656662" y="6627757"/>
              <a:ext cx="9039967" cy="1225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450850" indent="351155"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spcAft>
                  <a:spcPts val="600"/>
                </a:spcAft>
                <a:buClr>
                  <a:schemeClr val="accent1"/>
                </a:buClr>
                <a:buFont typeface="Wingdings" panose="05000000000000000000" pitchFamily="2" charset="2"/>
                <a:buChar char="Ø"/>
              </a:pP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 DoS</a:t>
              </a:r>
            </a:p>
            <a:p>
              <a:pPr lvl="3" eaLnBrk="1" hangingPunct="1">
                <a:spcAft>
                  <a:spcPts val="600"/>
                </a:spcAft>
                <a:buClr>
                  <a:schemeClr val="accent1"/>
                </a:buClr>
                <a:buFont typeface="Wingdings" panose="05000000000000000000" pitchFamily="2" charset="2"/>
                <a:buChar char="l"/>
              </a:pPr>
              <a:r>
                <a:rPr lang="zh-CN" altLang="en-US" sz="24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针对带宽的</a:t>
              </a:r>
              <a:r>
                <a:rPr lang="en-US" altLang="zh-CN" sz="24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ICMP DoS</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：主要利用无用的数据来耗尽网络带宽，如</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 Smurf</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，伪造受害主机的源地址，向网络的广播地址发送大量的</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ping</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包，目标系统都很快就会被大量的</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echo reply</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信息淹没</a:t>
              </a:r>
            </a:p>
            <a:p>
              <a:pPr lvl="3" eaLnBrk="1" hangingPunct="1">
                <a:spcAft>
                  <a:spcPts val="600"/>
                </a:spcAft>
                <a:buClr>
                  <a:schemeClr val="accent1"/>
                </a:buClr>
                <a:buFont typeface="Wingdings" panose="05000000000000000000" pitchFamily="2" charset="2"/>
                <a:buChar char="l"/>
              </a:pPr>
              <a:r>
                <a:rPr lang="zh-CN" altLang="en-US" sz="24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针对连接的</a:t>
              </a:r>
              <a:r>
                <a:rPr lang="en-US" altLang="zh-CN" sz="24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ICMP DoS</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：可以终止现有的网络连接，如</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Nuke</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，通过发送一个伪造的</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 Destination Unreachable</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消息来终止合法的连接。</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7107"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ICMP</a:t>
            </a:r>
            <a:r>
              <a:rPr lang="zh-CN" altLang="en-US"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协议</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的安全性</a:t>
            </a:r>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(1)</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3"/>
          <p:cNvSpPr>
            <a:spLocks noChangeArrowheads="1"/>
          </p:cNvSpPr>
          <p:nvPr/>
        </p:nvSpPr>
        <p:spPr bwMode="blackWhite">
          <a:xfrm>
            <a:off x="85725" y="1154113"/>
            <a:ext cx="8963025" cy="5643562"/>
          </a:xfrm>
          <a:prstGeom prst="roundRect">
            <a:avLst>
              <a:gd name="adj" fmla="val 11157"/>
            </a:avLst>
          </a:prstGeom>
          <a:solidFill>
            <a:srgbClr val="DCE6F2"/>
          </a:solidFill>
          <a:ln w="76200" algn="ctr">
            <a:solidFill>
              <a:srgbClr val="7030A0"/>
            </a:solidFill>
            <a:round/>
            <a:tailEnd type="none" w="med" len="sm"/>
          </a:ln>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r>
              <a:rPr lang="zh-CN" altLang="en-US" sz="2400">
                <a:solidFill>
                  <a:srgbClr val="002060"/>
                </a:solidFill>
                <a:latin typeface="Times New Roman" panose="02020603050405020304" pitchFamily="18" charset="0"/>
                <a:ea typeface="黑体" panose="02010609060101010101" pitchFamily="49" charset="-122"/>
              </a:rPr>
              <a:t>                        </a:t>
            </a:r>
            <a:endParaRPr lang="zh-CN" altLang="en-US" sz="2200">
              <a:solidFill>
                <a:srgbClr val="002060"/>
              </a:solidFill>
              <a:latin typeface="Times New Roman" panose="02020603050405020304" pitchFamily="18" charset="0"/>
              <a:ea typeface="黑体" panose="02010609060101010101" pitchFamily="49" charset="-122"/>
            </a:endParaRPr>
          </a:p>
        </p:txBody>
      </p:sp>
      <p:sp>
        <p:nvSpPr>
          <p:cNvPr id="48131"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ICMP Smurf</a:t>
            </a:r>
            <a:r>
              <a:rPr lang="zh-CN" altLang="en-US"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攻击</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pic>
        <p:nvPicPr>
          <p:cNvPr id="481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1500188"/>
            <a:ext cx="5761038"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54113"/>
            <a:ext cx="9058275" cy="5643562"/>
            <a:chOff x="526486" y="5027603"/>
            <a:chExt cx="9170143" cy="26094250"/>
          </a:xfrm>
        </p:grpSpPr>
        <p:sp>
          <p:nvSpPr>
            <p:cNvPr id="49156" name="AutoShape 3"/>
            <p:cNvSpPr>
              <a:spLocks noChangeArrowheads="1"/>
            </p:cNvSpPr>
            <p:nvPr/>
          </p:nvSpPr>
          <p:spPr bwMode="blackWhite">
            <a:xfrm>
              <a:off x="526486" y="5027603"/>
              <a:ext cx="9073717" cy="26094250"/>
            </a:xfrm>
            <a:prstGeom prst="roundRect">
              <a:avLst>
                <a:gd name="adj" fmla="val 11157"/>
              </a:avLst>
            </a:prstGeom>
            <a:solidFill>
              <a:srgbClr val="DCE6F2"/>
            </a:solidFill>
            <a:ln w="76200" algn="ctr">
              <a:solidFill>
                <a:srgbClr val="7030A0"/>
              </a:solidFill>
              <a:round/>
              <a:tailEnd type="none" w="med" len="sm"/>
            </a:ln>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r>
                <a:rPr lang="zh-CN" altLang="en-US" sz="2400">
                  <a:solidFill>
                    <a:srgbClr val="002060"/>
                  </a:solidFill>
                  <a:latin typeface="Times New Roman" panose="02020603050405020304" pitchFamily="18" charset="0"/>
                  <a:ea typeface="黑体" panose="02010609060101010101" pitchFamily="49" charset="-122"/>
                </a:rPr>
                <a:t>                   </a:t>
              </a:r>
              <a:endParaRPr lang="zh-CN" altLang="en-US" sz="2200">
                <a:solidFill>
                  <a:srgbClr val="002060"/>
                </a:solidFill>
                <a:latin typeface="Times New Roman" panose="02020603050405020304" pitchFamily="18" charset="0"/>
                <a:ea typeface="黑体" panose="02010609060101010101" pitchFamily="49" charset="-122"/>
              </a:endParaRPr>
            </a:p>
          </p:txBody>
        </p:sp>
        <p:sp>
          <p:nvSpPr>
            <p:cNvPr id="49157" name="矩形 3"/>
            <p:cNvSpPr>
              <a:spLocks noChangeArrowheads="1"/>
            </p:cNvSpPr>
            <p:nvPr/>
          </p:nvSpPr>
          <p:spPr bwMode="auto">
            <a:xfrm>
              <a:off x="656662" y="6627757"/>
              <a:ext cx="9039967" cy="23551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457200" eaLnBrk="0" hangingPunct="0">
                <a:defRPr>
                  <a:solidFill>
                    <a:schemeClr val="tx1"/>
                  </a:solidFill>
                  <a:latin typeface="Arial" panose="020B0604020202020204" pitchFamily="34" charset="0"/>
                  <a:ea typeface="宋体" panose="02010600030101010101" pitchFamily="2" charset="-122"/>
                </a:defRPr>
              </a:lvl4pPr>
              <a:lvl5pPr marL="914400" eaLnBrk="0" hangingPunct="0">
                <a:defRPr>
                  <a:solidFill>
                    <a:schemeClr val="tx1"/>
                  </a:solidFill>
                  <a:latin typeface="Arial" panose="020B0604020202020204" pitchFamily="34" charset="0"/>
                  <a:ea typeface="宋体" panose="02010600030101010101" pitchFamily="2" charset="-122"/>
                </a:defRPr>
              </a:lvl5pPr>
              <a:lvl6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286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743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spcAft>
                  <a:spcPts val="600"/>
                </a:spcAft>
                <a:buClr>
                  <a:schemeClr val="accent1"/>
                </a:buClr>
                <a:buFont typeface="Wingdings" panose="05000000000000000000" pitchFamily="2" charset="2"/>
                <a:buChar char="Ø"/>
              </a:pP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重定向（类型</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，代码</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lvl="3" eaLnBrk="1" hangingPunct="1">
                <a:spcAft>
                  <a:spcPts val="600"/>
                </a:spcAft>
                <a:buClr>
                  <a:schemeClr val="accent1"/>
                </a:buClr>
                <a:buFont typeface="Wingdings" panose="05000000000000000000" pitchFamily="2" charset="2"/>
                <a:buChar char="Ø"/>
              </a:pP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当路由器检测到一台机器使用非优化路由的时候，它会向该主机发送一个</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重定向报文，请求主机改变路由。</a:t>
              </a:r>
            </a:p>
            <a:p>
              <a:pPr marL="0" lvl="2" eaLnBrk="1" hangingPunct="1">
                <a:spcAft>
                  <a:spcPts val="600"/>
                </a:spcAft>
                <a:buClr>
                  <a:schemeClr val="accent1"/>
                </a:buClr>
                <a:buFont typeface="Wingdings" panose="05000000000000000000" pitchFamily="2" charset="2"/>
                <a:buChar char="Ø"/>
              </a:pP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重定向攻击</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3"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利用</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路由重定向报文来改变主机的路由表，向目标机器发送重定向消息，自己则可以伪装成路由器，使目标机器的数据报发送至攻击机从而实现监听。</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3" eaLnBrk="1" hangingPunct="1">
                <a:spcAft>
                  <a:spcPts val="600"/>
                </a:spcAft>
                <a:buClr>
                  <a:schemeClr val="accent1"/>
                </a:buClr>
                <a:buFont typeface="Wingdings" panose="05000000000000000000" pitchFamily="2" charset="2"/>
                <a:buChar char="Ø"/>
              </a:pP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具体攻击过程一般会和</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源地址欺骗技术结合实施，步骤如下：</a:t>
              </a:r>
            </a:p>
            <a:p>
              <a:pPr lvl="4" eaLnBrk="1" hangingPunct="1">
                <a:spcAft>
                  <a:spcPts val="600"/>
                </a:spcAft>
                <a:buClr>
                  <a:schemeClr val="accent1"/>
                </a:buClr>
                <a:buFont typeface="Wingdings" panose="05000000000000000000" pitchFamily="2" charset="2"/>
                <a:buChar char="Ø"/>
              </a:pP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）攻击节点利用</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源地址欺骗技术，冒充网关</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地址，向被攻击节点发送</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重定向报文，并将指定的新路由器</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地址设置为攻击节点；</a:t>
              </a:r>
              <a:endPar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4" eaLnBrk="1" hangingPunct="1">
                <a:spcAft>
                  <a:spcPts val="600"/>
                </a:spcAft>
                <a:buClr>
                  <a:schemeClr val="accent1"/>
                </a:buClr>
                <a:buFont typeface="Wingdings" panose="05000000000000000000" pitchFamily="2" charset="2"/>
                <a:buChar char="Ø"/>
              </a:pP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）被攻击节点选择攻击节点作为其新路由器（即网关）；</a:t>
              </a:r>
              <a:endPar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4" eaLnBrk="1" hangingPunct="1">
                <a:spcAft>
                  <a:spcPts val="600"/>
                </a:spcAft>
                <a:buClr>
                  <a:schemeClr val="accent1"/>
                </a:buClr>
                <a:buFont typeface="Wingdings" panose="05000000000000000000" pitchFamily="2" charset="2"/>
                <a:buChar char="Ø"/>
              </a:pP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）攻击节点可以开启路由转发，充当一个中间人，对被攻击节点与外部网络的通信进行全程嗅探监听。</a:t>
              </a:r>
              <a:endPar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49155"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ICMP</a:t>
            </a:r>
            <a:r>
              <a:rPr lang="zh-CN" altLang="en-US"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协议</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的安全性</a:t>
            </a:r>
            <a:r>
              <a:rPr lang="en-US" altLang="zh-CN" sz="4000" b="1">
                <a:solidFill>
                  <a:schemeClr val="bg1"/>
                </a:solidFill>
                <a:latin typeface="黑体" panose="02010609060101010101" pitchFamily="49" charset="-122"/>
                <a:ea typeface="黑体" panose="02010609060101010101" pitchFamily="49" charset="-122"/>
                <a:sym typeface="Tahoma" panose="020B0604030504040204" pitchFamily="34" charset="0"/>
              </a:rPr>
              <a:t>(2)</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54113"/>
            <a:ext cx="9058275" cy="5643562"/>
            <a:chOff x="526486" y="5027603"/>
            <a:chExt cx="9170143" cy="26094250"/>
          </a:xfrm>
        </p:grpSpPr>
        <p:sp>
          <p:nvSpPr>
            <p:cNvPr id="50180" name="AutoShape 3"/>
            <p:cNvSpPr>
              <a:spLocks noChangeArrowheads="1"/>
            </p:cNvSpPr>
            <p:nvPr/>
          </p:nvSpPr>
          <p:spPr bwMode="blackWhite">
            <a:xfrm>
              <a:off x="526486" y="5027603"/>
              <a:ext cx="9073717" cy="26094250"/>
            </a:xfrm>
            <a:prstGeom prst="roundRect">
              <a:avLst>
                <a:gd name="adj" fmla="val 11157"/>
              </a:avLst>
            </a:prstGeom>
            <a:solidFill>
              <a:srgbClr val="DCE6F2"/>
            </a:solidFill>
            <a:ln w="76200" algn="ctr">
              <a:solidFill>
                <a:srgbClr val="7030A0"/>
              </a:solidFill>
              <a:round/>
              <a:tailEnd type="none" w="med" len="sm"/>
            </a:ln>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r>
                <a:rPr lang="zh-CN" altLang="en-US" sz="2400">
                  <a:solidFill>
                    <a:srgbClr val="002060"/>
                  </a:solidFill>
                  <a:latin typeface="Times New Roman" panose="02020603050405020304" pitchFamily="18" charset="0"/>
                  <a:ea typeface="黑体" panose="02010609060101010101" pitchFamily="49" charset="-122"/>
                </a:rPr>
                <a:t>                      </a:t>
              </a:r>
              <a:endParaRPr lang="zh-CN" altLang="en-US" sz="2200">
                <a:solidFill>
                  <a:srgbClr val="002060"/>
                </a:solidFill>
                <a:latin typeface="Times New Roman" panose="02020603050405020304" pitchFamily="18" charset="0"/>
                <a:ea typeface="黑体" panose="02010609060101010101" pitchFamily="49" charset="-122"/>
              </a:endParaRPr>
            </a:p>
          </p:txBody>
        </p:sp>
        <p:sp>
          <p:nvSpPr>
            <p:cNvPr id="50181" name="矩形 3"/>
            <p:cNvSpPr>
              <a:spLocks noChangeArrowheads="1"/>
            </p:cNvSpPr>
            <p:nvPr/>
          </p:nvSpPr>
          <p:spPr bwMode="auto">
            <a:xfrm>
              <a:off x="656662" y="6627757"/>
              <a:ext cx="9039967" cy="145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4572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必要的</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限制（在服务与安全之间尽量平衡）</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3"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支持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PING —</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允许向外（目标为单台主机）发送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 </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响应请求，并允许向内发送响应答复消息（目标为预先定义的主机）。</a:t>
              </a:r>
            </a:p>
            <a:p>
              <a:pPr lvl="3"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支持</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traceroute</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路径追踪</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允许向内发送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TTL -</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超出和端口无法连接的消息。</a:t>
              </a:r>
            </a:p>
            <a:p>
              <a:pPr lvl="3"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支持路径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MTU—</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允许向内发送 需要分片但</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DF</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置位的</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消息。</a:t>
              </a:r>
            </a:p>
            <a:p>
              <a:pPr lvl="3"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重定向只允许在路由器之间进行；</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3"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阻止其它类型的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ICMP </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通信。</a:t>
              </a:r>
            </a:p>
          </p:txBody>
        </p:sp>
      </p:grpSp>
      <p:sp>
        <p:nvSpPr>
          <p:cNvPr id="50179"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ICMP</a:t>
            </a:r>
            <a:r>
              <a:rPr lang="zh-CN" altLang="en-US"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攻击</a:t>
            </a:r>
            <a:r>
              <a:rPr lang="zh-CN" altLang="en-US" sz="4000" b="1">
                <a:solidFill>
                  <a:schemeClr val="bg1"/>
                </a:solidFill>
                <a:latin typeface="黑体" panose="02010609060101010101" pitchFamily="49" charset="-122"/>
                <a:ea typeface="黑体" panose="02010609060101010101" pitchFamily="49" charset="-122"/>
                <a:sym typeface="Tahoma" panose="020B0604030504040204" pitchFamily="34" charset="0"/>
              </a:rPr>
              <a:t>的防范措施</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fld id="{B029554D-7F89-4EBE-B59E-23031B29D725}" type="slidenum">
              <a:rPr lang="en-US" altLang="zh-CN"/>
              <a:t>7</a:t>
            </a:fld>
            <a:endParaRPr lang="en-US" altLang="zh-CN"/>
          </a:p>
        </p:txBody>
      </p:sp>
      <p:sp>
        <p:nvSpPr>
          <p:cNvPr id="17411" name="Rectangle 2"/>
          <p:cNvSpPr>
            <a:spLocks noGrp="1" noChangeArrowheads="1"/>
          </p:cNvSpPr>
          <p:nvPr>
            <p:ph type="title"/>
          </p:nvPr>
        </p:nvSpPr>
        <p:spPr>
          <a:xfrm>
            <a:off x="34925" y="-171450"/>
            <a:ext cx="6870700" cy="1600200"/>
          </a:xfrm>
        </p:spPr>
        <p:txBody>
          <a:bodyPr/>
          <a:lstStyle/>
          <a:p>
            <a:r>
              <a:rPr lang="en-US" altLang="zh-CN" sz="4000" dirty="0" smtClean="0"/>
              <a:t>IP</a:t>
            </a:r>
            <a:r>
              <a:rPr lang="zh-CN" altLang="en-US" sz="4000" dirty="0" smtClean="0"/>
              <a:t>地址欺骗</a:t>
            </a:r>
          </a:p>
        </p:txBody>
      </p:sp>
      <p:grpSp>
        <p:nvGrpSpPr>
          <p:cNvPr id="113667" name="Group 3"/>
          <p:cNvGrpSpPr/>
          <p:nvPr/>
        </p:nvGrpSpPr>
        <p:grpSpPr bwMode="auto">
          <a:xfrm>
            <a:off x="977900" y="1700213"/>
            <a:ext cx="7772400" cy="2362200"/>
            <a:chOff x="480" y="1008"/>
            <a:chExt cx="4896" cy="1488"/>
          </a:xfrm>
        </p:grpSpPr>
        <p:graphicFrame>
          <p:nvGraphicFramePr>
            <p:cNvPr id="17424" name="Object 4">
              <a:hlinkClick r:id="" action="ppaction://ole?verb=0"/>
            </p:cNvPr>
            <p:cNvGraphicFramePr/>
            <p:nvPr/>
          </p:nvGraphicFramePr>
          <p:xfrm>
            <a:off x="4272" y="1008"/>
            <a:ext cx="1104" cy="1488"/>
          </p:xfrm>
          <a:graphic>
            <a:graphicData uri="http://schemas.openxmlformats.org/presentationml/2006/ole">
              <mc:AlternateContent xmlns:mc="http://schemas.openxmlformats.org/markup-compatibility/2006">
                <mc:Choice xmlns:v="urn:schemas-microsoft-com:vml" Requires="v">
                  <p:oleObj spid="_x0000_s93212" name="剪辑" r:id="rId3" imgW="1927225" imgH="3383280" progId="MS_ClipArt_Gallery.2">
                    <p:embed/>
                  </p:oleObj>
                </mc:Choice>
                <mc:Fallback>
                  <p:oleObj name="剪辑" r:id="rId3" imgW="1927225" imgH="3383280" progId="MS_ClipArt_Gallery.2">
                    <p:embed/>
                    <p:pic>
                      <p:nvPicPr>
                        <p:cNvPr id="0" name="Object 4">
                          <a:hlinkClick r:id="" action="ppaction://ole?verb=0"/>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2" y="1008"/>
                          <a:ext cx="110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5" name="Object 5">
              <a:hlinkClick r:id="" action="ppaction://ole?verb=0"/>
            </p:cNvPr>
            <p:cNvGraphicFramePr/>
            <p:nvPr/>
          </p:nvGraphicFramePr>
          <p:xfrm>
            <a:off x="480" y="1008"/>
            <a:ext cx="1200" cy="1171"/>
          </p:xfrm>
          <a:graphic>
            <a:graphicData uri="http://schemas.openxmlformats.org/presentationml/2006/ole">
              <mc:AlternateContent xmlns:mc="http://schemas.openxmlformats.org/markup-compatibility/2006">
                <mc:Choice xmlns:v="urn:schemas-microsoft-com:vml" Requires="v">
                  <p:oleObj spid="_x0000_s93213" name="剪辑" r:id="rId5" imgW="2818130" imgH="3279140" progId="MS_ClipArt_Gallery.2">
                    <p:embed/>
                  </p:oleObj>
                </mc:Choice>
                <mc:Fallback>
                  <p:oleObj name="剪辑" r:id="rId5" imgW="2818130" imgH="3279140" progId="MS_ClipArt_Gallery.2">
                    <p:embed/>
                    <p:pic>
                      <p:nvPicPr>
                        <p:cNvPr id="0" name="Object 5">
                          <a:hlinkClick r:id="" action="ppaction://ole?verb=0"/>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 y="1008"/>
                          <a:ext cx="1200" cy="1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13670" name="Group 6"/>
          <p:cNvGrpSpPr/>
          <p:nvPr/>
        </p:nvGrpSpPr>
        <p:grpSpPr bwMode="auto">
          <a:xfrm>
            <a:off x="3111500" y="2157413"/>
            <a:ext cx="3581400" cy="782637"/>
            <a:chOff x="1824" y="1296"/>
            <a:chExt cx="2256" cy="493"/>
          </a:xfrm>
        </p:grpSpPr>
        <p:sp>
          <p:nvSpPr>
            <p:cNvPr id="17422" name="AutoShape 7"/>
            <p:cNvSpPr>
              <a:spLocks noChangeArrowheads="1"/>
            </p:cNvSpPr>
            <p:nvPr/>
          </p:nvSpPr>
          <p:spPr bwMode="auto">
            <a:xfrm>
              <a:off x="1824" y="1645"/>
              <a:ext cx="2256" cy="144"/>
            </a:xfrm>
            <a:custGeom>
              <a:avLst/>
              <a:gdLst>
                <a:gd name="T0" fmla="*/ 1692 w 21600"/>
                <a:gd name="T1" fmla="*/ 0 h 21600"/>
                <a:gd name="T2" fmla="*/ 0 w 21600"/>
                <a:gd name="T3" fmla="*/ 72 h 21600"/>
                <a:gd name="T4" fmla="*/ 1692 w 21600"/>
                <a:gd name="T5" fmla="*/ 144 h 21600"/>
                <a:gd name="T6" fmla="*/ 2256 w 21600"/>
                <a:gd name="T7" fmla="*/ 72 h 21600"/>
                <a:gd name="T8" fmla="*/ 17694720 60000 65536"/>
                <a:gd name="T9" fmla="*/ 11796480 60000 65536"/>
                <a:gd name="T10" fmla="*/ 5898240 60000 65536"/>
                <a:gd name="T11" fmla="*/ 0 60000 65536"/>
                <a:gd name="T12" fmla="*/ 338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3" name="Text Box 8"/>
            <p:cNvSpPr txBox="1">
              <a:spLocks noChangeArrowheads="1"/>
            </p:cNvSpPr>
            <p:nvPr/>
          </p:nvSpPr>
          <p:spPr bwMode="auto">
            <a:xfrm>
              <a:off x="2064" y="1296"/>
              <a:ext cx="18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2400" b="1">
                  <a:solidFill>
                    <a:srgbClr val="000066"/>
                  </a:solidFill>
                  <a:latin typeface="Times New Roman" panose="02020603050405020304" pitchFamily="18" charset="0"/>
                  <a:ea typeface="楷体_GB2312" pitchFamily="49" charset="-122"/>
                </a:rPr>
                <a:t>正常期望的访问请求</a:t>
              </a:r>
              <a:endParaRPr kumimoji="1" lang="zh-CN" altLang="en-US" sz="2400">
                <a:latin typeface="Times New Roman" panose="02020603050405020304" pitchFamily="18" charset="0"/>
              </a:endParaRPr>
            </a:p>
          </p:txBody>
        </p:sp>
      </p:grpSp>
      <p:graphicFrame>
        <p:nvGraphicFramePr>
          <p:cNvPr id="113673" name="Object 9"/>
          <p:cNvGraphicFramePr>
            <a:graphicFrameLocks noChangeAspect="1"/>
          </p:cNvGraphicFramePr>
          <p:nvPr/>
        </p:nvGraphicFramePr>
        <p:xfrm>
          <a:off x="6365875" y="3871913"/>
          <a:ext cx="2057400" cy="1562100"/>
        </p:xfrm>
        <a:graphic>
          <a:graphicData uri="http://schemas.openxmlformats.org/presentationml/2006/ole">
            <mc:AlternateContent xmlns:mc="http://schemas.openxmlformats.org/markup-compatibility/2006">
              <mc:Choice xmlns:v="urn:schemas-microsoft-com:vml" Requires="v">
                <p:oleObj spid="_x0000_s93214" name="剪辑" r:id="rId7" imgW="4716780" imgH="3543300" progId="MS_ClipArt_Gallery.2">
                  <p:embed/>
                </p:oleObj>
              </mc:Choice>
              <mc:Fallback>
                <p:oleObj name="剪辑" r:id="rId7" imgW="4716780" imgH="3543300" progId="MS_ClipArt_Gallery.2">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65875" y="3871913"/>
                        <a:ext cx="2057400"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3674" name="Group 10"/>
          <p:cNvGrpSpPr/>
          <p:nvPr/>
        </p:nvGrpSpPr>
        <p:grpSpPr bwMode="auto">
          <a:xfrm>
            <a:off x="3973513" y="4032250"/>
            <a:ext cx="2566987" cy="804863"/>
            <a:chOff x="2367" y="2477"/>
            <a:chExt cx="1510" cy="507"/>
          </a:xfrm>
        </p:grpSpPr>
        <p:sp>
          <p:nvSpPr>
            <p:cNvPr id="17420" name="AutoShape 11"/>
            <p:cNvSpPr>
              <a:spLocks noChangeArrowheads="1"/>
            </p:cNvSpPr>
            <p:nvPr/>
          </p:nvSpPr>
          <p:spPr bwMode="auto">
            <a:xfrm rot="18494">
              <a:off x="2367" y="2775"/>
              <a:ext cx="1510" cy="209"/>
            </a:xfrm>
            <a:custGeom>
              <a:avLst/>
              <a:gdLst>
                <a:gd name="T0" fmla="*/ 1133 w 21600"/>
                <a:gd name="T1" fmla="*/ 0 h 21600"/>
                <a:gd name="T2" fmla="*/ 0 w 21600"/>
                <a:gd name="T3" fmla="*/ 105 h 21600"/>
                <a:gd name="T4" fmla="*/ 1133 w 21600"/>
                <a:gd name="T5" fmla="*/ 209 h 21600"/>
                <a:gd name="T6" fmla="*/ 1510 w 21600"/>
                <a:gd name="T7" fmla="*/ 105 h 21600"/>
                <a:gd name="T8" fmla="*/ 17694720 60000 65536"/>
                <a:gd name="T9" fmla="*/ 11796480 60000 65536"/>
                <a:gd name="T10" fmla="*/ 5898240 60000 65536"/>
                <a:gd name="T11" fmla="*/ 0 60000 65536"/>
                <a:gd name="T12" fmla="*/ 3376 w 21600"/>
                <a:gd name="T13" fmla="*/ 5374 h 21600"/>
                <a:gd name="T14" fmla="*/ 18896 w 21600"/>
                <a:gd name="T15" fmla="*/ 1622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1" name="Text Box 12"/>
            <p:cNvSpPr txBox="1">
              <a:spLocks noChangeArrowheads="1"/>
            </p:cNvSpPr>
            <p:nvPr/>
          </p:nvSpPr>
          <p:spPr bwMode="auto">
            <a:xfrm rot="126244">
              <a:off x="2494" y="2477"/>
              <a:ext cx="12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2400" b="1">
                  <a:solidFill>
                    <a:srgbClr val="000066"/>
                  </a:solidFill>
                  <a:latin typeface="Times New Roman" panose="02020603050405020304" pitchFamily="18" charset="0"/>
                  <a:ea typeface="楷体_GB2312" pitchFamily="49" charset="-122"/>
                </a:rPr>
                <a:t>事实上的请求</a:t>
              </a:r>
            </a:p>
          </p:txBody>
        </p:sp>
      </p:grpSp>
      <p:sp>
        <p:nvSpPr>
          <p:cNvPr id="113677" name="AutoShape 13"/>
          <p:cNvSpPr>
            <a:spLocks noChangeArrowheads="1"/>
          </p:cNvSpPr>
          <p:nvPr/>
        </p:nvSpPr>
        <p:spPr bwMode="auto">
          <a:xfrm>
            <a:off x="4840288" y="3294063"/>
            <a:ext cx="1600200" cy="609600"/>
          </a:xfrm>
          <a:prstGeom prst="wedgeEllipseCallout">
            <a:avLst>
              <a:gd name="adj1" fmla="val 50991"/>
              <a:gd name="adj2" fmla="val 82815"/>
            </a:avLst>
          </a:prstGeom>
          <a:solidFill>
            <a:srgbClr val="CCFFFF"/>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2800" b="1">
                <a:solidFill>
                  <a:srgbClr val="000066"/>
                </a:solidFill>
                <a:latin typeface="Times New Roman" panose="02020603050405020304" pitchFamily="18" charset="0"/>
                <a:ea typeface="楷体_GB2312" pitchFamily="49" charset="-122"/>
              </a:rPr>
              <a:t>欺骗者</a:t>
            </a:r>
            <a:endParaRPr kumimoji="1" lang="zh-CN" altLang="en-US" sz="2400">
              <a:latin typeface="Times New Roman" panose="02020603050405020304" pitchFamily="18" charset="0"/>
            </a:endParaRPr>
          </a:p>
        </p:txBody>
      </p:sp>
      <p:sp>
        <p:nvSpPr>
          <p:cNvPr id="113678" name="Oval 14"/>
          <p:cNvSpPr>
            <a:spLocks noChangeArrowheads="1"/>
          </p:cNvSpPr>
          <p:nvPr/>
        </p:nvSpPr>
        <p:spPr bwMode="auto">
          <a:xfrm>
            <a:off x="6845300" y="2295525"/>
            <a:ext cx="1676400" cy="838200"/>
          </a:xfrm>
          <a:prstGeom prst="ellipse">
            <a:avLst/>
          </a:prstGeom>
          <a:solidFill>
            <a:srgbClr val="0033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algn="ctr" eaLnBrk="1" hangingPunct="1"/>
            <a:r>
              <a:rPr kumimoji="1" lang="zh-CN" altLang="en-US" sz="2400" b="1">
                <a:solidFill>
                  <a:schemeClr val="bg1"/>
                </a:solidFill>
                <a:latin typeface="Times New Roman" panose="02020603050405020304" pitchFamily="18" charset="0"/>
                <a:ea typeface="楷体_GB2312" pitchFamily="49" charset="-122"/>
              </a:rPr>
              <a:t>关机</a:t>
            </a:r>
          </a:p>
          <a:p>
            <a:pPr algn="ctr" eaLnBrk="1" hangingPunct="1"/>
            <a:r>
              <a:rPr kumimoji="1" lang="zh-CN" altLang="en-US" sz="2400" b="1">
                <a:solidFill>
                  <a:schemeClr val="bg1"/>
                </a:solidFill>
                <a:latin typeface="Times New Roman" panose="02020603050405020304" pitchFamily="18" charset="0"/>
                <a:ea typeface="楷体_GB2312" pitchFamily="49" charset="-122"/>
              </a:rPr>
              <a:t>不响应</a:t>
            </a:r>
            <a:endParaRPr kumimoji="1" lang="zh-CN" altLang="en-US" sz="2400">
              <a:latin typeface="Times New Roman" panose="02020603050405020304" pitchFamily="18" charset="0"/>
            </a:endParaRPr>
          </a:p>
        </p:txBody>
      </p:sp>
      <p:sp>
        <p:nvSpPr>
          <p:cNvPr id="113679" name="Text Box 15"/>
          <p:cNvSpPr txBox="1">
            <a:spLocks noChangeArrowheads="1"/>
          </p:cNvSpPr>
          <p:nvPr/>
        </p:nvSpPr>
        <p:spPr bwMode="auto">
          <a:xfrm>
            <a:off x="1282700" y="4994275"/>
            <a:ext cx="4451350" cy="1187450"/>
          </a:xfrm>
          <a:prstGeom prst="rect">
            <a:avLst/>
          </a:prstGeom>
          <a:solidFill>
            <a:srgbClr val="66FFFF"/>
          </a:solidFill>
          <a:ln>
            <a:noFill/>
          </a:ln>
          <a:effectLst>
            <a:outerShdw dist="35921" dir="2700000" algn="ctr" rotWithShape="0">
              <a:srgbClr val="808080"/>
            </a:outerShdw>
          </a:effectLst>
          <a:extLst>
            <a:ext uri="{91240B29-F687-4F45-9708-019B960494DF}">
              <a14:hiddenLine xmlns:a14="http://schemas.microsoft.com/office/drawing/2010/main" w="127000">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r>
              <a:rPr kumimoji="1" lang="en-US" altLang="zh-CN" sz="2400" b="1">
                <a:solidFill>
                  <a:srgbClr val="FF0000"/>
                </a:solidFill>
                <a:latin typeface="仿宋_GB2312" pitchFamily="49" charset="-122"/>
                <a:ea typeface="仿宋_GB2312" pitchFamily="49" charset="-122"/>
              </a:rPr>
              <a:t>    </a:t>
            </a:r>
            <a:r>
              <a:rPr kumimoji="1" lang="zh-CN" altLang="en-US" sz="2400" b="1">
                <a:solidFill>
                  <a:srgbClr val="FF0000"/>
                </a:solidFill>
                <a:latin typeface="仿宋_GB2312" pitchFamily="49" charset="-122"/>
                <a:ea typeface="仿宋_GB2312" pitchFamily="49" charset="-122"/>
              </a:rPr>
              <a:t>用拒绝服务压制住真正响应</a:t>
            </a:r>
          </a:p>
          <a:p>
            <a:pPr eaLnBrk="1" hangingPunct="1"/>
            <a:r>
              <a:rPr kumimoji="1" lang="zh-CN" altLang="en-US" sz="2400" b="1">
                <a:solidFill>
                  <a:srgbClr val="FF0000"/>
                </a:solidFill>
                <a:latin typeface="仿宋_GB2312" pitchFamily="49" charset="-122"/>
                <a:ea typeface="仿宋_GB2312" pitchFamily="49" charset="-122"/>
              </a:rPr>
              <a:t>方，然后冒充接收方来欺骗连接</a:t>
            </a:r>
          </a:p>
          <a:p>
            <a:pPr eaLnBrk="1" hangingPunct="1"/>
            <a:r>
              <a:rPr kumimoji="1" lang="zh-CN" altLang="en-US" sz="2400" b="1">
                <a:solidFill>
                  <a:srgbClr val="FF0000"/>
                </a:solidFill>
                <a:latin typeface="仿宋_GB2312" pitchFamily="49" charset="-122"/>
                <a:ea typeface="仿宋_GB2312" pitchFamily="49" charset="-122"/>
              </a:rPr>
              <a:t>请求者，是黑客常用的手段。</a:t>
            </a:r>
          </a:p>
        </p:txBody>
      </p:sp>
      <p:sp>
        <p:nvSpPr>
          <p:cNvPr id="113680" name="AutoShape 16"/>
          <p:cNvSpPr>
            <a:spLocks noChangeArrowheads="1"/>
          </p:cNvSpPr>
          <p:nvPr/>
        </p:nvSpPr>
        <p:spPr bwMode="auto">
          <a:xfrm rot="5400000">
            <a:off x="2912269" y="3669506"/>
            <a:ext cx="1778000" cy="331788"/>
          </a:xfrm>
          <a:custGeom>
            <a:avLst/>
            <a:gdLst>
              <a:gd name="T0" fmla="*/ 1333500 w 21600"/>
              <a:gd name="T1" fmla="*/ 0 h 21600"/>
              <a:gd name="T2" fmla="*/ 0 w 21600"/>
              <a:gd name="T3" fmla="*/ 165894 h 21600"/>
              <a:gd name="T4" fmla="*/ 1333500 w 21600"/>
              <a:gd name="T5" fmla="*/ 331788 h 21600"/>
              <a:gd name="T6" fmla="*/ 1778000 w 21600"/>
              <a:gd name="T7" fmla="*/ 16589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33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13667"/>
                                        </p:tgtEl>
                                        <p:attrNameLst>
                                          <p:attrName>style.visibility</p:attrName>
                                        </p:attrNameLst>
                                      </p:cBhvr>
                                      <p:to>
                                        <p:strVal val="visible"/>
                                      </p:to>
                                    </p:set>
                                    <p:animEffect transition="in" filter="slide(fromBottom)">
                                      <p:cBhvr>
                                        <p:cTn id="7" dur="500"/>
                                        <p:tgtEl>
                                          <p:spTgt spid="113667"/>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113670"/>
                                        </p:tgtEl>
                                        <p:attrNameLst>
                                          <p:attrName>style.visibility</p:attrName>
                                        </p:attrNameLst>
                                      </p:cBhvr>
                                      <p:to>
                                        <p:strVal val="visible"/>
                                      </p:to>
                                    </p:set>
                                    <p:anim calcmode="lin" valueType="num">
                                      <p:cBhvr>
                                        <p:cTn id="11" dur="500" fill="hold"/>
                                        <p:tgtEl>
                                          <p:spTgt spid="113670"/>
                                        </p:tgtEl>
                                        <p:attrNameLst>
                                          <p:attrName>ppt_x</p:attrName>
                                        </p:attrNameLst>
                                      </p:cBhvr>
                                      <p:tavLst>
                                        <p:tav tm="0">
                                          <p:val>
                                            <p:strVal val="#ppt_x-#ppt_w/2"/>
                                          </p:val>
                                        </p:tav>
                                        <p:tav tm="100000">
                                          <p:val>
                                            <p:strVal val="#ppt_x"/>
                                          </p:val>
                                        </p:tav>
                                      </p:tavLst>
                                    </p:anim>
                                    <p:anim calcmode="lin" valueType="num">
                                      <p:cBhvr>
                                        <p:cTn id="12" dur="500" fill="hold"/>
                                        <p:tgtEl>
                                          <p:spTgt spid="113670"/>
                                        </p:tgtEl>
                                        <p:attrNameLst>
                                          <p:attrName>ppt_y</p:attrName>
                                        </p:attrNameLst>
                                      </p:cBhvr>
                                      <p:tavLst>
                                        <p:tav tm="0">
                                          <p:val>
                                            <p:strVal val="#ppt_y"/>
                                          </p:val>
                                        </p:tav>
                                        <p:tav tm="100000">
                                          <p:val>
                                            <p:strVal val="#ppt_y"/>
                                          </p:val>
                                        </p:tav>
                                      </p:tavLst>
                                    </p:anim>
                                    <p:anim calcmode="lin" valueType="num">
                                      <p:cBhvr>
                                        <p:cTn id="13" dur="500" fill="hold"/>
                                        <p:tgtEl>
                                          <p:spTgt spid="113670"/>
                                        </p:tgtEl>
                                        <p:attrNameLst>
                                          <p:attrName>ppt_w</p:attrName>
                                        </p:attrNameLst>
                                      </p:cBhvr>
                                      <p:tavLst>
                                        <p:tav tm="0">
                                          <p:val>
                                            <p:fltVal val="0"/>
                                          </p:val>
                                        </p:tav>
                                        <p:tav tm="100000">
                                          <p:val>
                                            <p:strVal val="#ppt_w"/>
                                          </p:val>
                                        </p:tav>
                                      </p:tavLst>
                                    </p:anim>
                                    <p:anim calcmode="lin" valueType="num">
                                      <p:cBhvr>
                                        <p:cTn id="14" dur="500" fill="hold"/>
                                        <p:tgtEl>
                                          <p:spTgt spid="113670"/>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5" presetClass="entr" presetSubtype="0" fill="hold" nodeType="afterEffect">
                                  <p:stCondLst>
                                    <p:cond delay="0"/>
                                  </p:stCondLst>
                                  <p:childTnLst>
                                    <p:set>
                                      <p:cBhvr>
                                        <p:cTn id="17" dur="1" fill="hold">
                                          <p:stCondLst>
                                            <p:cond delay="0"/>
                                          </p:stCondLst>
                                        </p:cTn>
                                        <p:tgtEl>
                                          <p:spTgt spid="113673"/>
                                        </p:tgtEl>
                                        <p:attrNameLst>
                                          <p:attrName>style.visibility</p:attrName>
                                        </p:attrNameLst>
                                      </p:cBhvr>
                                      <p:to>
                                        <p:strVal val="visible"/>
                                      </p:to>
                                    </p:set>
                                    <p:anim calcmode="lin" valueType="num">
                                      <p:cBhvr>
                                        <p:cTn id="18" dur="1000" fill="hold"/>
                                        <p:tgtEl>
                                          <p:spTgt spid="113673"/>
                                        </p:tgtEl>
                                        <p:attrNameLst>
                                          <p:attrName>ppt_w</p:attrName>
                                        </p:attrNameLst>
                                      </p:cBhvr>
                                      <p:tavLst>
                                        <p:tav tm="0">
                                          <p:val>
                                            <p:fltVal val="0"/>
                                          </p:val>
                                        </p:tav>
                                        <p:tav tm="100000">
                                          <p:val>
                                            <p:strVal val="#ppt_w"/>
                                          </p:val>
                                        </p:tav>
                                      </p:tavLst>
                                    </p:anim>
                                    <p:anim calcmode="lin" valueType="num">
                                      <p:cBhvr>
                                        <p:cTn id="19" dur="1000" fill="hold"/>
                                        <p:tgtEl>
                                          <p:spTgt spid="113673"/>
                                        </p:tgtEl>
                                        <p:attrNameLst>
                                          <p:attrName>ppt_h</p:attrName>
                                        </p:attrNameLst>
                                      </p:cBhvr>
                                      <p:tavLst>
                                        <p:tav tm="0">
                                          <p:val>
                                            <p:fltVal val="0"/>
                                          </p:val>
                                        </p:tav>
                                        <p:tav tm="100000">
                                          <p:val>
                                            <p:strVal val="#ppt_h"/>
                                          </p:val>
                                        </p:tav>
                                      </p:tavLst>
                                    </p:anim>
                                    <p:anim calcmode="lin" valueType="num">
                                      <p:cBhvr>
                                        <p:cTn id="20" dur="1000" fill="hold"/>
                                        <p:tgtEl>
                                          <p:spTgt spid="113673"/>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113673"/>
                                        </p:tgtEl>
                                        <p:attrNameLst>
                                          <p:attrName>ppt_y</p:attrName>
                                        </p:attrNameLst>
                                      </p:cBhvr>
                                      <p:tavLst>
                                        <p:tav tm="0" fmla="#ppt_y+(sin(-2*pi*(1-$))*-#ppt_x+cos(-2*pi*(1-$))*(1-#ppt_y))*(1-$)">
                                          <p:val>
                                            <p:fltVal val="0"/>
                                          </p:val>
                                        </p:tav>
                                        <p:tav tm="100000">
                                          <p:val>
                                            <p:fltVal val="1"/>
                                          </p:val>
                                        </p:tav>
                                      </p:tavLst>
                                    </p:anim>
                                  </p:childTnLst>
                                </p:cTn>
                              </p:par>
                            </p:childTnLst>
                          </p:cTn>
                        </p:par>
                        <p:par>
                          <p:cTn id="22" fill="hold">
                            <p:stCondLst>
                              <p:cond delay="2000"/>
                            </p:stCondLst>
                            <p:childTnLst>
                              <p:par>
                                <p:cTn id="23" presetID="18" presetClass="entr" presetSubtype="9" fill="hold" grpId="0" nodeType="afterEffect">
                                  <p:stCondLst>
                                    <p:cond delay="0"/>
                                  </p:stCondLst>
                                  <p:childTnLst>
                                    <p:set>
                                      <p:cBhvr>
                                        <p:cTn id="24" dur="1" fill="hold">
                                          <p:stCondLst>
                                            <p:cond delay="0"/>
                                          </p:stCondLst>
                                        </p:cTn>
                                        <p:tgtEl>
                                          <p:spTgt spid="113677"/>
                                        </p:tgtEl>
                                        <p:attrNameLst>
                                          <p:attrName>style.visibility</p:attrName>
                                        </p:attrNameLst>
                                      </p:cBhvr>
                                      <p:to>
                                        <p:strVal val="visible"/>
                                      </p:to>
                                    </p:set>
                                    <p:animEffect transition="in" filter="strips(upLeft)">
                                      <p:cBhvr>
                                        <p:cTn id="25" dur="500"/>
                                        <p:tgtEl>
                                          <p:spTgt spid="113677"/>
                                        </p:tgtEl>
                                      </p:cBhvr>
                                    </p:animEffect>
                                  </p:childTnLst>
                                </p:cTn>
                              </p:par>
                            </p:childTnLst>
                          </p:cTn>
                        </p:par>
                        <p:par>
                          <p:cTn id="26" fill="hold">
                            <p:stCondLst>
                              <p:cond delay="2500"/>
                            </p:stCondLst>
                            <p:childTnLst>
                              <p:par>
                                <p:cTn id="27" presetID="17" presetClass="entr" presetSubtype="8" fill="hold" nodeType="afterEffect">
                                  <p:stCondLst>
                                    <p:cond delay="0"/>
                                  </p:stCondLst>
                                  <p:childTnLst>
                                    <p:set>
                                      <p:cBhvr>
                                        <p:cTn id="28" dur="1" fill="hold">
                                          <p:stCondLst>
                                            <p:cond delay="0"/>
                                          </p:stCondLst>
                                        </p:cTn>
                                        <p:tgtEl>
                                          <p:spTgt spid="113674"/>
                                        </p:tgtEl>
                                        <p:attrNameLst>
                                          <p:attrName>style.visibility</p:attrName>
                                        </p:attrNameLst>
                                      </p:cBhvr>
                                      <p:to>
                                        <p:strVal val="visible"/>
                                      </p:to>
                                    </p:set>
                                    <p:anim calcmode="lin" valueType="num">
                                      <p:cBhvr>
                                        <p:cTn id="29" dur="500" fill="hold"/>
                                        <p:tgtEl>
                                          <p:spTgt spid="113674"/>
                                        </p:tgtEl>
                                        <p:attrNameLst>
                                          <p:attrName>ppt_x</p:attrName>
                                        </p:attrNameLst>
                                      </p:cBhvr>
                                      <p:tavLst>
                                        <p:tav tm="0">
                                          <p:val>
                                            <p:strVal val="#ppt_x-#ppt_w/2"/>
                                          </p:val>
                                        </p:tav>
                                        <p:tav tm="100000">
                                          <p:val>
                                            <p:strVal val="#ppt_x"/>
                                          </p:val>
                                        </p:tav>
                                      </p:tavLst>
                                    </p:anim>
                                    <p:anim calcmode="lin" valueType="num">
                                      <p:cBhvr>
                                        <p:cTn id="30" dur="500" fill="hold"/>
                                        <p:tgtEl>
                                          <p:spTgt spid="113674"/>
                                        </p:tgtEl>
                                        <p:attrNameLst>
                                          <p:attrName>ppt_y</p:attrName>
                                        </p:attrNameLst>
                                      </p:cBhvr>
                                      <p:tavLst>
                                        <p:tav tm="0">
                                          <p:val>
                                            <p:strVal val="#ppt_y"/>
                                          </p:val>
                                        </p:tav>
                                        <p:tav tm="100000">
                                          <p:val>
                                            <p:strVal val="#ppt_y"/>
                                          </p:val>
                                        </p:tav>
                                      </p:tavLst>
                                    </p:anim>
                                    <p:anim calcmode="lin" valueType="num">
                                      <p:cBhvr>
                                        <p:cTn id="31" dur="500" fill="hold"/>
                                        <p:tgtEl>
                                          <p:spTgt spid="113674"/>
                                        </p:tgtEl>
                                        <p:attrNameLst>
                                          <p:attrName>ppt_w</p:attrName>
                                        </p:attrNameLst>
                                      </p:cBhvr>
                                      <p:tavLst>
                                        <p:tav tm="0">
                                          <p:val>
                                            <p:fltVal val="0"/>
                                          </p:val>
                                        </p:tav>
                                        <p:tav tm="100000">
                                          <p:val>
                                            <p:strVal val="#ppt_w"/>
                                          </p:val>
                                        </p:tav>
                                      </p:tavLst>
                                    </p:anim>
                                    <p:anim calcmode="lin" valueType="num">
                                      <p:cBhvr>
                                        <p:cTn id="32" dur="500" fill="hold"/>
                                        <p:tgtEl>
                                          <p:spTgt spid="113674"/>
                                        </p:tgtEl>
                                        <p:attrNameLst>
                                          <p:attrName>ppt_h</p:attrName>
                                        </p:attrNameLst>
                                      </p:cBhvr>
                                      <p:tavLst>
                                        <p:tav tm="0">
                                          <p:val>
                                            <p:strVal val="#ppt_h"/>
                                          </p:val>
                                        </p:tav>
                                        <p:tav tm="100000">
                                          <p:val>
                                            <p:strVal val="#ppt_h"/>
                                          </p:val>
                                        </p:tav>
                                      </p:tavLst>
                                    </p:anim>
                                  </p:childTnLst>
                                </p:cTn>
                              </p:par>
                              <p:par>
                                <p:cTn id="33" presetID="1" presetClass="entr" presetSubtype="0" fill="hold" nodeType="withEffect">
                                  <p:stCondLst>
                                    <p:cond delay="0"/>
                                  </p:stCondLst>
                                  <p:childTnLst>
                                    <p:set>
                                      <p:cBhvr>
                                        <p:cTn id="34" dur="1" fill="hold">
                                          <p:stCondLst>
                                            <p:cond delay="0"/>
                                          </p:stCondLst>
                                        </p:cTn>
                                        <p:tgtEl>
                                          <p:spTgt spid="113680"/>
                                        </p:tgtEl>
                                        <p:attrNameLst>
                                          <p:attrName>style.visibility</p:attrName>
                                        </p:attrNameLst>
                                      </p:cBhvr>
                                      <p:to>
                                        <p:strVal val="visible"/>
                                      </p:to>
                                    </p:set>
                                  </p:childTnLst>
                                </p:cTn>
                              </p:par>
                            </p:childTnLst>
                          </p:cTn>
                        </p:par>
                        <p:par>
                          <p:cTn id="35" fill="hold">
                            <p:stCondLst>
                              <p:cond delay="3000"/>
                            </p:stCondLst>
                            <p:childTnLst>
                              <p:par>
                                <p:cTn id="36" presetID="23" presetClass="entr" presetSubtype="16" fill="hold" grpId="0" nodeType="afterEffect">
                                  <p:stCondLst>
                                    <p:cond delay="0"/>
                                  </p:stCondLst>
                                  <p:childTnLst>
                                    <p:set>
                                      <p:cBhvr>
                                        <p:cTn id="37" dur="1" fill="hold">
                                          <p:stCondLst>
                                            <p:cond delay="0"/>
                                          </p:stCondLst>
                                        </p:cTn>
                                        <p:tgtEl>
                                          <p:spTgt spid="113678"/>
                                        </p:tgtEl>
                                        <p:attrNameLst>
                                          <p:attrName>style.visibility</p:attrName>
                                        </p:attrNameLst>
                                      </p:cBhvr>
                                      <p:to>
                                        <p:strVal val="visible"/>
                                      </p:to>
                                    </p:set>
                                    <p:anim calcmode="lin" valueType="num">
                                      <p:cBhvr>
                                        <p:cTn id="38" dur="500" fill="hold"/>
                                        <p:tgtEl>
                                          <p:spTgt spid="113678"/>
                                        </p:tgtEl>
                                        <p:attrNameLst>
                                          <p:attrName>ppt_w</p:attrName>
                                        </p:attrNameLst>
                                      </p:cBhvr>
                                      <p:tavLst>
                                        <p:tav tm="0">
                                          <p:val>
                                            <p:fltVal val="0"/>
                                          </p:val>
                                        </p:tav>
                                        <p:tav tm="100000">
                                          <p:val>
                                            <p:strVal val="#ppt_w"/>
                                          </p:val>
                                        </p:tav>
                                      </p:tavLst>
                                    </p:anim>
                                    <p:anim calcmode="lin" valueType="num">
                                      <p:cBhvr>
                                        <p:cTn id="39" dur="500" fill="hold"/>
                                        <p:tgtEl>
                                          <p:spTgt spid="113678"/>
                                        </p:tgtEl>
                                        <p:attrNameLst>
                                          <p:attrName>ppt_h</p:attrName>
                                        </p:attrNameLst>
                                      </p:cBhvr>
                                      <p:tavLst>
                                        <p:tav tm="0">
                                          <p:val>
                                            <p:fltVal val="0"/>
                                          </p:val>
                                        </p:tav>
                                        <p:tav tm="100000">
                                          <p:val>
                                            <p:strVal val="#ppt_h"/>
                                          </p:val>
                                        </p:tav>
                                      </p:tavLst>
                                    </p:anim>
                                  </p:childTnLst>
                                </p:cTn>
                              </p:par>
                            </p:childTnLst>
                          </p:cTn>
                        </p:par>
                        <p:par>
                          <p:cTn id="40" fill="hold">
                            <p:stCondLst>
                              <p:cond delay="3500"/>
                            </p:stCondLst>
                            <p:childTnLst>
                              <p:par>
                                <p:cTn id="41" presetID="12" presetClass="entr" presetSubtype="4" fill="hold" grpId="0" nodeType="afterEffect">
                                  <p:stCondLst>
                                    <p:cond delay="0"/>
                                  </p:stCondLst>
                                  <p:childTnLst>
                                    <p:set>
                                      <p:cBhvr>
                                        <p:cTn id="42" dur="1" fill="hold">
                                          <p:stCondLst>
                                            <p:cond delay="0"/>
                                          </p:stCondLst>
                                        </p:cTn>
                                        <p:tgtEl>
                                          <p:spTgt spid="113679"/>
                                        </p:tgtEl>
                                        <p:attrNameLst>
                                          <p:attrName>style.visibility</p:attrName>
                                        </p:attrNameLst>
                                      </p:cBhvr>
                                      <p:to>
                                        <p:strVal val="visible"/>
                                      </p:to>
                                    </p:set>
                                    <p:animEffect transition="in" filter="slide(fromBottom)">
                                      <p:cBhvr>
                                        <p:cTn id="43" dur="500"/>
                                        <p:tgtEl>
                                          <p:spTgt spid="1136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7" grpId="0" animBg="1" autoUpdateAnimBg="0"/>
      <p:bldP spid="113678" grpId="0" animBg="1" autoUpdateAnimBg="0"/>
      <p:bldP spid="113679"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455613" y="500063"/>
            <a:ext cx="8688387" cy="571500"/>
          </a:xfrm>
        </p:spPr>
        <p:txBody>
          <a:bodyPr/>
          <a:lstStyle/>
          <a:p>
            <a:r>
              <a:rPr lang="zh-CN" altLang="en-US" sz="4000" smtClean="0">
                <a:latin typeface="Times New Roman" panose="02020603050405020304" pitchFamily="18" charset="0"/>
              </a:rPr>
              <a:t>第</a:t>
            </a:r>
            <a:r>
              <a:rPr lang="en-US" altLang="zh-CN" sz="4000" smtClean="0">
                <a:latin typeface="Times New Roman" panose="02020603050405020304" pitchFamily="18" charset="0"/>
              </a:rPr>
              <a:t>2</a:t>
            </a:r>
            <a:r>
              <a:rPr lang="zh-CN" altLang="en-US" sz="4000" smtClean="0">
                <a:latin typeface="Times New Roman" panose="02020603050405020304" pitchFamily="18" charset="0"/>
              </a:rPr>
              <a:t>章  低层协议的安全性</a:t>
            </a:r>
            <a:br>
              <a:rPr lang="zh-CN" altLang="en-US" sz="4000" smtClean="0">
                <a:latin typeface="Times New Roman" panose="02020603050405020304" pitchFamily="18" charset="0"/>
              </a:rPr>
            </a:br>
            <a:endParaRPr lang="zh-CN" altLang="en-US" sz="4000" smtClean="0">
              <a:latin typeface="Times New Roman" panose="02020603050405020304" pitchFamily="18" charset="0"/>
            </a:endParaRPr>
          </a:p>
        </p:txBody>
      </p:sp>
      <p:grpSp>
        <p:nvGrpSpPr>
          <p:cNvPr id="51203" name="Group 11"/>
          <p:cNvGrpSpPr/>
          <p:nvPr/>
        </p:nvGrpSpPr>
        <p:grpSpPr bwMode="auto">
          <a:xfrm>
            <a:off x="915988" y="2303463"/>
            <a:ext cx="7227887" cy="647700"/>
            <a:chOff x="385" y="1162"/>
            <a:chExt cx="4309" cy="399"/>
          </a:xfrm>
        </p:grpSpPr>
        <p:sp>
          <p:nvSpPr>
            <p:cNvPr id="51239"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240" name="Group 13"/>
            <p:cNvGrpSpPr/>
            <p:nvPr/>
          </p:nvGrpSpPr>
          <p:grpSpPr bwMode="auto">
            <a:xfrm>
              <a:off x="385" y="1162"/>
              <a:ext cx="614" cy="389"/>
              <a:chOff x="720" y="960"/>
              <a:chExt cx="987" cy="795"/>
            </a:xfrm>
          </p:grpSpPr>
          <p:sp>
            <p:nvSpPr>
              <p:cNvPr id="51243" name="Oval 1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44"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45"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241" name="Text Box 17"/>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网络地址和域名管理</a:t>
              </a:r>
            </a:p>
          </p:txBody>
        </p:sp>
        <p:sp>
          <p:nvSpPr>
            <p:cNvPr id="51242" name="Text Box 18"/>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二</a:t>
              </a:r>
            </a:p>
          </p:txBody>
        </p:sp>
      </p:grpSp>
      <p:grpSp>
        <p:nvGrpSpPr>
          <p:cNvPr id="51204" name="Group 19"/>
          <p:cNvGrpSpPr/>
          <p:nvPr/>
        </p:nvGrpSpPr>
        <p:grpSpPr bwMode="auto">
          <a:xfrm>
            <a:off x="900113" y="3130550"/>
            <a:ext cx="7227887" cy="631825"/>
            <a:chOff x="385" y="1162"/>
            <a:chExt cx="4309" cy="389"/>
          </a:xfrm>
        </p:grpSpPr>
        <p:sp>
          <p:nvSpPr>
            <p:cNvPr id="51233"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234" name="Group 21"/>
            <p:cNvGrpSpPr/>
            <p:nvPr/>
          </p:nvGrpSpPr>
          <p:grpSpPr bwMode="auto">
            <a:xfrm>
              <a:off x="385" y="1162"/>
              <a:ext cx="614" cy="389"/>
              <a:chOff x="720" y="960"/>
              <a:chExt cx="987" cy="795"/>
            </a:xfrm>
          </p:grpSpPr>
          <p:sp>
            <p:nvSpPr>
              <p:cNvPr id="51236"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37"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38"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235" name="Text Box 26"/>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三</a:t>
              </a:r>
            </a:p>
          </p:txBody>
        </p:sp>
      </p:grpSp>
      <p:grpSp>
        <p:nvGrpSpPr>
          <p:cNvPr id="51205" name="Group 27"/>
          <p:cNvGrpSpPr/>
          <p:nvPr/>
        </p:nvGrpSpPr>
        <p:grpSpPr bwMode="auto">
          <a:xfrm>
            <a:off x="900113" y="3987800"/>
            <a:ext cx="7227887" cy="647700"/>
            <a:chOff x="385" y="1162"/>
            <a:chExt cx="4309" cy="399"/>
          </a:xfrm>
        </p:grpSpPr>
        <p:sp>
          <p:nvSpPr>
            <p:cNvPr id="51226"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227" name="Group 29"/>
            <p:cNvGrpSpPr/>
            <p:nvPr/>
          </p:nvGrpSpPr>
          <p:grpSpPr bwMode="auto">
            <a:xfrm>
              <a:off x="385" y="1162"/>
              <a:ext cx="614" cy="389"/>
              <a:chOff x="720" y="960"/>
              <a:chExt cx="987" cy="795"/>
            </a:xfrm>
          </p:grpSpPr>
          <p:sp>
            <p:nvSpPr>
              <p:cNvPr id="51230" name="Oval 3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31"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32"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228" name="Text Box 33"/>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200">
                <a:solidFill>
                  <a:srgbClr val="000099"/>
                </a:solidFill>
                <a:ea typeface="黑体" panose="02010609060101010101" pitchFamily="49" charset="-122"/>
                <a:cs typeface="Times New Roman" panose="02020603050405020304" pitchFamily="18" charset="0"/>
              </a:endParaRPr>
            </a:p>
          </p:txBody>
        </p:sp>
        <p:sp>
          <p:nvSpPr>
            <p:cNvPr id="51229" name="Text Box 34"/>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四</a:t>
              </a:r>
            </a:p>
          </p:txBody>
        </p:sp>
      </p:grpSp>
      <p:grpSp>
        <p:nvGrpSpPr>
          <p:cNvPr id="51206" name="Group 19"/>
          <p:cNvGrpSpPr/>
          <p:nvPr/>
        </p:nvGrpSpPr>
        <p:grpSpPr bwMode="auto">
          <a:xfrm>
            <a:off x="928688" y="1512888"/>
            <a:ext cx="7162800" cy="646112"/>
            <a:chOff x="385" y="1162"/>
            <a:chExt cx="4309" cy="438"/>
          </a:xfrm>
        </p:grpSpPr>
        <p:sp>
          <p:nvSpPr>
            <p:cNvPr id="51219"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220" name="Group 21"/>
            <p:cNvGrpSpPr/>
            <p:nvPr/>
          </p:nvGrpSpPr>
          <p:grpSpPr bwMode="auto">
            <a:xfrm>
              <a:off x="385" y="1162"/>
              <a:ext cx="614" cy="389"/>
              <a:chOff x="720" y="960"/>
              <a:chExt cx="987" cy="795"/>
            </a:xfrm>
          </p:grpSpPr>
          <p:sp>
            <p:nvSpPr>
              <p:cNvPr id="51223"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24"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25"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221" name="Text Box 25"/>
            <p:cNvSpPr txBox="1">
              <a:spLocks noChangeArrowheads="1"/>
            </p:cNvSpPr>
            <p:nvPr/>
          </p:nvSpPr>
          <p:spPr bwMode="gray">
            <a:xfrm>
              <a:off x="987" y="1162"/>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3600">
                <a:solidFill>
                  <a:srgbClr val="000099"/>
                </a:solidFill>
                <a:ea typeface="黑体" panose="02010609060101010101" pitchFamily="49" charset="-122"/>
              </a:endParaRPr>
            </a:p>
          </p:txBody>
        </p:sp>
        <p:sp>
          <p:nvSpPr>
            <p:cNvPr id="51222"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51207" name="Text Box 17"/>
          <p:cNvSpPr txBox="1">
            <a:spLocks noChangeArrowheads="1"/>
          </p:cNvSpPr>
          <p:nvPr/>
        </p:nvSpPr>
        <p:spPr bwMode="gray">
          <a:xfrm>
            <a:off x="1928813" y="3201988"/>
            <a:ext cx="6267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ea typeface="黑体" panose="02010609060101010101" pitchFamily="49" charset="-122"/>
              </a:rPr>
              <a:t>IPv6</a:t>
            </a:r>
            <a:endParaRPr lang="zh-CN" altLang="en-US" sz="3200">
              <a:solidFill>
                <a:srgbClr val="000099"/>
              </a:solidFill>
              <a:ea typeface="黑体" panose="02010609060101010101" pitchFamily="49" charset="-122"/>
            </a:endParaRPr>
          </a:p>
        </p:txBody>
      </p:sp>
      <p:sp>
        <p:nvSpPr>
          <p:cNvPr id="51208" name="Text Box 17"/>
          <p:cNvSpPr txBox="1">
            <a:spLocks noChangeArrowheads="1"/>
          </p:cNvSpPr>
          <p:nvPr/>
        </p:nvSpPr>
        <p:spPr bwMode="gray">
          <a:xfrm>
            <a:off x="1957388" y="4059238"/>
            <a:ext cx="6196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网络地址转换</a:t>
            </a:r>
          </a:p>
        </p:txBody>
      </p:sp>
      <p:grpSp>
        <p:nvGrpSpPr>
          <p:cNvPr id="51209" name="Group 19"/>
          <p:cNvGrpSpPr/>
          <p:nvPr/>
        </p:nvGrpSpPr>
        <p:grpSpPr bwMode="auto">
          <a:xfrm>
            <a:off x="928688" y="1500188"/>
            <a:ext cx="7162800" cy="617537"/>
            <a:chOff x="385" y="1153"/>
            <a:chExt cx="4309" cy="419"/>
          </a:xfrm>
        </p:grpSpPr>
        <p:sp>
          <p:nvSpPr>
            <p:cNvPr id="51212"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51213" name="Group 21"/>
            <p:cNvGrpSpPr/>
            <p:nvPr/>
          </p:nvGrpSpPr>
          <p:grpSpPr bwMode="auto">
            <a:xfrm>
              <a:off x="385" y="1162"/>
              <a:ext cx="614" cy="389"/>
              <a:chOff x="720" y="960"/>
              <a:chExt cx="987" cy="795"/>
            </a:xfrm>
          </p:grpSpPr>
          <p:sp>
            <p:nvSpPr>
              <p:cNvPr id="51216"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17"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51218"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51214" name="Text Box 25"/>
            <p:cNvSpPr txBox="1">
              <a:spLocks noChangeArrowheads="1"/>
            </p:cNvSpPr>
            <p:nvPr/>
          </p:nvSpPr>
          <p:spPr bwMode="gray">
            <a:xfrm>
              <a:off x="987" y="1153"/>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基本协议</a:t>
              </a:r>
            </a:p>
          </p:txBody>
        </p:sp>
        <p:sp>
          <p:nvSpPr>
            <p:cNvPr id="51215"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51210" name="Rectangle 43"/>
          <p:cNvSpPr>
            <a:spLocks noChangeArrowheads="1"/>
          </p:cNvSpPr>
          <p:nvPr/>
        </p:nvSpPr>
        <p:spPr bwMode="blackWhite">
          <a:xfrm>
            <a:off x="214313" y="3071813"/>
            <a:ext cx="8435975" cy="3786187"/>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a typeface="黑体" panose="02010609060101010101" pitchFamily="49" charset="-122"/>
            </a:endParaRPr>
          </a:p>
        </p:txBody>
      </p:sp>
      <p:sp>
        <p:nvSpPr>
          <p:cNvPr id="51211" name="Rectangle 43"/>
          <p:cNvSpPr>
            <a:spLocks noChangeArrowheads="1"/>
          </p:cNvSpPr>
          <p:nvPr/>
        </p:nvSpPr>
        <p:spPr bwMode="blackWhite">
          <a:xfrm>
            <a:off x="357188" y="1143000"/>
            <a:ext cx="8435975" cy="1071563"/>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a typeface="黑体" panose="02010609060101010101" pitchFamily="49" charset="-122"/>
            </a:endParaRPr>
          </a:p>
        </p:txBody>
      </p:sp>
    </p:spTree>
  </p:cSld>
  <p:clrMapOvr>
    <a:masterClrMapping/>
  </p:clrMapOvr>
  <p:transition>
    <p:pull dir="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9"/>
          <p:cNvGraphicFramePr/>
          <p:nvPr/>
        </p:nvGraphicFramePr>
        <p:xfrm>
          <a:off x="1592263" y="3857625"/>
          <a:ext cx="6051550" cy="2952750"/>
        </p:xfrm>
        <a:graphic>
          <a:graphicData uri="http://schemas.openxmlformats.org/presentationml/2006/ole">
            <mc:AlternateContent xmlns:mc="http://schemas.openxmlformats.org/markup-compatibility/2006">
              <mc:Choice xmlns:v="urn:schemas-microsoft-com:vml" Requires="v">
                <p:oleObj spid="_x0000_s52241" r:id="rId3" imgW="4457700" imgH="1962150" progId="PBrush">
                  <p:embed/>
                </p:oleObj>
              </mc:Choice>
              <mc:Fallback>
                <p:oleObj r:id="rId3" imgW="4457700" imgH="1962150" progId="PBrush">
                  <p:embed/>
                  <p:pic>
                    <p:nvPicPr>
                      <p:cNvPr id="0"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2263" y="3857625"/>
                        <a:ext cx="60515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bwMode="auto">
          <a:xfrm>
            <a:off x="71438" y="1428750"/>
            <a:ext cx="9001125" cy="2451100"/>
            <a:chOff x="1418250" y="1071546"/>
            <a:chExt cx="7715579" cy="4345272"/>
          </a:xfrm>
        </p:grpSpPr>
        <p:sp>
          <p:nvSpPr>
            <p:cNvPr id="52229" name="AutoShape 2"/>
            <p:cNvSpPr>
              <a:spLocks noChangeArrowheads="1"/>
            </p:cNvSpPr>
            <p:nvPr/>
          </p:nvSpPr>
          <p:spPr bwMode="gray">
            <a:xfrm>
              <a:off x="1500166" y="1071546"/>
              <a:ext cx="7572396" cy="3811987"/>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2230" name="AutoShape 4"/>
            <p:cNvSpPr>
              <a:spLocks noChangeArrowheads="1"/>
            </p:cNvSpPr>
            <p:nvPr/>
          </p:nvSpPr>
          <p:spPr bwMode="gray">
            <a:xfrm>
              <a:off x="1418250" y="2730670"/>
              <a:ext cx="533400" cy="574359"/>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2231" name="TextBox 4"/>
            <p:cNvSpPr txBox="1">
              <a:spLocks noChangeArrowheads="1"/>
            </p:cNvSpPr>
            <p:nvPr/>
          </p:nvSpPr>
          <p:spPr bwMode="auto">
            <a:xfrm>
              <a:off x="1918623" y="1324824"/>
              <a:ext cx="7215206" cy="409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5"/>
                </a:buBlip>
              </a:pPr>
              <a:r>
                <a:rPr lang="zh-CN" altLang="en-US" sz="2400">
                  <a:solidFill>
                    <a:srgbClr val="002060"/>
                  </a:solidFill>
                  <a:latin typeface="Times New Roman" panose="02020603050405020304" pitchFamily="18" charset="0"/>
                  <a:ea typeface="黑体" panose="02010609060101010101" pitchFamily="49" charset="-122"/>
                </a:rPr>
                <a:t>路由协议是一种在因特网上动态寻找恰当路径的机制。路由信息确立了两种通路：</a:t>
              </a:r>
              <a:r>
                <a:rPr lang="en-US" altLang="zh-CN" sz="2400">
                  <a:solidFill>
                    <a:srgbClr val="002060"/>
                  </a:solidFill>
                  <a:latin typeface="Times New Roman" panose="02020603050405020304" pitchFamily="18" charset="0"/>
                  <a:ea typeface="黑体" panose="02010609060101010101" pitchFamily="49" charset="-122"/>
                </a:rPr>
                <a:t>(1)</a:t>
              </a:r>
              <a:r>
                <a:rPr lang="zh-CN" altLang="en-US" sz="2400">
                  <a:solidFill>
                    <a:srgbClr val="002060"/>
                  </a:solidFill>
                  <a:latin typeface="Times New Roman" panose="02020603050405020304" pitchFamily="18" charset="0"/>
                  <a:ea typeface="黑体" panose="02010609060101010101" pitchFamily="49" charset="-122"/>
                </a:rPr>
                <a:t>主叫机器到目标主机；</a:t>
              </a:r>
              <a:r>
                <a:rPr lang="en-US" altLang="zh-CN" sz="2400">
                  <a:solidFill>
                    <a:srgbClr val="002060"/>
                  </a:solidFill>
                  <a:latin typeface="Times New Roman" panose="02020603050405020304" pitchFamily="18" charset="0"/>
                  <a:ea typeface="黑体" panose="02010609060101010101" pitchFamily="49" charset="-122"/>
                </a:rPr>
                <a:t>(2)</a:t>
              </a:r>
              <a:r>
                <a:rPr lang="zh-CN" altLang="en-US" sz="2400">
                  <a:solidFill>
                    <a:srgbClr val="002060"/>
                  </a:solidFill>
                  <a:latin typeface="Times New Roman" panose="02020603050405020304" pitchFamily="18" charset="0"/>
                  <a:ea typeface="黑体" panose="02010609060101010101" pitchFamily="49" charset="-122"/>
                </a:rPr>
                <a:t>目标主机返回到主叫机器。第</a:t>
              </a:r>
              <a:r>
                <a:rPr lang="en-US" altLang="zh-CN" sz="2400">
                  <a:solidFill>
                    <a:srgbClr val="002060"/>
                  </a:solidFill>
                  <a:latin typeface="Times New Roman" panose="02020603050405020304" pitchFamily="18" charset="0"/>
                  <a:ea typeface="黑体" panose="02010609060101010101" pitchFamily="49" charset="-122"/>
                </a:rPr>
                <a:t>2</a:t>
              </a:r>
              <a:r>
                <a:rPr lang="zh-CN" altLang="en-US" sz="2400">
                  <a:solidFill>
                    <a:srgbClr val="002060"/>
                  </a:solidFill>
                  <a:latin typeface="Times New Roman" panose="02020603050405020304" pitchFamily="18" charset="0"/>
                  <a:ea typeface="黑体" panose="02010609060101010101" pitchFamily="49" charset="-122"/>
                </a:rPr>
                <a:t>条通道可以是第</a:t>
              </a:r>
              <a:r>
                <a:rPr lang="en-US" altLang="zh-CN" sz="2400">
                  <a:solidFill>
                    <a:srgbClr val="002060"/>
                  </a:solidFill>
                  <a:latin typeface="Times New Roman" panose="02020603050405020304" pitchFamily="18" charset="0"/>
                  <a:ea typeface="黑体" panose="02010609060101010101" pitchFamily="49" charset="-122"/>
                </a:rPr>
                <a:t>1</a:t>
              </a:r>
              <a:r>
                <a:rPr lang="zh-CN" altLang="en-US" sz="2400">
                  <a:solidFill>
                    <a:srgbClr val="002060"/>
                  </a:solidFill>
                  <a:latin typeface="Times New Roman" panose="02020603050405020304" pitchFamily="18" charset="0"/>
                  <a:ea typeface="黑体" panose="02010609060101010101" pitchFamily="49" charset="-122"/>
                </a:rPr>
                <a:t>条的逆通道，也可以不是。当第</a:t>
              </a:r>
              <a:r>
                <a:rPr lang="en-US" altLang="zh-CN" sz="2400">
                  <a:solidFill>
                    <a:srgbClr val="002060"/>
                  </a:solidFill>
                  <a:latin typeface="Times New Roman" panose="02020603050405020304" pitchFamily="18" charset="0"/>
                  <a:ea typeface="黑体" panose="02010609060101010101" pitchFamily="49" charset="-122"/>
                </a:rPr>
                <a:t>2</a:t>
              </a:r>
              <a:r>
                <a:rPr lang="zh-CN" altLang="en-US" sz="2400">
                  <a:solidFill>
                    <a:srgbClr val="002060"/>
                  </a:solidFill>
                  <a:latin typeface="Times New Roman" panose="02020603050405020304" pitchFamily="18" charset="0"/>
                  <a:ea typeface="黑体" panose="02010609060101010101" pitchFamily="49" charset="-122"/>
                </a:rPr>
                <a:t>条通路不是第</a:t>
              </a:r>
              <a:r>
                <a:rPr lang="en-US" altLang="zh-CN" sz="2400">
                  <a:solidFill>
                    <a:srgbClr val="002060"/>
                  </a:solidFill>
                  <a:latin typeface="Times New Roman" panose="02020603050405020304" pitchFamily="18" charset="0"/>
                  <a:ea typeface="黑体" panose="02010609060101010101" pitchFamily="49" charset="-122"/>
                </a:rPr>
                <a:t>1</a:t>
              </a:r>
              <a:r>
                <a:rPr lang="zh-CN" altLang="en-US" sz="2400">
                  <a:solidFill>
                    <a:srgbClr val="002060"/>
                  </a:solidFill>
                  <a:latin typeface="Times New Roman" panose="02020603050405020304" pitchFamily="18" charset="0"/>
                  <a:ea typeface="黑体" panose="02010609060101010101" pitchFamily="49" charset="-122"/>
                </a:rPr>
                <a:t>条的逆通道时，就称做非对称路由。</a:t>
              </a:r>
            </a:p>
            <a:p>
              <a:pPr eaLnBrk="1" hangingPunct="1">
                <a:lnSpc>
                  <a:spcPct val="120000"/>
                </a:lnSpc>
                <a:buFontTx/>
                <a:buBlip>
                  <a:blip r:embed="rId5"/>
                </a:buBlip>
              </a:pPr>
              <a:endParaRPr lang="zh-CN" altLang="en-US" sz="2400">
                <a:solidFill>
                  <a:srgbClr val="002060"/>
                </a:solidFill>
                <a:latin typeface="Times New Roman" panose="02020603050405020304" pitchFamily="18" charset="0"/>
                <a:ea typeface="黑体" panose="02010609060101010101" pitchFamily="49" charset="-122"/>
              </a:endParaRPr>
            </a:p>
          </p:txBody>
        </p:sp>
      </p:grpSp>
      <p:sp>
        <p:nvSpPr>
          <p:cNvPr id="6"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altLang="zh-CN" sz="4000" b="1" kern="0" dirty="0">
                <a:solidFill>
                  <a:schemeClr val="bg1"/>
                </a:solidFill>
                <a:latin typeface="+mj-lt"/>
                <a:ea typeface="+mj-ea"/>
                <a:cs typeface="+mj-cs"/>
                <a:sym typeface="Tahoma" panose="020B0604030504040204" pitchFamily="34" charset="0"/>
              </a:rPr>
              <a:t>2.2.1 </a:t>
            </a:r>
            <a:r>
              <a:rPr lang="zh-CN" sz="4000" b="1" kern="0" dirty="0">
                <a:solidFill>
                  <a:schemeClr val="bg1"/>
                </a:solidFill>
                <a:latin typeface="+mj-lt"/>
                <a:ea typeface="+mj-ea"/>
                <a:cs typeface="+mj-cs"/>
                <a:sym typeface="Tahoma" panose="020B0604030504040204" pitchFamily="34" charset="0"/>
              </a:rPr>
              <a:t>路由协议</a:t>
            </a:r>
            <a:endParaRPr lang="zh-CN" sz="4400" b="1" kern="0" dirty="0">
              <a:solidFill>
                <a:schemeClr val="bg1"/>
              </a:solidFill>
              <a:latin typeface="+mj-lt"/>
              <a:ea typeface="+mj-ea"/>
              <a:cs typeface="+mj-cs"/>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92162"/>
                                        </p:tgtEl>
                                        <p:attrNameLst>
                                          <p:attrName>style.visibility</p:attrName>
                                        </p:attrNameLst>
                                      </p:cBhvr>
                                      <p:to>
                                        <p:strVal val="visible"/>
                                      </p:to>
                                    </p:set>
                                    <p:anim calcmode="lin" valueType="num">
                                      <p:cBhvr>
                                        <p:cTn id="11" dur="500" fill="hold"/>
                                        <p:tgtEl>
                                          <p:spTgt spid="92162"/>
                                        </p:tgtEl>
                                        <p:attrNameLst>
                                          <p:attrName>ppt_w</p:attrName>
                                        </p:attrNameLst>
                                      </p:cBhvr>
                                      <p:tavLst>
                                        <p:tav tm="0">
                                          <p:val>
                                            <p:fltVal val="0"/>
                                          </p:val>
                                        </p:tav>
                                        <p:tav tm="100000">
                                          <p:val>
                                            <p:strVal val="#ppt_w"/>
                                          </p:val>
                                        </p:tav>
                                      </p:tavLst>
                                    </p:anim>
                                    <p:anim calcmode="lin" valueType="num">
                                      <p:cBhvr>
                                        <p:cTn id="12" dur="500" fill="hold"/>
                                        <p:tgtEl>
                                          <p:spTgt spid="921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1135063"/>
            <a:ext cx="9072563" cy="2836862"/>
            <a:chOff x="1418250" y="1071546"/>
            <a:chExt cx="7654339" cy="2835602"/>
          </a:xfrm>
        </p:grpSpPr>
        <p:sp>
          <p:nvSpPr>
            <p:cNvPr id="53256" name="AutoShape 2"/>
            <p:cNvSpPr>
              <a:spLocks noChangeArrowheads="1"/>
            </p:cNvSpPr>
            <p:nvPr/>
          </p:nvSpPr>
          <p:spPr bwMode="gray">
            <a:xfrm>
              <a:off x="1500166" y="1071546"/>
              <a:ext cx="7572396" cy="2835602"/>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3257" name="AutoShape 4"/>
            <p:cNvSpPr>
              <a:spLocks noChangeArrowheads="1"/>
            </p:cNvSpPr>
            <p:nvPr/>
          </p:nvSpPr>
          <p:spPr bwMode="gray">
            <a:xfrm>
              <a:off x="1418250" y="2333620"/>
              <a:ext cx="533400" cy="381000"/>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3258" name="TextBox 4"/>
            <p:cNvSpPr txBox="1">
              <a:spLocks noChangeArrowheads="1"/>
            </p:cNvSpPr>
            <p:nvPr/>
          </p:nvSpPr>
          <p:spPr bwMode="auto">
            <a:xfrm>
              <a:off x="2020929" y="1150214"/>
              <a:ext cx="705166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3"/>
                </a:buBlip>
              </a:pPr>
              <a:r>
                <a:rPr lang="zh-CN" altLang="en-US" sz="2400">
                  <a:solidFill>
                    <a:srgbClr val="002060"/>
                  </a:solidFill>
                  <a:latin typeface="Times New Roman" panose="02020603050405020304" pitchFamily="18" charset="0"/>
                  <a:ea typeface="黑体" panose="02010609060101010101" pitchFamily="49" charset="-122"/>
                </a:rPr>
                <a:t>现在攻击者掌握了许多攻击路由器的方法。最容易的办法是采用“</a:t>
              </a:r>
              <a:r>
                <a:rPr lang="en-US" altLang="zh-CN" sz="2400">
                  <a:solidFill>
                    <a:srgbClr val="002060"/>
                  </a:solidFill>
                  <a:latin typeface="Times New Roman" panose="02020603050405020304" pitchFamily="18" charset="0"/>
                  <a:ea typeface="黑体" panose="02010609060101010101" pitchFamily="49" charset="-122"/>
                </a:rPr>
                <a:t>IP loose source route”</a:t>
              </a:r>
              <a:r>
                <a:rPr lang="zh-CN" altLang="en-US" sz="2400">
                  <a:solidFill>
                    <a:srgbClr val="002060"/>
                  </a:solidFill>
                  <a:latin typeface="Times New Roman" panose="02020603050405020304" pitchFamily="18" charset="0"/>
                  <a:ea typeface="黑体" panose="02010609060101010101" pitchFamily="49" charset="-122"/>
                </a:rPr>
                <a:t>选项。采用这一选项，发起</a:t>
              </a:r>
              <a:r>
                <a:rPr lang="en-US" altLang="zh-CN" sz="2400">
                  <a:solidFill>
                    <a:srgbClr val="002060"/>
                  </a:solidFill>
                  <a:latin typeface="Times New Roman" panose="02020603050405020304" pitchFamily="18" charset="0"/>
                  <a:ea typeface="黑体" panose="02010609060101010101" pitchFamily="49" charset="-122"/>
                </a:rPr>
                <a:t>TCP</a:t>
              </a:r>
              <a:r>
                <a:rPr lang="zh-CN" altLang="en-US" sz="2400">
                  <a:solidFill>
                    <a:srgbClr val="002060"/>
                  </a:solidFill>
                  <a:latin typeface="Times New Roman" panose="02020603050405020304" pitchFamily="18" charset="0"/>
                  <a:ea typeface="黑体" panose="02010609060101010101" pitchFamily="49" charset="-122"/>
                </a:rPr>
                <a:t>连接的人能够指定一条到达目标主机的明确的路由，以覆盖正常的路由选择进程。根据</a:t>
              </a:r>
              <a:r>
                <a:rPr lang="en-US" altLang="zh-CN" sz="2400">
                  <a:solidFill>
                    <a:srgbClr val="002060"/>
                  </a:solidFill>
                  <a:latin typeface="Times New Roman" panose="02020603050405020304" pitchFamily="18" charset="0"/>
                  <a:ea typeface="黑体" panose="02010609060101010101" pitchFamily="49" charset="-122"/>
                </a:rPr>
                <a:t>RFC1122</a:t>
              </a:r>
              <a:r>
                <a:rPr lang="zh-CN" altLang="en-US" sz="2400">
                  <a:solidFill>
                    <a:srgbClr val="002060"/>
                  </a:solidFill>
                  <a:latin typeface="Times New Roman" panose="02020603050405020304" pitchFamily="18" charset="0"/>
                  <a:ea typeface="黑体" panose="02010609060101010101" pitchFamily="49" charset="-122"/>
                </a:rPr>
                <a:t>，目标主机必须使用逆通道作为返回路由。这意味着攻击者可以通过控制路由而假冒任何主机以骗取信任。</a:t>
              </a:r>
            </a:p>
          </p:txBody>
        </p:sp>
      </p:grpSp>
      <p:grpSp>
        <p:nvGrpSpPr>
          <p:cNvPr id="3" name="组合 5"/>
          <p:cNvGrpSpPr/>
          <p:nvPr/>
        </p:nvGrpSpPr>
        <p:grpSpPr bwMode="auto">
          <a:xfrm>
            <a:off x="-3175" y="4071938"/>
            <a:ext cx="9147175" cy="2786062"/>
            <a:chOff x="1470179" y="3286124"/>
            <a:chExt cx="7673821" cy="2786058"/>
          </a:xfrm>
        </p:grpSpPr>
        <p:sp>
          <p:nvSpPr>
            <p:cNvPr id="53253" name="AutoShape 8"/>
            <p:cNvSpPr>
              <a:spLocks noChangeArrowheads="1"/>
            </p:cNvSpPr>
            <p:nvPr/>
          </p:nvSpPr>
          <p:spPr bwMode="gray">
            <a:xfrm>
              <a:off x="1571604" y="3286124"/>
              <a:ext cx="7572396" cy="2786058"/>
            </a:xfrm>
            <a:prstGeom prst="roundRect">
              <a:avLst>
                <a:gd name="adj" fmla="val 11505"/>
              </a:avLst>
            </a:prstGeom>
            <a:gradFill rotWithShape="1">
              <a:gsLst>
                <a:gs pos="0">
                  <a:srgbClr val="6699FF"/>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3254" name="AutoShape 4"/>
            <p:cNvSpPr>
              <a:spLocks noChangeArrowheads="1"/>
            </p:cNvSpPr>
            <p:nvPr/>
          </p:nvSpPr>
          <p:spPr bwMode="gray">
            <a:xfrm>
              <a:off x="1470179" y="4476760"/>
              <a:ext cx="533400" cy="381000"/>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3255" name="TextBox 8"/>
            <p:cNvSpPr txBox="1">
              <a:spLocks noChangeArrowheads="1"/>
            </p:cNvSpPr>
            <p:nvPr/>
          </p:nvSpPr>
          <p:spPr bwMode="auto">
            <a:xfrm>
              <a:off x="2045145" y="3500438"/>
              <a:ext cx="691908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3"/>
                </a:buBlip>
              </a:pPr>
              <a:r>
                <a:rPr lang="zh-CN" altLang="en-US" sz="2400">
                  <a:solidFill>
                    <a:srgbClr val="002060"/>
                  </a:solidFill>
                  <a:latin typeface="Times New Roman" panose="02020603050405020304" pitchFamily="18" charset="0"/>
                  <a:ea typeface="黑体" panose="02010609060101010101" pitchFamily="49" charset="-122"/>
                </a:rPr>
                <a:t>黑客采用的另外一种途径是“戏弄”路由协议。例如，将伪造的</a:t>
              </a:r>
              <a:r>
                <a:rPr lang="en-US" altLang="zh-CN" sz="2400">
                  <a:solidFill>
                    <a:srgbClr val="002060"/>
                  </a:solidFill>
                  <a:latin typeface="Times New Roman" panose="02020603050405020304" pitchFamily="18" charset="0"/>
                  <a:ea typeface="黑体" panose="02010609060101010101" pitchFamily="49" charset="-122"/>
                </a:rPr>
                <a:t>RIP</a:t>
              </a:r>
              <a:r>
                <a:rPr lang="zh-CN" altLang="en-US" sz="2400">
                  <a:solidFill>
                    <a:srgbClr val="002060"/>
                  </a:solidFill>
                  <a:latin typeface="Times New Roman" panose="02020603050405020304" pitchFamily="18" charset="0"/>
                  <a:ea typeface="黑体" panose="02010609060101010101" pitchFamily="49" charset="-122"/>
                </a:rPr>
                <a:t>数据包注入网络中非常容易，主机和路由器通常会相信它们。如果发起攻击的主机比真实的源主机离目标的距离更近，就容易改变数据流的方向。</a:t>
              </a:r>
              <a:r>
                <a:rPr lang="en-US" altLang="zh-CN" sz="2400">
                  <a:solidFill>
                    <a:srgbClr val="002060"/>
                  </a:solidFill>
                  <a:latin typeface="Times New Roman" panose="02020603050405020304" pitchFamily="18" charset="0"/>
                  <a:ea typeface="黑体" panose="02010609060101010101" pitchFamily="49" charset="-122"/>
                </a:rPr>
                <a:t>RIP</a:t>
              </a:r>
              <a:r>
                <a:rPr lang="zh-CN" altLang="en-US" sz="2400">
                  <a:solidFill>
                    <a:srgbClr val="002060"/>
                  </a:solidFill>
                  <a:latin typeface="Times New Roman" panose="02020603050405020304" pitchFamily="18" charset="0"/>
                  <a:ea typeface="黑体" panose="02010609060101010101" pitchFamily="49" charset="-122"/>
                </a:rPr>
                <a:t>的许多实现方案只接受特定主机的路由，要检测它就更加困难。</a:t>
              </a:r>
            </a:p>
          </p:txBody>
        </p:sp>
      </p:grpSp>
      <p:sp>
        <p:nvSpPr>
          <p:cNvPr id="10"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zh-CN" sz="4000" b="1" kern="0">
                <a:solidFill>
                  <a:schemeClr val="bg1"/>
                </a:solidFill>
                <a:latin typeface="+mj-lt"/>
                <a:ea typeface="+mj-ea"/>
                <a:cs typeface="+mj-cs"/>
                <a:sym typeface="Tahoma" panose="020B0604030504040204" pitchFamily="34" charset="0"/>
              </a:rPr>
              <a:t>路由协议的安全性</a:t>
            </a:r>
            <a:endParaRPr lang="zh-CN" sz="4400" b="1" kern="0" dirty="0">
              <a:solidFill>
                <a:schemeClr val="bg1"/>
              </a:solidFill>
              <a:latin typeface="+mj-lt"/>
              <a:ea typeface="+mj-ea"/>
              <a:cs typeface="+mj-cs"/>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par>
                                <p:cTn id="8" presetID="1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10"/>
          <p:cNvSpPr>
            <a:spLocks noChangeArrowheads="1"/>
          </p:cNvSpPr>
          <p:nvPr/>
        </p:nvSpPr>
        <p:spPr bwMode="gray">
          <a:xfrm>
            <a:off x="14622" y="5301209"/>
            <a:ext cx="9161128" cy="1440160"/>
          </a:xfrm>
          <a:prstGeom prst="homePlate">
            <a:avLst>
              <a:gd name="adj" fmla="val 26171"/>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lvl="1">
              <a:lnSpc>
                <a:spcPct val="120000"/>
              </a:lnSpc>
              <a:spcBef>
                <a:spcPts val="0"/>
              </a:spcBef>
              <a:buBlip>
                <a:blip r:embed="rId3"/>
              </a:buBlip>
            </a:pPr>
            <a:r>
              <a:rPr lang="zh-CN" altLang="en-US" sz="2400" dirty="0">
                <a:solidFill>
                  <a:srgbClr val="002060"/>
                </a:solidFill>
                <a:latin typeface="Times New Roman" panose="02020603050405020304" pitchFamily="18" charset="0"/>
                <a:cs typeface="Times New Roman" panose="02020603050405020304" pitchFamily="18" charset="0"/>
              </a:rPr>
              <a:t>有的</a:t>
            </a:r>
            <a:r>
              <a:rPr lang="en-US" altLang="zh-CN" sz="2400" dirty="0">
                <a:solidFill>
                  <a:srgbClr val="002060"/>
                </a:solidFill>
                <a:latin typeface="Times New Roman" panose="02020603050405020304" pitchFamily="18" charset="0"/>
                <a:cs typeface="Times New Roman" panose="02020603050405020304" pitchFamily="18" charset="0"/>
              </a:rPr>
              <a:t>ISP</a:t>
            </a:r>
            <a:r>
              <a:rPr lang="zh-CN" altLang="en-US" sz="2400" dirty="0">
                <a:solidFill>
                  <a:srgbClr val="002060"/>
                </a:solidFill>
                <a:latin typeface="Times New Roman" panose="02020603050405020304" pitchFamily="18" charset="0"/>
                <a:cs typeface="Times New Roman" panose="02020603050405020304" pitchFamily="18" charset="0"/>
              </a:rPr>
              <a:t>在内部使用了</a:t>
            </a:r>
            <a:r>
              <a:rPr lang="en-US" altLang="zh-CN" sz="2400" b="1" dirty="0">
                <a:solidFill>
                  <a:srgbClr val="C00000"/>
                </a:solidFill>
                <a:latin typeface="Times New Roman" panose="02020603050405020304" pitchFamily="18" charset="0"/>
                <a:cs typeface="Times New Roman" panose="02020603050405020304" pitchFamily="18" charset="0"/>
              </a:rPr>
              <a:t>IS-IS</a:t>
            </a:r>
            <a:r>
              <a:rPr lang="zh-CN" altLang="en-US" sz="2400" b="1" dirty="0">
                <a:solidFill>
                  <a:srgbClr val="C00000"/>
                </a:solidFill>
                <a:latin typeface="Times New Roman" panose="02020603050405020304" pitchFamily="18" charset="0"/>
                <a:cs typeface="Times New Roman" panose="02020603050405020304" pitchFamily="18" charset="0"/>
              </a:rPr>
              <a:t>路由协议来取代</a:t>
            </a:r>
            <a:r>
              <a:rPr lang="en-US" altLang="zh-CN" sz="2400" b="1" dirty="0">
                <a:solidFill>
                  <a:srgbClr val="C00000"/>
                </a:solidFill>
                <a:latin typeface="Times New Roman" panose="02020603050405020304" pitchFamily="18" charset="0"/>
                <a:cs typeface="Times New Roman" panose="02020603050405020304" pitchFamily="18" charset="0"/>
              </a:rPr>
              <a:t>OSPF</a:t>
            </a:r>
            <a:r>
              <a:rPr lang="zh-CN" altLang="en-US" sz="2400" dirty="0" smtClean="0">
                <a:solidFill>
                  <a:srgbClr val="002060"/>
                </a:solidFill>
                <a:latin typeface="Times New Roman" panose="02020603050405020304" pitchFamily="18" charset="0"/>
                <a:cs typeface="Times New Roman" panose="02020603050405020304" pitchFamily="18" charset="0"/>
              </a:rPr>
              <a:t>。这样做的好</a:t>
            </a:r>
            <a:endParaRPr lang="en-US" altLang="zh-CN" sz="2400" dirty="0" smtClean="0">
              <a:solidFill>
                <a:srgbClr val="002060"/>
              </a:solidFill>
              <a:latin typeface="Times New Roman" panose="02020603050405020304" pitchFamily="18" charset="0"/>
              <a:cs typeface="Times New Roman" panose="02020603050405020304" pitchFamily="18" charset="0"/>
            </a:endParaRPr>
          </a:p>
          <a:p>
            <a:pPr marL="0" lvl="1" indent="0">
              <a:lnSpc>
                <a:spcPct val="120000"/>
              </a:lnSpc>
              <a:spcBef>
                <a:spcPts val="0"/>
              </a:spcBef>
            </a:pPr>
            <a:r>
              <a:rPr lang="zh-CN" altLang="en-US" sz="2400" dirty="0" smtClean="0">
                <a:solidFill>
                  <a:srgbClr val="002060"/>
                </a:solidFill>
                <a:latin typeface="Times New Roman" panose="02020603050405020304" pitchFamily="18" charset="0"/>
                <a:cs typeface="Times New Roman" panose="02020603050405020304" pitchFamily="18" charset="0"/>
              </a:rPr>
              <a:t>处：外部</a:t>
            </a:r>
            <a:r>
              <a:rPr lang="zh-CN" altLang="en-US" sz="2400" dirty="0">
                <a:solidFill>
                  <a:srgbClr val="002060"/>
                </a:solidFill>
                <a:latin typeface="Times New Roman" panose="02020603050405020304" pitchFamily="18" charset="0"/>
                <a:cs typeface="Times New Roman" panose="02020603050405020304" pitchFamily="18" charset="0"/>
              </a:rPr>
              <a:t>网络用户不能注入假的路由消息。</a:t>
            </a:r>
            <a:r>
              <a:rPr lang="en-US" altLang="zh-CN" sz="2400" dirty="0">
                <a:solidFill>
                  <a:srgbClr val="002060"/>
                </a:solidFill>
                <a:latin typeface="Times New Roman" panose="02020603050405020304" pitchFamily="18" charset="0"/>
                <a:cs typeface="Times New Roman" panose="02020603050405020304" pitchFamily="18" charset="0"/>
              </a:rPr>
              <a:t>IS-IS</a:t>
            </a:r>
            <a:r>
              <a:rPr lang="zh-CN" altLang="en-US" sz="2400" dirty="0" smtClean="0">
                <a:solidFill>
                  <a:srgbClr val="002060"/>
                </a:solidFill>
                <a:latin typeface="Times New Roman" panose="02020603050405020304" pitchFamily="18" charset="0"/>
                <a:cs typeface="Times New Roman" panose="02020603050405020304" pitchFamily="18" charset="0"/>
              </a:rPr>
              <a:t>不是通过</a:t>
            </a:r>
            <a:r>
              <a:rPr lang="en-US" altLang="zh-CN" sz="2400" dirty="0">
                <a:solidFill>
                  <a:srgbClr val="002060"/>
                </a:solidFill>
                <a:latin typeface="Times New Roman" panose="02020603050405020304" pitchFamily="18" charset="0"/>
                <a:cs typeface="Times New Roman" panose="02020603050405020304" pitchFamily="18" charset="0"/>
              </a:rPr>
              <a:t>IP</a:t>
            </a:r>
            <a:r>
              <a:rPr lang="zh-CN" altLang="en-US" sz="2400" dirty="0">
                <a:solidFill>
                  <a:srgbClr val="002060"/>
                </a:solidFill>
                <a:latin typeface="Times New Roman" panose="02020603050405020304" pitchFamily="18" charset="0"/>
                <a:cs typeface="Times New Roman" panose="02020603050405020304" pitchFamily="18" charset="0"/>
              </a:rPr>
              <a:t>实现</a:t>
            </a:r>
            <a:r>
              <a:rPr lang="zh-CN" altLang="en-US" sz="2400" dirty="0" smtClean="0">
                <a:solidFill>
                  <a:srgbClr val="002060"/>
                </a:solidFill>
                <a:latin typeface="Times New Roman" panose="02020603050405020304" pitchFamily="18" charset="0"/>
                <a:cs typeface="Times New Roman" panose="02020603050405020304" pitchFamily="18" charset="0"/>
              </a:rPr>
              <a:t>，</a:t>
            </a:r>
            <a:endParaRPr lang="en-US" altLang="zh-CN" sz="2400" dirty="0" smtClean="0">
              <a:solidFill>
                <a:srgbClr val="002060"/>
              </a:solidFill>
              <a:latin typeface="Times New Roman" panose="02020603050405020304" pitchFamily="18" charset="0"/>
              <a:cs typeface="Times New Roman" panose="02020603050405020304" pitchFamily="18" charset="0"/>
            </a:endParaRPr>
          </a:p>
          <a:p>
            <a:pPr marL="0" lvl="1" indent="0">
              <a:lnSpc>
                <a:spcPct val="120000"/>
              </a:lnSpc>
              <a:spcBef>
                <a:spcPts val="0"/>
              </a:spcBef>
            </a:pPr>
            <a:r>
              <a:rPr lang="zh-CN" altLang="en-US" sz="2400" dirty="0" smtClean="0">
                <a:solidFill>
                  <a:srgbClr val="002060"/>
                </a:solidFill>
                <a:latin typeface="Times New Roman" panose="02020603050405020304" pitchFamily="18" charset="0"/>
                <a:cs typeface="Times New Roman" panose="02020603050405020304" pitchFamily="18" charset="0"/>
              </a:rPr>
              <a:t>所以</a:t>
            </a:r>
            <a:r>
              <a:rPr lang="zh-CN" altLang="en-US" sz="2400" dirty="0">
                <a:solidFill>
                  <a:srgbClr val="002060"/>
                </a:solidFill>
                <a:latin typeface="Times New Roman" panose="02020603050405020304" pitchFamily="18" charset="0"/>
                <a:cs typeface="Times New Roman" panose="02020603050405020304" pitchFamily="18" charset="0"/>
              </a:rPr>
              <a:t>对用户来说就没有连通性。注意：这种</a:t>
            </a:r>
            <a:r>
              <a:rPr lang="zh-CN" altLang="en-US" sz="2400" dirty="0" smtClean="0">
                <a:solidFill>
                  <a:srgbClr val="002060"/>
                </a:solidFill>
                <a:latin typeface="Times New Roman" panose="02020603050405020304" pitchFamily="18" charset="0"/>
                <a:cs typeface="Times New Roman" panose="02020603050405020304" pitchFamily="18" charset="0"/>
              </a:rPr>
              <a:t>技术不能</a:t>
            </a:r>
            <a:r>
              <a:rPr lang="zh-CN" altLang="en-US" sz="2400" dirty="0">
                <a:solidFill>
                  <a:srgbClr val="002060"/>
                </a:solidFill>
                <a:latin typeface="Times New Roman" panose="02020603050405020304" pitchFamily="18" charset="0"/>
                <a:cs typeface="Times New Roman" panose="02020603050405020304" pitchFamily="18" charset="0"/>
              </a:rPr>
              <a:t>防止内部攻击。</a:t>
            </a:r>
          </a:p>
        </p:txBody>
      </p:sp>
      <p:sp>
        <p:nvSpPr>
          <p:cNvPr id="26"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zh-CN" sz="4000" b="1" kern="0" dirty="0">
                <a:solidFill>
                  <a:schemeClr val="bg1"/>
                </a:solidFill>
                <a:latin typeface="+mj-lt"/>
                <a:ea typeface="+mj-ea"/>
                <a:cs typeface="+mj-cs"/>
                <a:sym typeface="Tahoma" panose="020B0604030504040204" pitchFamily="34" charset="0"/>
              </a:rPr>
              <a:t>对路由攻击的防护措施</a:t>
            </a:r>
            <a:endParaRPr lang="zh-CN" sz="4400" b="1" kern="0" dirty="0">
              <a:solidFill>
                <a:schemeClr val="bg1"/>
              </a:solidFill>
              <a:latin typeface="+mj-lt"/>
              <a:ea typeface="+mj-ea"/>
              <a:cs typeface="+mj-cs"/>
              <a:sym typeface="Tahoma" panose="020B0604030504040204" pitchFamily="34" charset="0"/>
            </a:endParaRPr>
          </a:p>
        </p:txBody>
      </p:sp>
      <p:grpSp>
        <p:nvGrpSpPr>
          <p:cNvPr id="54275" name="组合 28"/>
          <p:cNvGrpSpPr/>
          <p:nvPr/>
        </p:nvGrpSpPr>
        <p:grpSpPr bwMode="auto">
          <a:xfrm>
            <a:off x="-11113" y="1143000"/>
            <a:ext cx="9186863" cy="4120237"/>
            <a:chOff x="-10439" y="1142984"/>
            <a:chExt cx="9186951" cy="4057118"/>
          </a:xfrm>
        </p:grpSpPr>
        <p:grpSp>
          <p:nvGrpSpPr>
            <p:cNvPr id="54276" name="组合 5"/>
            <p:cNvGrpSpPr/>
            <p:nvPr/>
          </p:nvGrpSpPr>
          <p:grpSpPr bwMode="auto">
            <a:xfrm>
              <a:off x="-32" y="1142984"/>
              <a:ext cx="9176544" cy="1261676"/>
              <a:chOff x="4050554" y="1886870"/>
              <a:chExt cx="4760098" cy="549231"/>
            </a:xfrm>
          </p:grpSpPr>
          <p:grpSp>
            <p:nvGrpSpPr>
              <p:cNvPr id="54286" name="Group 9"/>
              <p:cNvGrpSpPr/>
              <p:nvPr/>
            </p:nvGrpSpPr>
            <p:grpSpPr bwMode="auto">
              <a:xfrm>
                <a:off x="4061615" y="1886870"/>
                <a:ext cx="4749037" cy="464583"/>
                <a:chOff x="4397" y="1430"/>
                <a:chExt cx="1005" cy="496"/>
              </a:xfrm>
            </p:grpSpPr>
            <p:sp>
              <p:nvSpPr>
                <p:cNvPr id="54288" name="AutoShape 10"/>
                <p:cNvSpPr>
                  <a:spLocks noChangeArrowheads="1"/>
                </p:cNvSpPr>
                <p:nvPr/>
              </p:nvSpPr>
              <p:spPr bwMode="gray">
                <a:xfrm>
                  <a:off x="4397" y="1430"/>
                  <a:ext cx="1005" cy="496"/>
                </a:xfrm>
                <a:prstGeom prst="homePlate">
                  <a:avLst>
                    <a:gd name="adj" fmla="val 26172"/>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sp>
              <p:nvSpPr>
                <p:cNvPr id="54289" name="AutoShape 11"/>
                <p:cNvSpPr>
                  <a:spLocks noChangeArrowheads="1"/>
                </p:cNvSpPr>
                <p:nvPr/>
              </p:nvSpPr>
              <p:spPr bwMode="gray">
                <a:xfrm>
                  <a:off x="4407" y="1440"/>
                  <a:ext cx="978" cy="486"/>
                </a:xfrm>
                <a:prstGeom prst="homePlate">
                  <a:avLst>
                    <a:gd name="adj" fmla="val 26179"/>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grpSp>
          <p:sp>
            <p:nvSpPr>
              <p:cNvPr id="54287" name="矩形 7"/>
              <p:cNvSpPr>
                <a:spLocks noChangeArrowheads="1"/>
              </p:cNvSpPr>
              <p:nvPr/>
            </p:nvSpPr>
            <p:spPr bwMode="auto">
              <a:xfrm>
                <a:off x="4050554" y="1927570"/>
                <a:ext cx="4597382" cy="50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4"/>
                  </a:buBlip>
                </a:pP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对抗</a:t>
                </a:r>
                <a:r>
                  <a:rPr lang="zh-CN" altLang="en-US" sz="24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源路由欺骗攻击</a:t>
                </a:r>
                <a:r>
                  <a:rPr lang="zh-CN" altLang="en-US" sz="24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的最简单的办法是拒绝接收包含该选项的数据包。许多路由器都具备这种功能。  </a:t>
                </a:r>
              </a:p>
            </p:txBody>
          </p:sp>
        </p:grpSp>
        <p:grpSp>
          <p:nvGrpSpPr>
            <p:cNvPr id="54277" name="组合 10"/>
            <p:cNvGrpSpPr/>
            <p:nvPr/>
          </p:nvGrpSpPr>
          <p:grpSpPr bwMode="auto">
            <a:xfrm>
              <a:off x="-32" y="2276940"/>
              <a:ext cx="9120458" cy="1715662"/>
              <a:chOff x="4061598" y="1874544"/>
              <a:chExt cx="4749054" cy="2335921"/>
            </a:xfrm>
          </p:grpSpPr>
          <p:sp>
            <p:nvSpPr>
              <p:cNvPr id="54284" name="AutoShape 10"/>
              <p:cNvSpPr>
                <a:spLocks noChangeArrowheads="1"/>
              </p:cNvSpPr>
              <p:nvPr/>
            </p:nvSpPr>
            <p:spPr bwMode="gray">
              <a:xfrm>
                <a:off x="4061615" y="1874544"/>
                <a:ext cx="4749037" cy="2335921"/>
              </a:xfrm>
              <a:prstGeom prst="homePlate">
                <a:avLst>
                  <a:gd name="adj" fmla="val 26171"/>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sp>
            <p:nvSpPr>
              <p:cNvPr id="54285" name="矩形 12"/>
              <p:cNvSpPr>
                <a:spLocks noChangeArrowheads="1"/>
              </p:cNvSpPr>
              <p:nvPr/>
            </p:nvSpPr>
            <p:spPr bwMode="auto">
              <a:xfrm>
                <a:off x="4061598" y="1972592"/>
                <a:ext cx="4476822" cy="223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457200" eaLnBrk="0" hangingPunct="0">
                  <a:defRPr>
                    <a:solidFill>
                      <a:schemeClr val="tx1"/>
                    </a:solidFill>
                    <a:latin typeface="Arial" panose="020B0604020202020204" pitchFamily="34" charset="0"/>
                    <a:ea typeface="宋体" panose="02010600030101010101" pitchFamily="2" charset="-122"/>
                  </a:defRPr>
                </a:lvl3pPr>
                <a:lvl4pPr marL="9144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1" eaLnBrk="1" hangingPunct="1">
                  <a:lnSpc>
                    <a:spcPct val="120000"/>
                  </a:lnSpc>
                  <a:buClr>
                    <a:schemeClr val="accent1"/>
                  </a:buClr>
                  <a:buFontTx/>
                  <a:buBlip>
                    <a:blip r:embed="rId4"/>
                  </a:buBlip>
                </a:pP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有些路由协议，如</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RIPv2</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OSPF</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都规定了</a:t>
                </a:r>
                <a:r>
                  <a:rPr lang="zh-CN" altLang="en-US" sz="24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认证域</a:t>
                </a:r>
                <a:r>
                  <a:rPr lang="zh-CN" altLang="en-US" sz="24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，可以一定程度解决欺骗问题，但作用很有限</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457200" lvl="3" eaLnBrk="1" hangingPunct="1">
                  <a:lnSpc>
                    <a:spcPct val="120000"/>
                  </a:lnSpc>
                  <a:buClr>
                    <a:schemeClr val="accent1"/>
                  </a:buClr>
                  <a:buFontTx/>
                  <a:buBlip>
                    <a:blip r:embed="rId4"/>
                  </a:buBlip>
                </a:pPr>
                <a:r>
                  <a:rPr lang="zh-CN" altLang="en-US"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认证</a:t>
                </a:r>
                <a:r>
                  <a:rPr lang="zh-CN" altLang="en-US"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方式较简单，如口令认证，容易泄漏</a:t>
                </a:r>
                <a:r>
                  <a:rPr lang="zh-CN" altLang="en-US"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；某个</a:t>
                </a:r>
                <a:r>
                  <a:rPr lang="zh-CN" altLang="en-US"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合法用户被破坏，其消息也不再可信</a:t>
                </a:r>
                <a:r>
                  <a:rPr lang="zh-CN" altLang="en-US"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；路由</a:t>
                </a:r>
                <a:r>
                  <a:rPr lang="zh-CN" altLang="en-US"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信息在邻居之间传递，欺骗也被传递。</a:t>
                </a:r>
              </a:p>
            </p:txBody>
          </p:sp>
        </p:grpSp>
        <p:grpSp>
          <p:nvGrpSpPr>
            <p:cNvPr id="54278" name="组合 15"/>
            <p:cNvGrpSpPr/>
            <p:nvPr/>
          </p:nvGrpSpPr>
          <p:grpSpPr bwMode="auto">
            <a:xfrm>
              <a:off x="-10439" y="2277277"/>
              <a:ext cx="9155221" cy="2922825"/>
              <a:chOff x="4061615" y="1530940"/>
              <a:chExt cx="4749037" cy="903284"/>
            </a:xfrm>
          </p:grpSpPr>
          <p:grpSp>
            <p:nvGrpSpPr>
              <p:cNvPr id="54280" name="Group 9"/>
              <p:cNvGrpSpPr/>
              <p:nvPr/>
            </p:nvGrpSpPr>
            <p:grpSpPr bwMode="auto">
              <a:xfrm>
                <a:off x="4061615" y="1530940"/>
                <a:ext cx="4749037" cy="873904"/>
                <a:chOff x="4397" y="1050"/>
                <a:chExt cx="1005" cy="933"/>
              </a:xfrm>
            </p:grpSpPr>
            <p:sp>
              <p:nvSpPr>
                <p:cNvPr id="54282" name="AutoShape 10"/>
                <p:cNvSpPr>
                  <a:spLocks noChangeArrowheads="1"/>
                </p:cNvSpPr>
                <p:nvPr/>
              </p:nvSpPr>
              <p:spPr bwMode="gray">
                <a:xfrm>
                  <a:off x="4397" y="1644"/>
                  <a:ext cx="1005" cy="339"/>
                </a:xfrm>
                <a:prstGeom prst="homePlate">
                  <a:avLst>
                    <a:gd name="adj" fmla="val 26172"/>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sp>
              <p:nvSpPr>
                <p:cNvPr id="54283" name="AutoShape 11"/>
                <p:cNvSpPr>
                  <a:spLocks noChangeArrowheads="1"/>
                </p:cNvSpPr>
                <p:nvPr/>
              </p:nvSpPr>
              <p:spPr bwMode="gray">
                <a:xfrm>
                  <a:off x="4407" y="1050"/>
                  <a:ext cx="978" cy="566"/>
                </a:xfrm>
                <a:prstGeom prst="homePlate">
                  <a:avLst>
                    <a:gd name="adj" fmla="val 26182"/>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grpSp>
          <p:sp>
            <p:nvSpPr>
              <p:cNvPr id="54281" name="矩形 17"/>
              <p:cNvSpPr>
                <a:spLocks noChangeArrowheads="1"/>
              </p:cNvSpPr>
              <p:nvPr/>
            </p:nvSpPr>
            <p:spPr bwMode="auto">
              <a:xfrm>
                <a:off x="4067012" y="2131730"/>
                <a:ext cx="4597382" cy="30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4"/>
                  </a:buBlip>
                </a:pP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采用具有</a:t>
                </a:r>
                <a:r>
                  <a:rPr lang="zh-CN" altLang="en-US" sz="2400"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防火墙功能</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的路由器，以确保一条给定线路上的路由的合法性。</a:t>
                </a:r>
                <a:r>
                  <a:rPr lang="zh-CN" altLang="en-US" sz="20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但是，对于防火墙来说，如果路由表太大，配置起来就困难一些。</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54279" name="AutoShape 11"/>
            <p:cNvSpPr>
              <a:spLocks noChangeArrowheads="1"/>
            </p:cNvSpPr>
            <p:nvPr/>
          </p:nvSpPr>
          <p:spPr bwMode="gray">
            <a:xfrm>
              <a:off x="106047" y="4149287"/>
              <a:ext cx="8875399" cy="955791"/>
            </a:xfrm>
            <a:prstGeom prst="homePlate">
              <a:avLst>
                <a:gd name="adj" fmla="val 26186"/>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grpSp>
      <p:sp>
        <p:nvSpPr>
          <p:cNvPr id="19" name="AutoShape 11"/>
          <p:cNvSpPr>
            <a:spLocks noChangeArrowheads="1"/>
          </p:cNvSpPr>
          <p:nvPr/>
        </p:nvSpPr>
        <p:spPr bwMode="gray">
          <a:xfrm>
            <a:off x="232383" y="5301208"/>
            <a:ext cx="8788504" cy="1368152"/>
          </a:xfrm>
          <a:prstGeom prst="homePlate">
            <a:avLst>
              <a:gd name="adj" fmla="val 26182"/>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Times New Roman" panose="02020603050405020304" pitchFamily="18" charset="0"/>
              <a:ea typeface="黑体" panose="02010609060101010101" pitchFamily="49" charset="-122"/>
            </a:endParaRPr>
          </a:p>
        </p:txBody>
      </p:sp>
    </p:spTree>
  </p:cSld>
  <p:clrMapOvr>
    <a:masterClrMapping/>
  </p:clrMapOvr>
  <p:transition>
    <p:pull dir="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altLang="zh-CN" sz="4000" b="1" kern="0" dirty="0">
                <a:solidFill>
                  <a:schemeClr val="bg1"/>
                </a:solidFill>
                <a:latin typeface="+mj-lt"/>
                <a:ea typeface="+mj-ea"/>
                <a:cs typeface="+mj-cs"/>
                <a:sym typeface="Tahoma" panose="020B0604030504040204" pitchFamily="34" charset="0"/>
              </a:rPr>
              <a:t>BGP</a:t>
            </a:r>
            <a:r>
              <a:rPr lang="zh-CN" altLang="en-US" sz="4000" b="1" kern="0" dirty="0">
                <a:solidFill>
                  <a:schemeClr val="bg1"/>
                </a:solidFill>
                <a:latin typeface="+mj-lt"/>
                <a:ea typeface="+mj-ea"/>
                <a:cs typeface="+mj-cs"/>
                <a:sym typeface="Tahoma" panose="020B0604030504040204" pitchFamily="34" charset="0"/>
              </a:rPr>
              <a:t>及其安全性分析</a:t>
            </a:r>
            <a:endParaRPr lang="zh-CN" sz="4400" b="1" kern="0" dirty="0">
              <a:solidFill>
                <a:schemeClr val="bg1"/>
              </a:solidFill>
              <a:latin typeface="+mj-lt"/>
              <a:ea typeface="+mj-ea"/>
              <a:cs typeface="+mj-cs"/>
              <a:sym typeface="Tahoma" panose="020B0604030504040204" pitchFamily="34" charset="0"/>
            </a:endParaRPr>
          </a:p>
        </p:txBody>
      </p:sp>
      <p:pic>
        <p:nvPicPr>
          <p:cNvPr id="206850" name="Picture 2" descr="G:\网络安全-技术与实践 ppt\BG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9313" y="4786313"/>
            <a:ext cx="299085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bwMode="auto">
          <a:xfrm>
            <a:off x="214313" y="1143000"/>
            <a:ext cx="8715375" cy="1022350"/>
            <a:chOff x="4049772" y="1886870"/>
            <a:chExt cx="4760880" cy="495888"/>
          </a:xfrm>
        </p:grpSpPr>
        <p:grpSp>
          <p:nvGrpSpPr>
            <p:cNvPr id="43028" name="Group 9"/>
            <p:cNvGrpSpPr/>
            <p:nvPr/>
          </p:nvGrpSpPr>
          <p:grpSpPr bwMode="auto">
            <a:xfrm>
              <a:off x="4061615" y="1886870"/>
              <a:ext cx="4749037" cy="464583"/>
              <a:chOff x="4397" y="1430"/>
              <a:chExt cx="1005" cy="496"/>
            </a:xfrm>
          </p:grpSpPr>
          <p:sp>
            <p:nvSpPr>
              <p:cNvPr id="43030" name="AutoShape 10"/>
              <p:cNvSpPr>
                <a:spLocks noChangeArrowheads="1"/>
              </p:cNvSpPr>
              <p:nvPr/>
            </p:nvSpPr>
            <p:spPr bwMode="gray">
              <a:xfrm>
                <a:off x="4397" y="1430"/>
                <a:ext cx="1005" cy="496"/>
              </a:xfrm>
              <a:prstGeom prst="homePlate">
                <a:avLst>
                  <a:gd name="adj" fmla="val 26172"/>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sz="2400"/>
              </a:p>
            </p:txBody>
          </p:sp>
          <p:sp>
            <p:nvSpPr>
              <p:cNvPr id="43031" name="AutoShape 11"/>
              <p:cNvSpPr>
                <a:spLocks noChangeArrowheads="1"/>
              </p:cNvSpPr>
              <p:nvPr/>
            </p:nvSpPr>
            <p:spPr bwMode="gray">
              <a:xfrm>
                <a:off x="4407" y="1440"/>
                <a:ext cx="978" cy="486"/>
              </a:xfrm>
              <a:prstGeom prst="homePlate">
                <a:avLst>
                  <a:gd name="adj" fmla="val 26179"/>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sz="2400"/>
              </a:p>
            </p:txBody>
          </p:sp>
        </p:grpSp>
        <p:sp>
          <p:nvSpPr>
            <p:cNvPr id="43029" name="矩形 5"/>
            <p:cNvSpPr>
              <a:spLocks noChangeArrowheads="1"/>
            </p:cNvSpPr>
            <p:nvPr/>
          </p:nvSpPr>
          <p:spPr bwMode="auto">
            <a:xfrm>
              <a:off x="4049772" y="1908113"/>
              <a:ext cx="4531394" cy="47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lnSpc>
                  <a:spcPct val="120000"/>
                </a:lnSpc>
                <a:buFontTx/>
                <a:buBlip>
                  <a:blip r:embed="rId3"/>
                </a:buBlip>
              </a:pPr>
              <a:r>
                <a:rPr lang="en-US" altLang="zh-CN" sz="2400" b="1">
                  <a:solidFill>
                    <a:srgbClr val="C00000"/>
                  </a:solidFill>
                  <a:latin typeface="Times New Roman" panose="02020603050405020304" pitchFamily="18" charset="0"/>
                  <a:cs typeface="Times New Roman" panose="02020603050405020304" pitchFamily="18" charset="0"/>
                </a:rPr>
                <a:t>BGP</a:t>
              </a:r>
              <a:r>
                <a:rPr lang="zh-CN" altLang="en-US" sz="2400">
                  <a:solidFill>
                    <a:srgbClr val="002060"/>
                  </a:solidFill>
                  <a:latin typeface="Times New Roman" panose="02020603050405020304" pitchFamily="18" charset="0"/>
                  <a:cs typeface="Times New Roman" panose="02020603050405020304" pitchFamily="18" charset="0"/>
                </a:rPr>
                <a:t>（</a:t>
              </a:r>
              <a:r>
                <a:rPr lang="en-US" altLang="zh-CN" sz="2400">
                  <a:solidFill>
                    <a:srgbClr val="002060"/>
                  </a:solidFill>
                  <a:latin typeface="Times New Roman" panose="02020603050405020304" pitchFamily="18" charset="0"/>
                  <a:cs typeface="Times New Roman" panose="02020603050405020304" pitchFamily="18" charset="0"/>
                </a:rPr>
                <a:t>Border Gateway Protocol</a:t>
              </a:r>
              <a:r>
                <a:rPr lang="zh-CN" altLang="en-US" sz="2400">
                  <a:solidFill>
                    <a:srgbClr val="002060"/>
                  </a:solidFill>
                  <a:latin typeface="Times New Roman" panose="02020603050405020304" pitchFamily="18" charset="0"/>
                  <a:cs typeface="Times New Roman" panose="02020603050405020304" pitchFamily="18" charset="0"/>
                </a:rPr>
                <a:t>）是边界网关协议，用于为因特网上的核心路由器提供</a:t>
              </a:r>
              <a:r>
                <a:rPr lang="zh-CN" altLang="en-US" sz="2400" b="1">
                  <a:solidFill>
                    <a:srgbClr val="C00000"/>
                  </a:solidFill>
                  <a:latin typeface="Times New Roman" panose="02020603050405020304" pitchFamily="18" charset="0"/>
                  <a:cs typeface="Times New Roman" panose="02020603050405020304" pitchFamily="18" charset="0"/>
                </a:rPr>
                <a:t>路由表</a:t>
              </a:r>
              <a:r>
                <a:rPr lang="zh-CN" altLang="en-US" sz="2400">
                  <a:solidFill>
                    <a:srgbClr val="002060"/>
                  </a:solidFill>
                  <a:latin typeface="Times New Roman" panose="02020603050405020304" pitchFamily="18" charset="0"/>
                  <a:cs typeface="Times New Roman" panose="02020603050405020304" pitchFamily="18" charset="0"/>
                </a:rPr>
                <a:t>。</a:t>
              </a:r>
            </a:p>
          </p:txBody>
        </p:sp>
      </p:grpSp>
      <p:grpSp>
        <p:nvGrpSpPr>
          <p:cNvPr id="11" name="组合 10"/>
          <p:cNvGrpSpPr/>
          <p:nvPr/>
        </p:nvGrpSpPr>
        <p:grpSpPr bwMode="auto">
          <a:xfrm>
            <a:off x="214313" y="2143125"/>
            <a:ext cx="8645525" cy="1046163"/>
            <a:chOff x="4061615" y="1886870"/>
            <a:chExt cx="4749037" cy="1444193"/>
          </a:xfrm>
        </p:grpSpPr>
        <p:grpSp>
          <p:nvGrpSpPr>
            <p:cNvPr id="43024" name="Group 9"/>
            <p:cNvGrpSpPr/>
            <p:nvPr/>
          </p:nvGrpSpPr>
          <p:grpSpPr bwMode="auto">
            <a:xfrm>
              <a:off x="4061615" y="1886870"/>
              <a:ext cx="4749037" cy="1410609"/>
              <a:chOff x="4397" y="1430"/>
              <a:chExt cx="1005" cy="1506"/>
            </a:xfrm>
          </p:grpSpPr>
          <p:sp>
            <p:nvSpPr>
              <p:cNvPr id="43026" name="AutoShape 10"/>
              <p:cNvSpPr>
                <a:spLocks noChangeArrowheads="1"/>
              </p:cNvSpPr>
              <p:nvPr/>
            </p:nvSpPr>
            <p:spPr bwMode="gray">
              <a:xfrm>
                <a:off x="4397" y="1430"/>
                <a:ext cx="1005" cy="1506"/>
              </a:xfrm>
              <a:prstGeom prst="homePlate">
                <a:avLst>
                  <a:gd name="adj" fmla="val 26171"/>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027" name="AutoShape 11"/>
              <p:cNvSpPr>
                <a:spLocks noChangeArrowheads="1"/>
              </p:cNvSpPr>
              <p:nvPr/>
            </p:nvSpPr>
            <p:spPr bwMode="gray">
              <a:xfrm>
                <a:off x="4406" y="1440"/>
                <a:ext cx="978" cy="1496"/>
              </a:xfrm>
              <a:prstGeom prst="homePlate">
                <a:avLst>
                  <a:gd name="adj" fmla="val 26176"/>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sp>
          <p:nvSpPr>
            <p:cNvPr id="43025" name="矩形 12"/>
            <p:cNvSpPr>
              <a:spLocks noChangeArrowheads="1"/>
            </p:cNvSpPr>
            <p:nvPr/>
          </p:nvSpPr>
          <p:spPr bwMode="auto">
            <a:xfrm>
              <a:off x="4061615" y="1979349"/>
              <a:ext cx="4641091" cy="135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lvl="1" eaLnBrk="1" hangingPunct="1">
                <a:lnSpc>
                  <a:spcPct val="120000"/>
                </a:lnSpc>
                <a:buClr>
                  <a:schemeClr val="accent1"/>
                </a:buClr>
                <a:buFontTx/>
                <a:buBlip>
                  <a:blip r:embed="rId3"/>
                </a:buBlip>
              </a:pPr>
              <a:r>
                <a:rPr lang="zh-CN" altLang="en-US" sz="2400">
                  <a:solidFill>
                    <a:srgbClr val="002060"/>
                  </a:solidFill>
                  <a:latin typeface="Times New Roman" panose="02020603050405020304" pitchFamily="18" charset="0"/>
                  <a:cs typeface="Times New Roman" panose="02020603050405020304" pitchFamily="18" charset="0"/>
                </a:rPr>
                <a:t>已经听说过有关黑客“戏弄”</a:t>
              </a:r>
              <a:r>
                <a:rPr lang="en-US" altLang="zh-CN" sz="2400">
                  <a:solidFill>
                    <a:srgbClr val="002060"/>
                  </a:solidFill>
                  <a:latin typeface="Times New Roman" panose="02020603050405020304" pitchFamily="18" charset="0"/>
                  <a:cs typeface="Times New Roman" panose="02020603050405020304" pitchFamily="18" charset="0"/>
                </a:rPr>
                <a:t>BGP</a:t>
              </a:r>
              <a:r>
                <a:rPr lang="zh-CN" altLang="en-US" sz="2400">
                  <a:solidFill>
                    <a:srgbClr val="002060"/>
                  </a:solidFill>
                  <a:latin typeface="Times New Roman" panose="02020603050405020304" pitchFamily="18" charset="0"/>
                  <a:cs typeface="Times New Roman" panose="02020603050405020304" pitchFamily="18" charset="0"/>
                </a:rPr>
                <a:t>的报告，他们通过</a:t>
              </a:r>
              <a:r>
                <a:rPr lang="en-US" altLang="zh-CN" sz="2400" b="1">
                  <a:solidFill>
                    <a:srgbClr val="C00000"/>
                  </a:solidFill>
                  <a:latin typeface="Times New Roman" panose="02020603050405020304" pitchFamily="18" charset="0"/>
                  <a:cs typeface="Times New Roman" panose="02020603050405020304" pitchFamily="18" charset="0"/>
                </a:rPr>
                <a:t>GRE</a:t>
              </a:r>
              <a:r>
                <a:rPr lang="zh-CN" altLang="en-US" sz="2400" b="1">
                  <a:solidFill>
                    <a:srgbClr val="C00000"/>
                  </a:solidFill>
                  <a:latin typeface="Times New Roman" panose="02020603050405020304" pitchFamily="18" charset="0"/>
                  <a:cs typeface="Times New Roman" panose="02020603050405020304" pitchFamily="18" charset="0"/>
                </a:rPr>
                <a:t>隧道</a:t>
              </a:r>
              <a:r>
                <a:rPr lang="zh-CN" altLang="en-US" sz="2400">
                  <a:solidFill>
                    <a:srgbClr val="002060"/>
                  </a:solidFill>
                  <a:latin typeface="Times New Roman" panose="02020603050405020304" pitchFamily="18" charset="0"/>
                  <a:cs typeface="Times New Roman" panose="02020603050405020304" pitchFamily="18" charset="0"/>
                </a:rPr>
                <a:t>使数据流转向，并通过路由器</a:t>
              </a:r>
              <a:r>
                <a:rPr lang="zh-CN" altLang="en-US" sz="2400" b="1">
                  <a:solidFill>
                    <a:srgbClr val="C00000"/>
                  </a:solidFill>
                  <a:latin typeface="Times New Roman" panose="02020603050405020304" pitchFamily="18" charset="0"/>
                  <a:cs typeface="Times New Roman" panose="02020603050405020304" pitchFamily="18" charset="0"/>
                </a:rPr>
                <a:t>窃听、截获或抑制</a:t>
              </a:r>
              <a:r>
                <a:rPr lang="zh-CN" altLang="en-US" sz="2400">
                  <a:solidFill>
                    <a:srgbClr val="002060"/>
                  </a:solidFill>
                  <a:latin typeface="Times New Roman" panose="02020603050405020304" pitchFamily="18" charset="0"/>
                  <a:cs typeface="Times New Roman" panose="02020603050405020304" pitchFamily="18" charset="0"/>
                </a:rPr>
                <a:t>正常的会话。</a:t>
              </a:r>
            </a:p>
          </p:txBody>
        </p:sp>
      </p:grpSp>
      <p:grpSp>
        <p:nvGrpSpPr>
          <p:cNvPr id="16" name="组合 15"/>
          <p:cNvGrpSpPr/>
          <p:nvPr/>
        </p:nvGrpSpPr>
        <p:grpSpPr bwMode="auto">
          <a:xfrm>
            <a:off x="214313" y="3214688"/>
            <a:ext cx="8645525" cy="1046162"/>
            <a:chOff x="4061615" y="1886870"/>
            <a:chExt cx="4749037" cy="1444193"/>
          </a:xfrm>
        </p:grpSpPr>
        <p:grpSp>
          <p:nvGrpSpPr>
            <p:cNvPr id="43020" name="Group 9"/>
            <p:cNvGrpSpPr/>
            <p:nvPr/>
          </p:nvGrpSpPr>
          <p:grpSpPr bwMode="auto">
            <a:xfrm>
              <a:off x="4061615" y="1886870"/>
              <a:ext cx="4749037" cy="1410609"/>
              <a:chOff x="4397" y="1430"/>
              <a:chExt cx="1005" cy="1506"/>
            </a:xfrm>
          </p:grpSpPr>
          <p:sp>
            <p:nvSpPr>
              <p:cNvPr id="43022" name="AutoShape 10"/>
              <p:cNvSpPr>
                <a:spLocks noChangeArrowheads="1"/>
              </p:cNvSpPr>
              <p:nvPr/>
            </p:nvSpPr>
            <p:spPr bwMode="gray">
              <a:xfrm>
                <a:off x="4397" y="1430"/>
                <a:ext cx="1005" cy="1506"/>
              </a:xfrm>
              <a:prstGeom prst="homePlate">
                <a:avLst>
                  <a:gd name="adj" fmla="val 26171"/>
                </a:avLst>
              </a:prstGeom>
              <a:gradFill rotWithShape="1">
                <a:gsLst>
                  <a:gs pos="0">
                    <a:srgbClr val="8D9498"/>
                  </a:gs>
                  <a:gs pos="50000">
                    <a:srgbClr val="D5E0E5"/>
                  </a:gs>
                  <a:gs pos="100000">
                    <a:srgbClr val="8D9498"/>
                  </a:gs>
                </a:gsLst>
                <a:lin ang="5400000" scaled="1"/>
              </a:gradFill>
              <a:ln w="9525" algn="ctr">
                <a:solidFill>
                  <a:srgbClr val="76858A"/>
                </a:solidFill>
                <a:miter lim="800000"/>
              </a:ln>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sp>
            <p:nvSpPr>
              <p:cNvPr id="43023" name="AutoShape 11"/>
              <p:cNvSpPr>
                <a:spLocks noChangeArrowheads="1"/>
              </p:cNvSpPr>
              <p:nvPr/>
            </p:nvSpPr>
            <p:spPr bwMode="gray">
              <a:xfrm>
                <a:off x="4405" y="1440"/>
                <a:ext cx="978" cy="1496"/>
              </a:xfrm>
              <a:prstGeom prst="homePlate">
                <a:avLst>
                  <a:gd name="adj" fmla="val 26176"/>
                </a:avLst>
              </a:prstGeom>
              <a:noFill/>
              <a:ln w="9525" algn="ctr">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黑体" panose="02010609060101010101" pitchFamily="49" charset="-122"/>
                  </a:defRPr>
                </a:lvl1pPr>
                <a:lvl2pPr marL="742950" indent="-285750"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eaLnBrk="1" hangingPunct="1"/>
                <a:endParaRPr lang="zh-CN" altLang="en-US"/>
              </a:p>
            </p:txBody>
          </p:sp>
        </p:grpSp>
        <p:sp>
          <p:nvSpPr>
            <p:cNvPr id="43021" name="矩形 17"/>
            <p:cNvSpPr>
              <a:spLocks noChangeArrowheads="1"/>
            </p:cNvSpPr>
            <p:nvPr/>
          </p:nvSpPr>
          <p:spPr bwMode="auto">
            <a:xfrm>
              <a:off x="4061615" y="1979349"/>
              <a:ext cx="4641091" cy="135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黑体" panose="02010609060101010101" pitchFamily="49" charset="-122"/>
                </a:defRPr>
              </a:lvl1pPr>
              <a:lvl2pPr eaLnBrk="0" hangingPunct="0">
                <a:defRPr>
                  <a:solidFill>
                    <a:schemeClr val="tx1"/>
                  </a:solidFill>
                  <a:latin typeface="Arial" panose="020B0604020202020204" pitchFamily="34" charset="0"/>
                  <a:ea typeface="黑体" panose="02010609060101010101" pitchFamily="49" charset="-122"/>
                </a:defRPr>
              </a:lvl2pPr>
              <a:lvl3pPr marL="1143000" indent="-228600" eaLnBrk="0" hangingPunct="0">
                <a:defRPr>
                  <a:solidFill>
                    <a:schemeClr val="tx1"/>
                  </a:solidFill>
                  <a:latin typeface="Arial" panose="020B0604020202020204" pitchFamily="34" charset="0"/>
                  <a:ea typeface="黑体" panose="02010609060101010101" pitchFamily="49" charset="-122"/>
                </a:defRPr>
              </a:lvl3pPr>
              <a:lvl4pPr marL="1600200" indent="-228600" eaLnBrk="0" hangingPunct="0">
                <a:defRPr>
                  <a:solidFill>
                    <a:schemeClr val="tx1"/>
                  </a:solidFill>
                  <a:latin typeface="Arial" panose="020B0604020202020204" pitchFamily="34" charset="0"/>
                  <a:ea typeface="黑体" panose="02010609060101010101" pitchFamily="49" charset="-122"/>
                </a:defRPr>
              </a:lvl4pPr>
              <a:lvl5pPr marL="2057400" indent="-228600" eaLnBrk="0" hangingPunct="0">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marL="0" lvl="1" eaLnBrk="1" hangingPunct="1">
                <a:lnSpc>
                  <a:spcPct val="120000"/>
                </a:lnSpc>
                <a:buClr>
                  <a:schemeClr val="accent1"/>
                </a:buClr>
                <a:buFontTx/>
                <a:buBlip>
                  <a:blip r:embed="rId3"/>
                </a:buBlip>
              </a:pPr>
              <a:r>
                <a:rPr lang="zh-CN" altLang="en-US" sz="2400">
                  <a:solidFill>
                    <a:srgbClr val="002060"/>
                  </a:solidFill>
                  <a:latin typeface="Times New Roman" panose="02020603050405020304" pitchFamily="18" charset="0"/>
                  <a:cs typeface="Times New Roman" panose="02020603050405020304" pitchFamily="18" charset="0"/>
                </a:rPr>
                <a:t>黑客有可能</a:t>
              </a:r>
              <a:r>
                <a:rPr lang="zh-CN" altLang="en-US" sz="2400" b="1">
                  <a:solidFill>
                    <a:srgbClr val="C00000"/>
                  </a:solidFill>
                  <a:latin typeface="Times New Roman" panose="02020603050405020304" pitchFamily="18" charset="0"/>
                  <a:cs typeface="Times New Roman" panose="02020603050405020304" pitchFamily="18" charset="0"/>
                </a:rPr>
                <a:t>劫持</a:t>
              </a:r>
              <a:r>
                <a:rPr lang="en-US" altLang="zh-CN" sz="2400" b="1">
                  <a:solidFill>
                    <a:srgbClr val="C00000"/>
                  </a:solidFill>
                  <a:latin typeface="Times New Roman" panose="02020603050405020304" pitchFamily="18" charset="0"/>
                  <a:cs typeface="Times New Roman" panose="02020603050405020304" pitchFamily="18" charset="0"/>
                </a:rPr>
                <a:t>BGP TCP</a:t>
              </a:r>
              <a:r>
                <a:rPr lang="zh-CN" altLang="en-US" sz="2400" b="1">
                  <a:solidFill>
                    <a:srgbClr val="C00000"/>
                  </a:solidFill>
                  <a:latin typeface="Times New Roman" panose="02020603050405020304" pitchFamily="18" charset="0"/>
                  <a:cs typeface="Times New Roman" panose="02020603050405020304" pitchFamily="18" charset="0"/>
                </a:rPr>
                <a:t>会话</a:t>
              </a:r>
              <a:r>
                <a:rPr lang="zh-CN" altLang="en-US" sz="2400">
                  <a:solidFill>
                    <a:srgbClr val="002060"/>
                  </a:solidFill>
                  <a:latin typeface="Times New Roman" panose="02020603050405020304" pitchFamily="18" charset="0"/>
                  <a:cs typeface="Times New Roman" panose="02020603050405020304" pitchFamily="18" charset="0"/>
                </a:rPr>
                <a:t>。不过，采用</a:t>
              </a:r>
              <a:r>
                <a:rPr lang="en-US" altLang="zh-CN" sz="2400" b="1">
                  <a:solidFill>
                    <a:srgbClr val="C00000"/>
                  </a:solidFill>
                  <a:latin typeface="Times New Roman" panose="02020603050405020304" pitchFamily="18" charset="0"/>
                  <a:cs typeface="Times New Roman" panose="02020603050405020304" pitchFamily="18" charset="0"/>
                </a:rPr>
                <a:t>MD5 BGP</a:t>
              </a:r>
              <a:r>
                <a:rPr lang="zh-CN" altLang="en-US" sz="2400" b="1">
                  <a:solidFill>
                    <a:srgbClr val="C00000"/>
                  </a:solidFill>
                  <a:latin typeface="Times New Roman" panose="02020603050405020304" pitchFamily="18" charset="0"/>
                  <a:cs typeface="Times New Roman" panose="02020603050405020304" pitchFamily="18" charset="0"/>
                </a:rPr>
                <a:t>认证</a:t>
              </a:r>
              <a:r>
                <a:rPr lang="zh-CN" altLang="en-US" sz="2400">
                  <a:solidFill>
                    <a:srgbClr val="002060"/>
                  </a:solidFill>
                  <a:latin typeface="Times New Roman" panose="02020603050405020304" pitchFamily="18" charset="0"/>
                  <a:cs typeface="Times New Roman" panose="02020603050405020304" pitchFamily="18" charset="0"/>
                </a:rPr>
                <a:t>可以对付这一攻击。虽然方法已成熟，但还未得到广泛应用。</a:t>
              </a:r>
            </a:p>
          </p:txBody>
        </p:sp>
      </p:grpSp>
      <p:grpSp>
        <p:nvGrpSpPr>
          <p:cNvPr id="21" name="Group 14"/>
          <p:cNvGrpSpPr/>
          <p:nvPr/>
        </p:nvGrpSpPr>
        <p:grpSpPr bwMode="auto">
          <a:xfrm>
            <a:off x="357188" y="4286250"/>
            <a:ext cx="5429250" cy="2357438"/>
            <a:chOff x="4320" y="1152"/>
            <a:chExt cx="597" cy="490"/>
          </a:xfrm>
        </p:grpSpPr>
        <p:sp>
          <p:nvSpPr>
            <p:cNvPr id="22" name="AutoShape 15"/>
            <p:cNvSpPr>
              <a:spLocks noChangeArrowheads="1"/>
            </p:cNvSpPr>
            <p:nvPr/>
          </p:nvSpPr>
          <p:spPr bwMode="gray">
            <a:xfrm>
              <a:off x="4320" y="1152"/>
              <a:ext cx="597" cy="490"/>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anchor="ctr">
              <a:spAutoFit/>
            </a:bodyPr>
            <a:lstStyle/>
            <a:p>
              <a:pPr>
                <a:lnSpc>
                  <a:spcPct val="120000"/>
                </a:lnSpc>
                <a:defRPr/>
              </a:pPr>
              <a:r>
                <a:rPr lang="zh-CN" altLang="en-US"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人们提出了许多方案试图解决这一问题，有一种方案称为</a:t>
              </a:r>
              <a:r>
                <a:rPr lang="en-US" altLang="zh-CN"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S-BGP</a:t>
              </a:r>
              <a:r>
                <a:rPr lang="zh-CN" altLang="en-US"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，它在某个</a:t>
              </a:r>
              <a:r>
                <a:rPr lang="en-US" altLang="zh-CN"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BGP</a:t>
              </a:r>
              <a:r>
                <a:rPr lang="zh-CN" altLang="en-US"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会话者接收到的整个路径上提供了数字签名链。</a:t>
              </a:r>
            </a:p>
          </p:txBody>
        </p:sp>
        <p:sp>
          <p:nvSpPr>
            <p:cNvPr id="23" name="Freeform 16"/>
            <p:cNvSpPr/>
            <p:nvPr/>
          </p:nvSpPr>
          <p:spPr bwMode="gray">
            <a:xfrm>
              <a:off x="4346" y="1178"/>
              <a:ext cx="109"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fontAlgn="auto">
                <a:spcBef>
                  <a:spcPts val="0"/>
                </a:spcBef>
                <a:spcAft>
                  <a:spcPts val="0"/>
                </a:spcAft>
                <a:defRPr/>
              </a:pPr>
              <a:endParaRPr lang="zh-CN" altLang="en-US" sz="2600" b="1" kern="0">
                <a:solidFill>
                  <a:sysClr val="windowText" lastClr="000000"/>
                </a:solidFill>
                <a:latin typeface="Times New Roman" panose="02020603050405020304" pitchFamily="18" charset="0"/>
                <a:ea typeface="黑体" panose="02010609060101010101" pitchFamily="49"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06850"/>
                                        </p:tgtEl>
                                        <p:attrNameLst>
                                          <p:attrName>style.visibility</p:attrName>
                                        </p:attrNameLst>
                                      </p:cBhvr>
                                      <p:to>
                                        <p:strVal val="visible"/>
                                      </p:to>
                                    </p:set>
                                    <p:anim calcmode="lin" valueType="num">
                                      <p:cBhvr>
                                        <p:cTn id="7" dur="500" fill="hold"/>
                                        <p:tgtEl>
                                          <p:spTgt spid="206850"/>
                                        </p:tgtEl>
                                        <p:attrNameLst>
                                          <p:attrName>ppt_w</p:attrName>
                                        </p:attrNameLst>
                                      </p:cBhvr>
                                      <p:tavLst>
                                        <p:tav tm="0">
                                          <p:val>
                                            <p:strVal val="#ppt_w*0.70"/>
                                          </p:val>
                                        </p:tav>
                                        <p:tav tm="100000">
                                          <p:val>
                                            <p:strVal val="#ppt_w"/>
                                          </p:val>
                                        </p:tav>
                                      </p:tavLst>
                                    </p:anim>
                                    <p:anim calcmode="lin" valueType="num">
                                      <p:cBhvr>
                                        <p:cTn id="8" dur="500" fill="hold"/>
                                        <p:tgtEl>
                                          <p:spTgt spid="206850"/>
                                        </p:tgtEl>
                                        <p:attrNameLst>
                                          <p:attrName>ppt_h</p:attrName>
                                        </p:attrNameLst>
                                      </p:cBhvr>
                                      <p:tavLst>
                                        <p:tav tm="0">
                                          <p:val>
                                            <p:strVal val="#ppt_h"/>
                                          </p:val>
                                        </p:tav>
                                        <p:tav tm="100000">
                                          <p:val>
                                            <p:strVal val="#ppt_h"/>
                                          </p:val>
                                        </p:tav>
                                      </p:tavLst>
                                    </p:anim>
                                    <p:animEffect transition="in" filter="fade">
                                      <p:cBhvr>
                                        <p:cTn id="9" dur="500"/>
                                        <p:tgtEl>
                                          <p:spTgt spid="206850"/>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lide(fromLeft)">
                                      <p:cBhvr>
                                        <p:cTn id="13" dur="500"/>
                                        <p:tgtEl>
                                          <p:spTgt spid="4"/>
                                        </p:tgtEl>
                                      </p:cBhvr>
                                    </p:animEffect>
                                  </p:childTnLst>
                                </p:cTn>
                              </p:par>
                              <p:par>
                                <p:cTn id="14" presetID="12" presetClass="entr" presetSubtype="8"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lide(fromLeft)">
                                      <p:cBhvr>
                                        <p:cTn id="16" dur="500"/>
                                        <p:tgtEl>
                                          <p:spTgt spid="11"/>
                                        </p:tgtEl>
                                      </p:cBhvr>
                                    </p:animEffect>
                                  </p:childTnLst>
                                </p:cTn>
                              </p:par>
                              <p:par>
                                <p:cTn id="17" presetID="12" presetClass="entr" presetSubtype="8"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slide(fromLeft)">
                                      <p:cBhvr>
                                        <p:cTn id="19" dur="500"/>
                                        <p:tgtEl>
                                          <p:spTgt spid="16"/>
                                        </p:tgtEl>
                                      </p:cBhvr>
                                    </p:animEffect>
                                  </p:childTnLst>
                                </p:cTn>
                              </p:par>
                            </p:childTnLst>
                          </p:cTn>
                        </p:par>
                        <p:par>
                          <p:cTn id="20" fill="hold">
                            <p:stCondLst>
                              <p:cond delay="1000"/>
                            </p:stCondLst>
                            <p:childTnLst>
                              <p:par>
                                <p:cTn id="21" presetID="23" presetClass="entr" presetSubtype="16"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2"/>
          <a:srcRect/>
          <a:stretch>
            <a:fillRect/>
          </a:stretch>
        </p:blipFill>
        <p:spPr bwMode="auto">
          <a:xfrm>
            <a:off x="4681567" y="3797074"/>
            <a:ext cx="3819523" cy="3010127"/>
          </a:xfrm>
          <a:prstGeom prst="rect">
            <a:avLst/>
          </a:prstGeom>
          <a:noFill/>
          <a:ln w="9525">
            <a:noFill/>
            <a:miter lim="800000"/>
            <a:headEnd/>
            <a:tailEnd/>
          </a:ln>
          <a:effectLst/>
        </p:spPr>
      </p:pic>
      <p:grpSp>
        <p:nvGrpSpPr>
          <p:cNvPr id="3" name="组合 2"/>
          <p:cNvGrpSpPr/>
          <p:nvPr/>
        </p:nvGrpSpPr>
        <p:grpSpPr>
          <a:xfrm>
            <a:off x="235963" y="1142988"/>
            <a:ext cx="8693755" cy="1025440"/>
            <a:chOff x="4061615" y="1886870"/>
            <a:chExt cx="4749037" cy="497298"/>
          </a:xfrm>
        </p:grpSpPr>
        <p:grpSp>
          <p:nvGrpSpPr>
            <p:cNvPr id="4" name="Group 9"/>
            <p:cNvGrpSpPr/>
            <p:nvPr/>
          </p:nvGrpSpPr>
          <p:grpSpPr bwMode="auto">
            <a:xfrm>
              <a:off x="4061615" y="1886870"/>
              <a:ext cx="4749037" cy="464583"/>
              <a:chOff x="4397" y="1430"/>
              <a:chExt cx="1005" cy="496"/>
            </a:xfrm>
          </p:grpSpPr>
          <p:sp>
            <p:nvSpPr>
              <p:cNvPr id="6" name="AutoShape 10"/>
              <p:cNvSpPr>
                <a:spLocks noChangeArrowheads="1"/>
              </p:cNvSpPr>
              <p:nvPr/>
            </p:nvSpPr>
            <p:spPr bwMode="gray">
              <a:xfrm>
                <a:off x="4397" y="1430"/>
                <a:ext cx="1005" cy="496"/>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algn="ctr">
                <a:solidFill>
                  <a:srgbClr val="76858A"/>
                </a:solidFill>
                <a:miter lim="800000"/>
              </a:ln>
              <a:effectLst/>
            </p:spPr>
            <p:txBody>
              <a:bodyPr wrap="none" anchor="ctr"/>
              <a:lstStyle/>
              <a:p>
                <a:endParaRPr lang="zh-CN" altLang="en-US" sz="2400" b="0" dirty="0"/>
              </a:p>
            </p:txBody>
          </p:sp>
          <p:sp>
            <p:nvSpPr>
              <p:cNvPr id="7" name="AutoShape 11"/>
              <p:cNvSpPr>
                <a:spLocks noChangeArrowheads="1"/>
              </p:cNvSpPr>
              <p:nvPr/>
            </p:nvSpPr>
            <p:spPr bwMode="gray">
              <a:xfrm>
                <a:off x="4407" y="1440"/>
                <a:ext cx="978" cy="486"/>
              </a:xfrm>
              <a:prstGeom prst="homePlate">
                <a:avLst>
                  <a:gd name="adj" fmla="val 26178"/>
                </a:avLst>
              </a:prstGeom>
              <a:noFill/>
              <a:ln w="9525" algn="ctr">
                <a:solidFill>
                  <a:srgbClr val="FFFFFF"/>
                </a:solidFill>
                <a:miter lim="800000"/>
              </a:ln>
              <a:effectLst/>
            </p:spPr>
            <p:txBody>
              <a:bodyPr wrap="none" anchor="ctr"/>
              <a:lstStyle/>
              <a:p>
                <a:endParaRPr lang="zh-CN" altLang="en-US" sz="2400" b="0"/>
              </a:p>
            </p:txBody>
          </p:sp>
        </p:grpSp>
        <p:sp>
          <p:nvSpPr>
            <p:cNvPr id="5" name="矩形 4"/>
            <p:cNvSpPr/>
            <p:nvPr/>
          </p:nvSpPr>
          <p:spPr>
            <a:xfrm>
              <a:off x="4076854" y="1908113"/>
              <a:ext cx="4531394" cy="476055"/>
            </a:xfrm>
            <a:prstGeom prst="rect">
              <a:avLst/>
            </a:prstGeom>
          </p:spPr>
          <p:txBody>
            <a:bodyPr wrap="square">
              <a:spAutoFit/>
            </a:bodyPr>
            <a:lstStyle/>
            <a:p>
              <a:pPr>
                <a:lnSpc>
                  <a:spcPct val="120000"/>
                </a:lnSpc>
                <a:spcBef>
                  <a:spcPts val="0"/>
                </a:spcBef>
                <a:buBlip>
                  <a:blip r:embed="rId3"/>
                </a:buBlip>
              </a:pP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域名</a:t>
              </a: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DHCP</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用来分配</a:t>
              </a: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地址，并提供启动计算机（或唤醒一个新网络）的其他信息。它是</a:t>
              </a: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BOOTP</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的扩展。</a:t>
              </a:r>
            </a:p>
          </p:txBody>
        </p:sp>
      </p:grpSp>
      <p:grpSp>
        <p:nvGrpSpPr>
          <p:cNvPr id="8" name="组合 7"/>
          <p:cNvGrpSpPr/>
          <p:nvPr/>
        </p:nvGrpSpPr>
        <p:grpSpPr>
          <a:xfrm>
            <a:off x="212513" y="2285992"/>
            <a:ext cx="8645767" cy="1045690"/>
            <a:chOff x="4061615" y="1886870"/>
            <a:chExt cx="4749037" cy="1444193"/>
          </a:xfrm>
        </p:grpSpPr>
        <p:grpSp>
          <p:nvGrpSpPr>
            <p:cNvPr id="9" name="Group 9"/>
            <p:cNvGrpSpPr/>
            <p:nvPr/>
          </p:nvGrpSpPr>
          <p:grpSpPr bwMode="auto">
            <a:xfrm>
              <a:off x="4061615" y="1886870"/>
              <a:ext cx="4749037" cy="1410609"/>
              <a:chOff x="4397" y="1430"/>
              <a:chExt cx="1005" cy="1506"/>
            </a:xfrm>
          </p:grpSpPr>
          <p:sp>
            <p:nvSpPr>
              <p:cNvPr id="11" name="AutoShape 10"/>
              <p:cNvSpPr>
                <a:spLocks noChangeArrowheads="1"/>
              </p:cNvSpPr>
              <p:nvPr/>
            </p:nvSpPr>
            <p:spPr bwMode="gray">
              <a:xfrm>
                <a:off x="4397" y="1430"/>
                <a:ext cx="1005" cy="1506"/>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algn="ctr">
                <a:solidFill>
                  <a:srgbClr val="76858A"/>
                </a:solidFill>
                <a:miter lim="800000"/>
              </a:ln>
              <a:effectLst/>
            </p:spPr>
            <p:txBody>
              <a:bodyPr wrap="none" anchor="ctr"/>
              <a:lstStyle/>
              <a:p>
                <a:endParaRPr lang="zh-CN" altLang="en-US" b="0" dirty="0"/>
              </a:p>
            </p:txBody>
          </p:sp>
          <p:sp>
            <p:nvSpPr>
              <p:cNvPr id="12" name="AutoShape 11"/>
              <p:cNvSpPr>
                <a:spLocks noChangeArrowheads="1"/>
              </p:cNvSpPr>
              <p:nvPr/>
            </p:nvSpPr>
            <p:spPr bwMode="gray">
              <a:xfrm>
                <a:off x="4419" y="1440"/>
                <a:ext cx="978" cy="1496"/>
              </a:xfrm>
              <a:prstGeom prst="homePlate">
                <a:avLst>
                  <a:gd name="adj" fmla="val 26178"/>
                </a:avLst>
              </a:prstGeom>
              <a:noFill/>
              <a:ln w="9525" algn="ctr">
                <a:solidFill>
                  <a:srgbClr val="FFFFFF"/>
                </a:solidFill>
                <a:miter lim="800000"/>
              </a:ln>
              <a:effectLst/>
            </p:spPr>
            <p:txBody>
              <a:bodyPr wrap="none" anchor="ctr"/>
              <a:lstStyle/>
              <a:p>
                <a:endParaRPr lang="zh-CN" altLang="en-US" b="0"/>
              </a:p>
            </p:txBody>
          </p:sp>
        </p:grpSp>
        <p:sp>
          <p:nvSpPr>
            <p:cNvPr id="10" name="矩形 9"/>
            <p:cNvSpPr/>
            <p:nvPr/>
          </p:nvSpPr>
          <p:spPr>
            <a:xfrm>
              <a:off x="4081536" y="1979349"/>
              <a:ext cx="4641091" cy="1351714"/>
            </a:xfrm>
            <a:prstGeom prst="rect">
              <a:avLst/>
            </a:prstGeom>
          </p:spPr>
          <p:txBody>
            <a:bodyPr wrap="square">
              <a:spAutoFit/>
            </a:bodyPr>
            <a:lstStyle/>
            <a:p>
              <a:pPr marL="0" lvl="1">
                <a:lnSpc>
                  <a:spcPct val="120000"/>
                </a:lnSpc>
                <a:spcBef>
                  <a:spcPts val="0"/>
                </a:spcBef>
                <a:buClr>
                  <a:schemeClr val="accent1"/>
                </a:buClr>
                <a:buBlip>
                  <a:blip r:embed="rId3"/>
                </a:buBlip>
              </a:pP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此协议能够提供：域名服务器地址、默认的路由地址、默认的域名及客户机的</a:t>
              </a:r>
              <a:r>
                <a:rPr lang="en-US" altLang="zh-CN"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IP</a:t>
              </a:r>
              <a:r>
                <a:rPr lang="zh-CN" altLang="en-US" sz="2400" dirty="0" smtClean="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地址；以及网络时间服务器的地址等。</a:t>
              </a:r>
            </a:p>
          </p:txBody>
        </p:sp>
      </p:grpSp>
      <p:grpSp>
        <p:nvGrpSpPr>
          <p:cNvPr id="13" name="Group 14"/>
          <p:cNvGrpSpPr/>
          <p:nvPr/>
        </p:nvGrpSpPr>
        <p:grpSpPr bwMode="auto">
          <a:xfrm>
            <a:off x="357158" y="3571897"/>
            <a:ext cx="4000528" cy="3143247"/>
            <a:chOff x="4320" y="1152"/>
            <a:chExt cx="542" cy="491"/>
          </a:xfrm>
        </p:grpSpPr>
        <p:sp>
          <p:nvSpPr>
            <p:cNvPr id="14" name="AutoShape 15"/>
            <p:cNvSpPr>
              <a:spLocks noChangeArrowheads="1"/>
            </p:cNvSpPr>
            <p:nvPr/>
          </p:nvSpPr>
          <p:spPr bwMode="gray">
            <a:xfrm>
              <a:off x="4320" y="1152"/>
              <a:ext cx="542" cy="491"/>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square" anchor="ctr">
              <a:spAutoFit/>
            </a:bodyPr>
            <a:lstStyle/>
            <a:p>
              <a:pPr lvl="0">
                <a:lnSpc>
                  <a:spcPct val="120000"/>
                </a:lnSpc>
                <a:defRPr/>
              </a:pPr>
              <a:r>
                <a:rPr lang="en-US" altLang="zh-CN"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DHCP</a:t>
              </a:r>
              <a:r>
                <a:rPr lang="zh-CN" altLang="en-US"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对</a:t>
              </a:r>
              <a:r>
                <a:rPr lang="en-US" altLang="zh-CN"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a:t>
              </a:r>
              <a:r>
                <a:rPr lang="zh-CN" altLang="en-US"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地址提供集中化的管理，简化了管理任务，可以很容易地为便携计算机分配</a:t>
              </a:r>
              <a:r>
                <a:rPr lang="en-US" altLang="zh-CN"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a:t>
              </a:r>
              <a:r>
                <a:rPr lang="zh-CN" altLang="en-US" sz="26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地址。</a:t>
              </a:r>
            </a:p>
          </p:txBody>
        </p:sp>
        <p:sp>
          <p:nvSpPr>
            <p:cNvPr id="15" name="Freeform 16"/>
            <p:cNvSpPr/>
            <p:nvPr/>
          </p:nvSpPr>
          <p:spPr bwMode="gray">
            <a:xfrm>
              <a:off x="4346" y="1178"/>
              <a:ext cx="109"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600" b="1" i="0" u="none" strike="noStrike" kern="0" cap="none" spc="0" normalizeH="0" baseline="0" noProof="0" smtClean="0">
                <a:ln>
                  <a:noFill/>
                </a:ln>
                <a:solidFill>
                  <a:sysClr val="windowText" lastClr="000000"/>
                </a:solidFill>
                <a:effectLst/>
                <a:uLnTx/>
                <a:uFillTx/>
                <a:latin typeface="Times New Roman" panose="02020603050405020304" pitchFamily="18" charset="0"/>
                <a:ea typeface="黑体" panose="02010609060101010101" pitchFamily="49" charset="-122"/>
              </a:endParaRPr>
            </a:p>
          </p:txBody>
        </p:sp>
      </p:grpSp>
      <p:sp>
        <p:nvSpPr>
          <p:cNvPr id="17" name="Rectangle 3"/>
          <p:cNvSpPr txBox="1">
            <a:spLocks noChangeArrowheads="1"/>
          </p:cNvSpPr>
          <p:nvPr/>
        </p:nvSpPr>
        <p:spPr bwMode="auto">
          <a:xfrm>
            <a:off x="0" y="-25400"/>
            <a:ext cx="9144000" cy="1141413"/>
          </a:xfrm>
          <a:prstGeom prst="rect">
            <a:avLst/>
          </a:prstGeom>
          <a:noFill/>
          <a:ln w="9525" cmpd="sng">
            <a:noFill/>
            <a:miter lim="800000"/>
          </a:ln>
        </p:spPr>
        <p:txBody>
          <a:bodyPr vert="horz" wrap="square" lIns="91440" tIns="45720" rIns="91440" bIns="45720" numCol="1" anchor="ctr" anchorCtr="0" compatLnSpc="1"/>
          <a:lstStyle/>
          <a:p>
            <a:pPr marL="0" marR="0" lvl="0" indent="0" algn="ctr" defTabSz="914400" rtl="0" eaLnBrk="0" fontAlgn="base" latinLnBrk="1" hangingPunct="0">
              <a:lnSpc>
                <a:spcPct val="100000"/>
              </a:lnSpc>
              <a:spcBef>
                <a:spcPct val="0"/>
              </a:spcBef>
              <a:spcAft>
                <a:spcPct val="0"/>
              </a:spcAft>
              <a:buClrTx/>
              <a:buSzTx/>
              <a:buFontTx/>
              <a:buNone/>
              <a:defRPr/>
            </a:pPr>
            <a:r>
              <a:rPr kumimoji="0" lang="en-US" altLang="zh-CN" sz="4000" b="1" i="0" u="none" strike="noStrike" kern="0" cap="none" spc="0" normalizeH="0" baseline="0" noProof="0" dirty="0" smtClean="0">
                <a:ln>
                  <a:noFill/>
                </a:ln>
                <a:solidFill>
                  <a:schemeClr val="bg1"/>
                </a:solidFill>
                <a:effectLst/>
                <a:uLnTx/>
                <a:uFillTx/>
                <a:latin typeface="Times New Roman" panose="02020603050405020304" pitchFamily="18" charset="0"/>
                <a:ea typeface="+mj-ea"/>
                <a:cs typeface="Times New Roman" panose="02020603050405020304" pitchFamily="18" charset="0"/>
                <a:sym typeface="Tahoma" panose="020B0604030504040204" pitchFamily="34" charset="0"/>
              </a:rPr>
              <a:t>2.2.2</a:t>
            </a:r>
            <a:r>
              <a:rPr kumimoji="0" lang="zh-CN" altLang="en-US" sz="4000" b="1" i="0" u="none" strike="noStrike" kern="0" cap="none" spc="0" normalizeH="0" baseline="0" noProof="0" dirty="0" smtClean="0">
                <a:ln>
                  <a:noFill/>
                </a:ln>
                <a:solidFill>
                  <a:schemeClr val="bg1"/>
                </a:solidFill>
                <a:effectLst/>
                <a:uLnTx/>
                <a:uFillTx/>
                <a:latin typeface="Times New Roman" panose="02020603050405020304" pitchFamily="18" charset="0"/>
                <a:ea typeface="+mj-ea"/>
                <a:cs typeface="Times New Roman" panose="02020603050405020304" pitchFamily="18" charset="0"/>
                <a:sym typeface="Tahoma" panose="020B0604030504040204" pitchFamily="34" charset="0"/>
              </a:rPr>
              <a:t>动态主机配置协议</a:t>
            </a:r>
            <a:r>
              <a:rPr kumimoji="0" lang="en-US" sz="4000" b="1" i="0" u="none" strike="noStrike" kern="0" cap="none" spc="0" normalizeH="0" baseline="0" noProof="0" dirty="0" smtClean="0">
                <a:ln>
                  <a:noFill/>
                </a:ln>
                <a:solidFill>
                  <a:schemeClr val="bg1"/>
                </a:solidFill>
                <a:effectLst/>
                <a:uLnTx/>
                <a:uFillTx/>
                <a:latin typeface="Times New Roman" panose="02020603050405020304" pitchFamily="18" charset="0"/>
                <a:ea typeface="+mj-ea"/>
                <a:cs typeface="Times New Roman" panose="02020603050405020304" pitchFamily="18" charset="0"/>
                <a:sym typeface="Gulim" pitchFamily="34" charset="-127"/>
              </a:rPr>
              <a:t>——DHCP</a:t>
            </a:r>
            <a:endParaRPr kumimoji="0" lang="zh-CN" altLang="en-US" sz="4400" b="1" i="0" u="none" strike="noStrike" kern="0" cap="none" spc="0" normalizeH="0" baseline="0" noProof="0" dirty="0" smtClean="0">
              <a:ln>
                <a:noFill/>
              </a:ln>
              <a:solidFill>
                <a:schemeClr val="bg1"/>
              </a:solidFill>
              <a:effectLst/>
              <a:uLnTx/>
              <a:uFillTx/>
              <a:latin typeface="Times New Roman" panose="02020603050405020304" pitchFamily="18" charset="0"/>
              <a:ea typeface="+mj-ea"/>
              <a:cs typeface="Times New Roman" panose="02020603050405020304" pitchFamily="18" charset="0"/>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lide(fromLeft)">
                                      <p:cBhvr>
                                        <p:cTn id="7" dur="500"/>
                                        <p:tgtEl>
                                          <p:spTgt spid="3"/>
                                        </p:tgtEl>
                                      </p:cBhvr>
                                    </p:animEffect>
                                  </p:childTnLst>
                                </p:cTn>
                              </p:par>
                              <p:par>
                                <p:cTn id="8" presetID="1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lide(fromLeft)">
                                      <p:cBhvr>
                                        <p:cTn id="10" dur="500"/>
                                        <p:tgtEl>
                                          <p:spTgt spid="8"/>
                                        </p:tgtEl>
                                      </p:cBhvr>
                                    </p:animEffect>
                                  </p:childTnLst>
                                </p:cTn>
                              </p:par>
                            </p:childTnLst>
                          </p:cTn>
                        </p:par>
                        <p:par>
                          <p:cTn id="11" fill="hold">
                            <p:stCondLst>
                              <p:cond delay="500"/>
                            </p:stCondLst>
                            <p:childTnLst>
                              <p:par>
                                <p:cTn id="12" presetID="23" presetClass="entr" presetSubtype="16"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68313" y="2781300"/>
            <a:ext cx="2735262" cy="1141413"/>
          </a:xfrm>
        </p:spPr>
        <p:txBody>
          <a:bodyPr/>
          <a:lstStyle/>
          <a:p>
            <a:r>
              <a:rPr lang="en-US" altLang="zh-CN" sz="3200" smtClean="0">
                <a:solidFill>
                  <a:srgbClr val="000066"/>
                </a:solidFill>
                <a:cs typeface="Times New Roman" panose="02020603050405020304" pitchFamily="18" charset="0"/>
              </a:rPr>
              <a:t>DHCP</a:t>
            </a:r>
            <a:r>
              <a:rPr lang="zh-CN" altLang="en-US" sz="3200" smtClean="0">
                <a:solidFill>
                  <a:srgbClr val="000066"/>
                </a:solidFill>
              </a:rPr>
              <a:t>协议</a:t>
            </a:r>
            <a:br>
              <a:rPr lang="zh-CN" altLang="en-US" sz="3200" smtClean="0">
                <a:solidFill>
                  <a:srgbClr val="000066"/>
                </a:solidFill>
              </a:rPr>
            </a:br>
            <a:r>
              <a:rPr lang="zh-CN" altLang="en-US" sz="3200" smtClean="0">
                <a:solidFill>
                  <a:srgbClr val="000066"/>
                </a:solidFill>
              </a:rPr>
              <a:t>工作过程示意</a:t>
            </a:r>
          </a:p>
        </p:txBody>
      </p:sp>
      <p:pic>
        <p:nvPicPr>
          <p:cNvPr id="56323" name="Picture 3" descr="dhcp2"/>
          <p:cNvPicPr>
            <a:picLocks noChangeAspect="1" noChangeArrowheads="1"/>
          </p:cNvPicPr>
          <p:nvPr/>
        </p:nvPicPr>
        <p:blipFill>
          <a:blip r:embed="rId2">
            <a:extLst>
              <a:ext uri="{28A0092B-C50C-407E-A947-70E740481C1C}">
                <a14:useLocalDpi xmlns:a14="http://schemas.microsoft.com/office/drawing/2010/main" val="0"/>
              </a:ext>
            </a:extLst>
          </a:blip>
          <a:srcRect l="10365" t="4694" r="20251" b="2821"/>
          <a:stretch>
            <a:fillRect/>
          </a:stretch>
        </p:blipFill>
        <p:spPr bwMode="auto">
          <a:xfrm>
            <a:off x="3419475" y="476250"/>
            <a:ext cx="4824413" cy="619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1000125"/>
            <a:ext cx="9286875" cy="2216150"/>
            <a:chOff x="1418251" y="966380"/>
            <a:chExt cx="7367436" cy="2215991"/>
          </a:xfrm>
        </p:grpSpPr>
        <p:sp>
          <p:nvSpPr>
            <p:cNvPr id="57361" name="AutoShape 2"/>
            <p:cNvSpPr>
              <a:spLocks noChangeArrowheads="1"/>
            </p:cNvSpPr>
            <p:nvPr/>
          </p:nvSpPr>
          <p:spPr bwMode="gray">
            <a:xfrm>
              <a:off x="1418251" y="1071547"/>
              <a:ext cx="7254065" cy="2037974"/>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62" name="TextBox 4"/>
            <p:cNvSpPr txBox="1">
              <a:spLocks noChangeArrowheads="1"/>
            </p:cNvSpPr>
            <p:nvPr/>
          </p:nvSpPr>
          <p:spPr bwMode="auto">
            <a:xfrm>
              <a:off x="1701640" y="966380"/>
              <a:ext cx="7084047"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zh-CN" altLang="en-US" sz="2300">
                  <a:solidFill>
                    <a:srgbClr val="002060"/>
                  </a:solidFill>
                  <a:latin typeface="Times New Roman" panose="02020603050405020304" pitchFamily="18" charset="0"/>
                  <a:ea typeface="黑体" panose="02010609060101010101" pitchFamily="49" charset="-122"/>
                </a:rPr>
                <a:t>此协议只能在本地网络上使用，这主要基于安全性考虑。处于启动状态的客户机向本地网络广播查询信息。这些查询信息可到处传播。由于处于启动状态的主机尚不知道其自身的</a:t>
              </a:r>
              <a:r>
                <a:rPr lang="en-US" altLang="zh-CN" sz="2300">
                  <a:solidFill>
                    <a:srgbClr val="002060"/>
                  </a:solidFill>
                  <a:latin typeface="Times New Roman" panose="02020603050405020304" pitchFamily="18" charset="0"/>
                  <a:ea typeface="黑体" panose="02010609060101010101" pitchFamily="49" charset="-122"/>
                </a:rPr>
                <a:t>IP</a:t>
              </a:r>
              <a:r>
                <a:rPr lang="zh-CN" altLang="en-US" sz="2300">
                  <a:solidFill>
                    <a:srgbClr val="002060"/>
                  </a:solidFill>
                  <a:latin typeface="Times New Roman" panose="02020603050405020304" pitchFamily="18" charset="0"/>
                  <a:ea typeface="黑体" panose="02010609060101010101" pitchFamily="49" charset="-122"/>
                </a:rPr>
                <a:t>地址，服务器的响应必须要传送它的第二层地址，通常为它的以太网地址。由于远程攻击者无法做到对本地网络的直接访问，因此也</a:t>
              </a:r>
              <a:r>
                <a:rPr lang="zh-CN" altLang="en-US" sz="2300" b="1">
                  <a:solidFill>
                    <a:srgbClr val="C00000"/>
                  </a:solidFill>
                  <a:latin typeface="Times New Roman" panose="02020603050405020304" pitchFamily="18" charset="0"/>
                  <a:ea typeface="黑体" panose="02010609060101010101" pitchFamily="49" charset="-122"/>
                </a:rPr>
                <a:t>不能发动远程攻击</a:t>
              </a:r>
              <a:r>
                <a:rPr lang="zh-CN" altLang="en-US" sz="2300">
                  <a:solidFill>
                    <a:srgbClr val="002060"/>
                  </a:solidFill>
                  <a:latin typeface="Times New Roman" panose="02020603050405020304" pitchFamily="18" charset="0"/>
                  <a:ea typeface="黑体" panose="02010609060101010101" pitchFamily="49" charset="-122"/>
                </a:rPr>
                <a:t>。</a:t>
              </a:r>
            </a:p>
          </p:txBody>
        </p:sp>
      </p:grpSp>
      <p:grpSp>
        <p:nvGrpSpPr>
          <p:cNvPr id="3" name="组合 5"/>
          <p:cNvGrpSpPr/>
          <p:nvPr/>
        </p:nvGrpSpPr>
        <p:grpSpPr bwMode="auto">
          <a:xfrm>
            <a:off x="0" y="3214688"/>
            <a:ext cx="9215438" cy="941387"/>
            <a:chOff x="1485321" y="3281361"/>
            <a:chExt cx="7731425" cy="941796"/>
          </a:xfrm>
        </p:grpSpPr>
        <p:sp>
          <p:nvSpPr>
            <p:cNvPr id="57359" name="AutoShape 8"/>
            <p:cNvSpPr>
              <a:spLocks noChangeArrowheads="1"/>
            </p:cNvSpPr>
            <p:nvPr/>
          </p:nvSpPr>
          <p:spPr bwMode="gray">
            <a:xfrm>
              <a:off x="1485321" y="3286124"/>
              <a:ext cx="7658679" cy="928694"/>
            </a:xfrm>
            <a:prstGeom prst="roundRect">
              <a:avLst>
                <a:gd name="adj" fmla="val 11505"/>
              </a:avLst>
            </a:prstGeom>
            <a:gradFill rotWithShape="1">
              <a:gsLst>
                <a:gs pos="0">
                  <a:srgbClr val="6699FF"/>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60" name="TextBox 8"/>
            <p:cNvSpPr txBox="1">
              <a:spLocks noChangeArrowheads="1"/>
            </p:cNvSpPr>
            <p:nvPr/>
          </p:nvSpPr>
          <p:spPr bwMode="auto">
            <a:xfrm>
              <a:off x="1797829" y="3281361"/>
              <a:ext cx="7418917"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zh-CN" altLang="en-US" sz="2300">
                  <a:solidFill>
                    <a:srgbClr val="002060"/>
                  </a:solidFill>
                  <a:latin typeface="Times New Roman" panose="02020603050405020304" pitchFamily="18" charset="0"/>
                  <a:ea typeface="黑体" panose="02010609060101010101" pitchFamily="49" charset="-122"/>
                </a:rPr>
                <a:t>由于</a:t>
              </a:r>
              <a:r>
                <a:rPr lang="en-US" altLang="zh-CN" sz="2300">
                  <a:solidFill>
                    <a:srgbClr val="002060"/>
                  </a:solidFill>
                  <a:latin typeface="Times New Roman" panose="02020603050405020304" pitchFamily="18" charset="0"/>
                  <a:ea typeface="黑体" panose="02010609060101010101" pitchFamily="49" charset="-122"/>
                </a:rPr>
                <a:t>DHCP</a:t>
              </a:r>
              <a:r>
                <a:rPr lang="zh-CN" altLang="en-US" sz="2300">
                  <a:solidFill>
                    <a:srgbClr val="002060"/>
                  </a:solidFill>
                  <a:latin typeface="Times New Roman" panose="02020603050405020304" pitchFamily="18" charset="0"/>
                  <a:ea typeface="黑体" panose="02010609060101010101" pitchFamily="49" charset="-122"/>
                </a:rPr>
                <a:t>查询没有认证措施，所以查询响应容易遭受</a:t>
              </a:r>
              <a:r>
                <a:rPr lang="zh-CN" altLang="en-US" sz="2300" b="1">
                  <a:solidFill>
                    <a:srgbClr val="C00000"/>
                  </a:solidFill>
                  <a:latin typeface="Times New Roman" panose="02020603050405020304" pitchFamily="18" charset="0"/>
                  <a:ea typeface="黑体" panose="02010609060101010101" pitchFamily="49" charset="-122"/>
                </a:rPr>
                <a:t>中间人攻击和</a:t>
              </a:r>
              <a:r>
                <a:rPr lang="en-US" altLang="zh-CN" sz="2300" b="1">
                  <a:solidFill>
                    <a:srgbClr val="C00000"/>
                  </a:solidFill>
                  <a:latin typeface="Times New Roman" panose="02020603050405020304" pitchFamily="18" charset="0"/>
                  <a:ea typeface="黑体" panose="02010609060101010101" pitchFamily="49" charset="-122"/>
                </a:rPr>
                <a:t>DOS</a:t>
              </a:r>
              <a:r>
                <a:rPr lang="zh-CN" altLang="en-US" sz="2300" b="1">
                  <a:solidFill>
                    <a:srgbClr val="C00000"/>
                  </a:solidFill>
                  <a:latin typeface="Times New Roman" panose="02020603050405020304" pitchFamily="18" charset="0"/>
                  <a:ea typeface="黑体" panose="02010609060101010101" pitchFamily="49" charset="-122"/>
                </a:rPr>
                <a:t>攻击</a:t>
              </a:r>
              <a:r>
                <a:rPr lang="zh-CN" altLang="en-US" sz="2300">
                  <a:solidFill>
                    <a:srgbClr val="002060"/>
                  </a:solidFill>
                  <a:latin typeface="Times New Roman" panose="02020603050405020304" pitchFamily="18" charset="0"/>
                  <a:ea typeface="黑体" panose="02010609060101010101" pitchFamily="49" charset="-122"/>
                </a:rPr>
                <a:t>。</a:t>
              </a:r>
            </a:p>
          </p:txBody>
        </p:sp>
      </p:grpSp>
      <p:sp>
        <p:nvSpPr>
          <p:cNvPr id="10"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sz="4000" b="1" kern="0" dirty="0">
                <a:solidFill>
                  <a:schemeClr val="bg1"/>
                </a:solidFill>
                <a:latin typeface="Times New Roman" panose="02020603050405020304" pitchFamily="18" charset="0"/>
                <a:ea typeface="黑体" panose="02010609060101010101" pitchFamily="49" charset="-122"/>
                <a:cs typeface="+mj-cs"/>
                <a:sym typeface="Gulim" pitchFamily="34" charset="-127"/>
              </a:rPr>
              <a:t>DHCP</a:t>
            </a:r>
            <a:r>
              <a:rPr lang="zh-CN" altLang="en-US"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协议的安全性</a:t>
            </a:r>
            <a:endParaRPr lang="zh-CN" altLang="en-US" sz="44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endParaRPr>
          </a:p>
        </p:txBody>
      </p:sp>
      <p:grpSp>
        <p:nvGrpSpPr>
          <p:cNvPr id="4" name="组合 10"/>
          <p:cNvGrpSpPr/>
          <p:nvPr/>
        </p:nvGrpSpPr>
        <p:grpSpPr bwMode="auto">
          <a:xfrm>
            <a:off x="0" y="4130675"/>
            <a:ext cx="9144000" cy="933450"/>
            <a:chOff x="1431135" y="1006053"/>
            <a:chExt cx="7714584" cy="933855"/>
          </a:xfrm>
        </p:grpSpPr>
        <p:sp>
          <p:nvSpPr>
            <p:cNvPr id="57357" name="AutoShape 2"/>
            <p:cNvSpPr>
              <a:spLocks noChangeArrowheads="1"/>
            </p:cNvSpPr>
            <p:nvPr/>
          </p:nvSpPr>
          <p:spPr bwMode="gray">
            <a:xfrm>
              <a:off x="1431135" y="1071546"/>
              <a:ext cx="7714584" cy="857256"/>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58" name="TextBox 13"/>
            <p:cNvSpPr txBox="1">
              <a:spLocks noChangeArrowheads="1"/>
            </p:cNvSpPr>
            <p:nvPr/>
          </p:nvSpPr>
          <p:spPr bwMode="auto">
            <a:xfrm>
              <a:off x="1732486" y="1006053"/>
              <a:ext cx="7413233" cy="93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20000"/>
                </a:lnSpc>
                <a:buFontTx/>
                <a:buBlip>
                  <a:blip r:embed="rId2"/>
                </a:buBlip>
              </a:pPr>
              <a:r>
                <a:rPr lang="zh-CN" altLang="en-US" sz="2300">
                  <a:solidFill>
                    <a:srgbClr val="002060"/>
                  </a:solidFill>
                  <a:latin typeface="Times New Roman" panose="02020603050405020304" pitchFamily="18" charset="0"/>
                  <a:ea typeface="黑体" panose="02010609060101010101" pitchFamily="49" charset="-122"/>
                </a:rPr>
                <a:t>如果攻击者已经接入到本地网络，那么它就可能对</a:t>
              </a:r>
              <a:r>
                <a:rPr lang="en-US" altLang="zh-CN" sz="2300">
                  <a:solidFill>
                    <a:srgbClr val="002060"/>
                  </a:solidFill>
                  <a:latin typeface="Times New Roman" panose="02020603050405020304" pitchFamily="18" charset="0"/>
                  <a:ea typeface="黑体" panose="02010609060101010101" pitchFamily="49" charset="-122"/>
                </a:rPr>
                <a:t>DHCP</a:t>
              </a:r>
              <a:r>
                <a:rPr lang="zh-CN" altLang="en-US" sz="2300">
                  <a:solidFill>
                    <a:srgbClr val="002060"/>
                  </a:solidFill>
                  <a:latin typeface="Times New Roman" panose="02020603050405020304" pitchFamily="18" charset="0"/>
                  <a:ea typeface="黑体" panose="02010609060101010101" pitchFamily="49" charset="-122"/>
                </a:rPr>
                <a:t>服务器发动</a:t>
              </a:r>
              <a:r>
                <a:rPr lang="en-US" altLang="zh-CN" sz="2300" b="1">
                  <a:solidFill>
                    <a:srgbClr val="C00000"/>
                  </a:solidFill>
                  <a:latin typeface="Times New Roman" panose="02020603050405020304" pitchFamily="18" charset="0"/>
                  <a:ea typeface="黑体" panose="02010609060101010101" pitchFamily="49" charset="-122"/>
                </a:rPr>
                <a:t>ARP</a:t>
              </a:r>
              <a:r>
                <a:rPr lang="zh-CN" altLang="en-US" sz="2300" b="1">
                  <a:solidFill>
                    <a:srgbClr val="C00000"/>
                  </a:solidFill>
                  <a:latin typeface="Times New Roman" panose="02020603050405020304" pitchFamily="18" charset="0"/>
                  <a:ea typeface="黑体" panose="02010609060101010101" pitchFamily="49" charset="-122"/>
                </a:rPr>
                <a:t>欺骗攻击</a:t>
              </a:r>
              <a:r>
                <a:rPr lang="zh-CN" altLang="en-US" sz="2300">
                  <a:solidFill>
                    <a:srgbClr val="002060"/>
                  </a:solidFill>
                  <a:latin typeface="Times New Roman" panose="02020603050405020304" pitchFamily="18" charset="0"/>
                  <a:ea typeface="黑体" panose="02010609060101010101" pitchFamily="49" charset="-122"/>
                </a:rPr>
                <a:t>。</a:t>
              </a:r>
            </a:p>
          </p:txBody>
        </p:sp>
      </p:grpSp>
      <p:grpSp>
        <p:nvGrpSpPr>
          <p:cNvPr id="5" name="组合 14"/>
          <p:cNvGrpSpPr/>
          <p:nvPr/>
        </p:nvGrpSpPr>
        <p:grpSpPr bwMode="auto">
          <a:xfrm>
            <a:off x="0" y="5067300"/>
            <a:ext cx="9185275" cy="1774825"/>
            <a:chOff x="1438147" y="3254498"/>
            <a:chExt cx="7705853" cy="1775380"/>
          </a:xfrm>
        </p:grpSpPr>
        <p:sp>
          <p:nvSpPr>
            <p:cNvPr id="57355" name="AutoShape 8"/>
            <p:cNvSpPr>
              <a:spLocks noChangeArrowheads="1"/>
            </p:cNvSpPr>
            <p:nvPr/>
          </p:nvSpPr>
          <p:spPr bwMode="gray">
            <a:xfrm>
              <a:off x="1438147" y="3286123"/>
              <a:ext cx="7705853" cy="1718677"/>
            </a:xfrm>
            <a:prstGeom prst="roundRect">
              <a:avLst>
                <a:gd name="adj" fmla="val 11505"/>
              </a:avLst>
            </a:prstGeom>
            <a:gradFill rotWithShape="1">
              <a:gsLst>
                <a:gs pos="0">
                  <a:srgbClr val="6699FF"/>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56" name="TextBox 17"/>
            <p:cNvSpPr txBox="1">
              <a:spLocks noChangeArrowheads="1"/>
            </p:cNvSpPr>
            <p:nvPr/>
          </p:nvSpPr>
          <p:spPr bwMode="auto">
            <a:xfrm>
              <a:off x="1737804" y="3254498"/>
              <a:ext cx="7371569" cy="177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20000"/>
                </a:lnSpc>
                <a:buFontTx/>
                <a:buBlip>
                  <a:blip r:embed="rId2"/>
                </a:buBlip>
              </a:pPr>
              <a:r>
                <a:rPr lang="zh-CN" altLang="en-US" sz="2300" b="1">
                  <a:solidFill>
                    <a:srgbClr val="C00000"/>
                  </a:solidFill>
                  <a:latin typeface="Times New Roman" panose="02020603050405020304" pitchFamily="18" charset="0"/>
                  <a:ea typeface="黑体" panose="02010609060101010101" pitchFamily="49" charset="-122"/>
                </a:rPr>
                <a:t>假冒</a:t>
              </a:r>
              <a:r>
                <a:rPr lang="zh-CN" altLang="en-US" sz="2300">
                  <a:solidFill>
                    <a:srgbClr val="002060"/>
                  </a:solidFill>
                  <a:latin typeface="Times New Roman" panose="02020603050405020304" pitchFamily="18" charset="0"/>
                  <a:ea typeface="黑体" panose="02010609060101010101" pitchFamily="49" charset="-122"/>
                </a:rPr>
                <a:t>的</a:t>
              </a:r>
              <a:r>
                <a:rPr lang="en-US" altLang="zh-CN" sz="2300">
                  <a:solidFill>
                    <a:srgbClr val="002060"/>
                  </a:solidFill>
                  <a:latin typeface="Times New Roman" panose="02020603050405020304" pitchFamily="18" charset="0"/>
                  <a:ea typeface="黑体" panose="02010609060101010101" pitchFamily="49" charset="-122"/>
                </a:rPr>
                <a:t>DHCP</a:t>
              </a:r>
              <a:r>
                <a:rPr lang="zh-CN" altLang="en-US" sz="2300">
                  <a:solidFill>
                    <a:srgbClr val="002060"/>
                  </a:solidFill>
                  <a:latin typeface="Times New Roman" panose="02020603050405020304" pitchFamily="18" charset="0"/>
                  <a:ea typeface="黑体" panose="02010609060101010101" pitchFamily="49" charset="-122"/>
                </a:rPr>
                <a:t>服务器能够压制合法的服务器，对查询提供响应，并允许各种类型的攻击。这些假冒的服务器会模仿不同的以太地址，并向合法服务器发出请求。这样，合法的服务器会被这些查询请求淹没，全部可用的</a:t>
              </a:r>
              <a:r>
                <a:rPr lang="en-US" altLang="zh-CN" sz="2300">
                  <a:solidFill>
                    <a:srgbClr val="002060"/>
                  </a:solidFill>
                  <a:latin typeface="Times New Roman" panose="02020603050405020304" pitchFamily="18" charset="0"/>
                  <a:ea typeface="黑体" panose="02010609060101010101" pitchFamily="49" charset="-122"/>
                </a:rPr>
                <a:t>IP</a:t>
              </a:r>
              <a:r>
                <a:rPr lang="zh-CN" altLang="en-US" sz="2300">
                  <a:solidFill>
                    <a:srgbClr val="002060"/>
                  </a:solidFill>
                  <a:latin typeface="Times New Roman" panose="02020603050405020304" pitchFamily="18" charset="0"/>
                  <a:ea typeface="黑体" panose="02010609060101010101" pitchFamily="49" charset="-122"/>
                </a:rPr>
                <a:t>地址会被耗尽。</a:t>
              </a:r>
            </a:p>
          </p:txBody>
        </p:sp>
      </p:grpSp>
      <p:sp>
        <p:nvSpPr>
          <p:cNvPr id="57351" name="AutoShape 4"/>
          <p:cNvSpPr>
            <a:spLocks noChangeArrowheads="1"/>
          </p:cNvSpPr>
          <p:nvPr/>
        </p:nvSpPr>
        <p:spPr bwMode="gray">
          <a:xfrm>
            <a:off x="0" y="1857375"/>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52" name="AutoShape 4"/>
          <p:cNvSpPr>
            <a:spLocks noChangeArrowheads="1"/>
          </p:cNvSpPr>
          <p:nvPr/>
        </p:nvSpPr>
        <p:spPr bwMode="gray">
          <a:xfrm>
            <a:off x="0" y="3500438"/>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53" name="AutoShape 4"/>
          <p:cNvSpPr>
            <a:spLocks noChangeArrowheads="1"/>
          </p:cNvSpPr>
          <p:nvPr/>
        </p:nvSpPr>
        <p:spPr bwMode="gray">
          <a:xfrm>
            <a:off x="0" y="4429125"/>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57354" name="AutoShape 4"/>
          <p:cNvSpPr>
            <a:spLocks noChangeArrowheads="1"/>
          </p:cNvSpPr>
          <p:nvPr/>
        </p:nvSpPr>
        <p:spPr bwMode="gray">
          <a:xfrm>
            <a:off x="0" y="5715000"/>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par>
                                <p:cTn id="8" presetID="1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Left)">
                                      <p:cBhvr>
                                        <p:cTn id="10" dur="500"/>
                                        <p:tgtEl>
                                          <p:spTgt spid="3"/>
                                        </p:tgtEl>
                                      </p:cBhvr>
                                    </p:animEffect>
                                  </p:childTnLst>
                                </p:cTn>
                              </p:par>
                              <p:par>
                                <p:cTn id="11" presetID="1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lide(fromLeft)">
                                      <p:cBhvr>
                                        <p:cTn id="13" dur="500"/>
                                        <p:tgtEl>
                                          <p:spTgt spid="4"/>
                                        </p:tgtEl>
                                      </p:cBhvr>
                                    </p:animEffect>
                                  </p:childTnLst>
                                </p:cTn>
                              </p:par>
                              <p:par>
                                <p:cTn id="14" presetID="1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idx="4294967295"/>
          </p:nvPr>
        </p:nvSpPr>
        <p:spPr>
          <a:xfrm>
            <a:off x="0" y="-25400"/>
            <a:ext cx="9144000" cy="1141413"/>
          </a:xfrm>
        </p:spPr>
        <p:txBody>
          <a:bodyPr/>
          <a:lstStyle/>
          <a:p>
            <a:r>
              <a:rPr lang="en-US" altLang="zh-CN" sz="4000" smtClean="0">
                <a:latin typeface="Times New Roman" panose="02020603050405020304" pitchFamily="18" charset="0"/>
              </a:rPr>
              <a:t>2.2.3 </a:t>
            </a:r>
            <a:r>
              <a:rPr lang="zh-CN" altLang="en-US" sz="4000" smtClean="0">
                <a:latin typeface="Times New Roman" panose="02020603050405020304" pitchFamily="18" charset="0"/>
              </a:rPr>
              <a:t>域名系统</a:t>
            </a:r>
            <a:r>
              <a:rPr lang="en-US" altLang="zh-CN" sz="4000" smtClean="0">
                <a:latin typeface="Times New Roman" panose="02020603050405020304" pitchFamily="18" charset="0"/>
                <a:sym typeface="Gulim" pitchFamily="34" charset="-127"/>
              </a:rPr>
              <a:t>——DNS</a:t>
            </a:r>
            <a:endParaRPr lang="zh-CN" altLang="en-US" smtClean="0">
              <a:latin typeface="Times New Roman" panose="02020603050405020304" pitchFamily="18" charset="0"/>
            </a:endParaRPr>
          </a:p>
        </p:txBody>
      </p:sp>
      <p:pic>
        <p:nvPicPr>
          <p:cNvPr id="430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2433638"/>
            <a:ext cx="6024563" cy="423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p:cNvSpPr>
            <a:spLocks noChangeArrowheads="1"/>
          </p:cNvSpPr>
          <p:nvPr/>
        </p:nvSpPr>
        <p:spPr bwMode="auto">
          <a:xfrm>
            <a:off x="142875" y="1143000"/>
            <a:ext cx="8858250" cy="1143000"/>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anchor="ctr"/>
          <a:lstStyle/>
          <a:p>
            <a:pPr eaLnBrk="0" hangingPunct="0">
              <a:lnSpc>
                <a:spcPct val="80000"/>
              </a:lnSpc>
              <a:spcBef>
                <a:spcPct val="20000"/>
              </a:spcBef>
              <a:defRPr/>
            </a:pPr>
            <a:r>
              <a:rPr lang="zh-CN" altLang="en-US" sz="2600" kern="0" dirty="0">
                <a:solidFill>
                  <a:srgbClr val="002060"/>
                </a:solidFill>
                <a:latin typeface="Times New Roman" panose="02020603050405020304" pitchFamily="18" charset="0"/>
                <a:ea typeface="黑体" panose="02010609060101010101" pitchFamily="49" charset="-122"/>
              </a:rPr>
              <a:t>域名系统是一个分布式数据库系统，用来实现“域名</a:t>
            </a:r>
            <a:r>
              <a:rPr lang="en-US" altLang="zh-CN" sz="2600" kern="0" dirty="0">
                <a:solidFill>
                  <a:srgbClr val="002060"/>
                </a:solidFill>
                <a:latin typeface="Times New Roman" panose="02020603050405020304" pitchFamily="18" charset="0"/>
                <a:ea typeface="黑体" panose="02010609060101010101" pitchFamily="49" charset="-122"/>
              </a:rPr>
              <a:t>—IP</a:t>
            </a:r>
            <a:r>
              <a:rPr lang="zh-CN" altLang="en-US" sz="2600" kern="0" dirty="0">
                <a:solidFill>
                  <a:srgbClr val="002060"/>
                </a:solidFill>
                <a:latin typeface="Times New Roman" panose="02020603050405020304" pitchFamily="18" charset="0"/>
                <a:ea typeface="黑体" panose="02010609060101010101" pitchFamily="49" charset="-122"/>
              </a:rPr>
              <a:t>地址”，或“</a:t>
            </a:r>
            <a:r>
              <a:rPr lang="en-US" altLang="zh-CN" sz="2600" kern="0" dirty="0">
                <a:solidFill>
                  <a:srgbClr val="002060"/>
                </a:solidFill>
                <a:latin typeface="Times New Roman" panose="02020603050405020304" pitchFamily="18" charset="0"/>
                <a:ea typeface="黑体" panose="02010609060101010101" pitchFamily="49" charset="-122"/>
              </a:rPr>
              <a:t>IP</a:t>
            </a:r>
            <a:r>
              <a:rPr lang="zh-CN" altLang="en-US" sz="2600" kern="0" dirty="0">
                <a:solidFill>
                  <a:srgbClr val="002060"/>
                </a:solidFill>
                <a:latin typeface="Times New Roman" panose="02020603050405020304" pitchFamily="18" charset="0"/>
                <a:ea typeface="黑体" panose="02010609060101010101" pitchFamily="49" charset="-122"/>
              </a:rPr>
              <a:t>地址</a:t>
            </a:r>
            <a:r>
              <a:rPr lang="en-US" altLang="zh-CN" sz="2600" kern="0" dirty="0">
                <a:solidFill>
                  <a:srgbClr val="002060"/>
                </a:solidFill>
                <a:latin typeface="Times New Roman" panose="02020603050405020304" pitchFamily="18" charset="0"/>
                <a:ea typeface="黑体" panose="02010609060101010101" pitchFamily="49" charset="-122"/>
              </a:rPr>
              <a:t>—</a:t>
            </a:r>
            <a:r>
              <a:rPr lang="zh-CN" altLang="en-US" sz="2600" kern="0" dirty="0">
                <a:solidFill>
                  <a:srgbClr val="002060"/>
                </a:solidFill>
                <a:latin typeface="Times New Roman" panose="02020603050405020304" pitchFamily="18" charset="0"/>
                <a:ea typeface="黑体" panose="02010609060101010101" pitchFamily="49" charset="-122"/>
              </a:rPr>
              <a:t>域名”的映射。</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wipe(up)">
                                      <p:cBhvr>
                                        <p:cTn id="12"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nvSpPr>
        <p:spPr bwMode="auto">
          <a:xfrm>
            <a:off x="106363" y="-26988"/>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Gulim" pitchFamily="34" charset="-127"/>
              </a:rPr>
              <a:t>DNS</a:t>
            </a:r>
            <a:r>
              <a:rPr lang="zh-CN" altLang="en-US" sz="4000" b="1">
                <a:solidFill>
                  <a:schemeClr val="bg1"/>
                </a:solidFill>
                <a:latin typeface="Times New Roman" panose="02020603050405020304" pitchFamily="18" charset="0"/>
                <a:ea typeface="黑体" panose="02010609060101010101" pitchFamily="49" charset="-122"/>
                <a:sym typeface="Tahoma" panose="020B0604030504040204" pitchFamily="34" charset="0"/>
              </a:rPr>
              <a:t>的安全性</a:t>
            </a:r>
            <a:r>
              <a:rPr lang="en-US" altLang="zh-CN" sz="4000" b="1">
                <a:solidFill>
                  <a:schemeClr val="bg1"/>
                </a:solidFill>
                <a:latin typeface="Times New Roman" panose="02020603050405020304" pitchFamily="18" charset="0"/>
                <a:ea typeface="黑体" panose="02010609060101010101" pitchFamily="49" charset="-122"/>
                <a:sym typeface="Tahoma" panose="020B0604030504040204" pitchFamily="34" charset="0"/>
              </a:rPr>
              <a:t>(1)</a:t>
            </a:r>
            <a:endParaRPr lang="zh-CN" altLang="en-US" sz="4000" b="1">
              <a:solidFill>
                <a:schemeClr val="bg1"/>
              </a:solidFill>
              <a:latin typeface="Times New Roman" panose="02020603050405020304" pitchFamily="18" charset="0"/>
              <a:ea typeface="黑体" panose="02010609060101010101" pitchFamily="49" charset="-122"/>
              <a:sym typeface="Tahoma" panose="020B0604030504040204" pitchFamily="34" charset="0"/>
            </a:endParaRPr>
          </a:p>
        </p:txBody>
      </p:sp>
      <p:sp>
        <p:nvSpPr>
          <p:cNvPr id="59395" name="AutoShape 4"/>
          <p:cNvSpPr>
            <a:spLocks noChangeArrowheads="1"/>
          </p:cNvSpPr>
          <p:nvPr/>
        </p:nvSpPr>
        <p:spPr bwMode="gray">
          <a:xfrm>
            <a:off x="6350" y="3714750"/>
            <a:ext cx="636588" cy="381000"/>
          </a:xfrm>
          <a:prstGeom prst="rightArrow">
            <a:avLst>
              <a:gd name="adj1" fmla="val 50000"/>
              <a:gd name="adj2" fmla="val 58394"/>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graphicFrame>
        <p:nvGraphicFramePr>
          <p:cNvPr id="44036" name="Object 11"/>
          <p:cNvGraphicFramePr/>
          <p:nvPr/>
        </p:nvGraphicFramePr>
        <p:xfrm>
          <a:off x="2786063" y="1785938"/>
          <a:ext cx="6251575" cy="4857750"/>
        </p:xfrm>
        <a:graphic>
          <a:graphicData uri="http://schemas.openxmlformats.org/presentationml/2006/ole">
            <mc:AlternateContent xmlns:mc="http://schemas.openxmlformats.org/markup-compatibility/2006">
              <mc:Choice xmlns:v="urn:schemas-microsoft-com:vml" Requires="v">
                <p:oleObj spid="_x0000_s59407" name="BMP 图像" r:id="rId3" imgW="4676775" imgH="3800475" progId="PBrush">
                  <p:embed/>
                </p:oleObj>
              </mc:Choice>
              <mc:Fallback>
                <p:oleObj name="BMP 图像" r:id="rId3" imgW="4676775" imgH="3800475" progId="PBrush">
                  <p:embed/>
                  <p:pic>
                    <p:nvPicPr>
                      <p:cNvPr id="0" name="Object 1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063" y="1785938"/>
                        <a:ext cx="6251575" cy="485775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397" name="TextBox 7"/>
          <p:cNvSpPr txBox="1">
            <a:spLocks noChangeArrowheads="1"/>
          </p:cNvSpPr>
          <p:nvPr/>
        </p:nvSpPr>
        <p:spPr bwMode="auto">
          <a:xfrm>
            <a:off x="285750" y="1214438"/>
            <a:ext cx="8501063"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5"/>
              </a:buBlip>
            </a:pPr>
            <a:r>
              <a:rPr lang="en-US" altLang="zh-CN" sz="2400">
                <a:solidFill>
                  <a:srgbClr val="002060"/>
                </a:solidFill>
                <a:latin typeface="Times New Roman" panose="02020603050405020304" pitchFamily="18" charset="0"/>
                <a:ea typeface="黑体" panose="02010609060101010101" pitchFamily="49" charset="-122"/>
              </a:rPr>
              <a:t>DNS</a:t>
            </a:r>
            <a:r>
              <a:rPr lang="zh-CN" altLang="en-US" sz="2400">
                <a:solidFill>
                  <a:srgbClr val="002060"/>
                </a:solidFill>
                <a:latin typeface="Times New Roman" panose="02020603050405020304" pitchFamily="18" charset="0"/>
                <a:ea typeface="黑体" panose="02010609060101010101" pitchFamily="49" charset="-122"/>
              </a:rPr>
              <a:t>的最大</a:t>
            </a:r>
            <a:r>
              <a:rPr lang="zh-CN" altLang="en-US" sz="2300" b="1">
                <a:solidFill>
                  <a:srgbClr val="C00000"/>
                </a:solidFill>
                <a:latin typeface="Times New Roman" panose="02020603050405020304" pitchFamily="18" charset="0"/>
                <a:ea typeface="黑体" panose="02010609060101010101" pitchFamily="49" charset="-122"/>
              </a:rPr>
              <a:t>缺陷</a:t>
            </a:r>
            <a:r>
              <a:rPr lang="zh-CN" altLang="en-US" sz="2400">
                <a:solidFill>
                  <a:srgbClr val="002060"/>
                </a:solidFill>
                <a:latin typeface="Times New Roman" panose="02020603050405020304" pitchFamily="18" charset="0"/>
                <a:ea typeface="黑体" panose="02010609060101010101" pitchFamily="49" charset="-122"/>
              </a:rPr>
              <a:t>是解析的请求者无法验证它所收到的应答信息的真实性</a:t>
            </a:r>
            <a:endParaRPr lang="en-US" altLang="zh-CN" sz="24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5"/>
              </a:buBlip>
            </a:pPr>
            <a:r>
              <a:rPr lang="en-US" altLang="zh-CN" sz="2000">
                <a:solidFill>
                  <a:srgbClr val="002060"/>
                </a:solidFill>
                <a:latin typeface="Times New Roman" panose="02020603050405020304" pitchFamily="18" charset="0"/>
                <a:ea typeface="黑体" panose="02010609060101010101" pitchFamily="49" charset="-122"/>
              </a:rPr>
              <a:t>DNS</a:t>
            </a:r>
            <a:r>
              <a:rPr lang="zh-CN" altLang="en-US" sz="2000">
                <a:solidFill>
                  <a:srgbClr val="002060"/>
                </a:solidFill>
                <a:latin typeface="Times New Roman" panose="02020603050405020304" pitchFamily="18" charset="0"/>
                <a:ea typeface="黑体" panose="02010609060101010101" pitchFamily="49" charset="-122"/>
              </a:rPr>
              <a:t>劫持</a:t>
            </a:r>
            <a:endParaRPr lang="en-US" altLang="zh-CN" sz="20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5"/>
              </a:buBlip>
            </a:pPr>
            <a:r>
              <a:rPr lang="en-US" altLang="zh-CN" sz="2000">
                <a:solidFill>
                  <a:srgbClr val="002060"/>
                </a:solidFill>
                <a:latin typeface="Times New Roman" panose="02020603050405020304" pitchFamily="18" charset="0"/>
                <a:ea typeface="黑体" panose="02010609060101010101" pitchFamily="49" charset="-122"/>
              </a:rPr>
              <a:t>DNS</a:t>
            </a:r>
            <a:r>
              <a:rPr lang="zh-CN" altLang="en-US" sz="2000">
                <a:solidFill>
                  <a:srgbClr val="002060"/>
                </a:solidFill>
                <a:latin typeface="Times New Roman" panose="02020603050405020304" pitchFamily="18" charset="0"/>
                <a:ea typeface="黑体" panose="02010609060101010101" pitchFamily="49" charset="-122"/>
              </a:rPr>
              <a:t>钓鱼</a:t>
            </a:r>
            <a:endParaRPr lang="en-US" altLang="zh-CN" sz="2000">
              <a:solidFill>
                <a:srgbClr val="002060"/>
              </a:solidFill>
              <a:latin typeface="Times New Roman" panose="02020603050405020304" pitchFamily="18" charset="0"/>
              <a:ea typeface="黑体" panose="020106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p:cTn id="7" dur="500" fill="hold"/>
                                        <p:tgtEl>
                                          <p:spTgt spid="44036"/>
                                        </p:tgtEl>
                                        <p:attrNameLst>
                                          <p:attrName>ppt_w</p:attrName>
                                        </p:attrNameLst>
                                      </p:cBhvr>
                                      <p:tavLst>
                                        <p:tav tm="0">
                                          <p:val>
                                            <p:fltVal val="0"/>
                                          </p:val>
                                        </p:tav>
                                        <p:tav tm="100000">
                                          <p:val>
                                            <p:strVal val="#ppt_w"/>
                                          </p:val>
                                        </p:tav>
                                      </p:tavLst>
                                    </p:anim>
                                    <p:anim calcmode="lin" valueType="num">
                                      <p:cBhvr>
                                        <p:cTn id="8" dur="500" fill="hold"/>
                                        <p:tgtEl>
                                          <p:spTgt spid="440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zh-CN" dirty="0" smtClean="0"/>
              <a:t>IP </a:t>
            </a:r>
            <a:r>
              <a:rPr lang="zh-CN" altLang="en-US" dirty="0" smtClean="0"/>
              <a:t>源路由欺骗的例子</a:t>
            </a:r>
          </a:p>
        </p:txBody>
      </p:sp>
      <p:sp>
        <p:nvSpPr>
          <p:cNvPr id="10243" name="Rectangle 3"/>
          <p:cNvSpPr>
            <a:spLocks noGrp="1" noChangeArrowheads="1"/>
          </p:cNvSpPr>
          <p:nvPr>
            <p:ph type="body" idx="1"/>
          </p:nvPr>
        </p:nvSpPr>
        <p:spPr/>
        <p:txBody>
          <a:bodyPr/>
          <a:lstStyle/>
          <a:p>
            <a:pPr>
              <a:buFont typeface="Arial" panose="020B0604020202020204" pitchFamily="34" charset="0"/>
              <a:buNone/>
            </a:pPr>
            <a:endParaRPr lang="zh-CN" altLang="en-US" dirty="0" smtClean="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341438"/>
            <a:ext cx="7345363"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nvSpPr>
        <p:spPr bwMode="auto">
          <a:xfrm>
            <a:off x="106363" y="-26988"/>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Gulim" pitchFamily="34" charset="-127"/>
              </a:rPr>
              <a:t>DNS</a:t>
            </a:r>
            <a:r>
              <a:rPr lang="zh-CN" altLang="en-US" sz="4000" b="1">
                <a:solidFill>
                  <a:schemeClr val="bg1"/>
                </a:solidFill>
                <a:latin typeface="Times New Roman" panose="02020603050405020304" pitchFamily="18" charset="0"/>
                <a:ea typeface="黑体" panose="02010609060101010101" pitchFamily="49" charset="-122"/>
                <a:sym typeface="Tahoma" panose="020B0604030504040204" pitchFamily="34" charset="0"/>
              </a:rPr>
              <a:t>的安全性</a:t>
            </a:r>
            <a:r>
              <a:rPr lang="en-US" altLang="zh-CN" sz="4000" b="1">
                <a:solidFill>
                  <a:schemeClr val="bg1"/>
                </a:solidFill>
                <a:latin typeface="Times New Roman" panose="02020603050405020304" pitchFamily="18" charset="0"/>
                <a:ea typeface="黑体" panose="02010609060101010101" pitchFamily="49" charset="-122"/>
                <a:sym typeface="Tahoma" panose="020B0604030504040204" pitchFamily="34" charset="0"/>
              </a:rPr>
              <a:t>(2)</a:t>
            </a:r>
            <a:endParaRPr lang="zh-CN" altLang="en-US" sz="4000" b="1">
              <a:solidFill>
                <a:schemeClr val="bg1"/>
              </a:solidFill>
              <a:latin typeface="Times New Roman" panose="02020603050405020304" pitchFamily="18" charset="0"/>
              <a:ea typeface="黑体" panose="02010609060101010101" pitchFamily="49" charset="-122"/>
              <a:sym typeface="Tahoma" panose="020B0604030504040204" pitchFamily="34" charset="0"/>
            </a:endParaRPr>
          </a:p>
        </p:txBody>
      </p:sp>
      <p:grpSp>
        <p:nvGrpSpPr>
          <p:cNvPr id="2" name="组合 4"/>
          <p:cNvGrpSpPr/>
          <p:nvPr/>
        </p:nvGrpSpPr>
        <p:grpSpPr bwMode="auto">
          <a:xfrm>
            <a:off x="6350" y="1214438"/>
            <a:ext cx="8780463" cy="4524375"/>
            <a:chOff x="1536116" y="2366581"/>
            <a:chExt cx="7365845" cy="4524743"/>
          </a:xfrm>
        </p:grpSpPr>
        <p:sp>
          <p:nvSpPr>
            <p:cNvPr id="60420" name="AutoShape 4"/>
            <p:cNvSpPr>
              <a:spLocks noChangeArrowheads="1"/>
            </p:cNvSpPr>
            <p:nvPr/>
          </p:nvSpPr>
          <p:spPr bwMode="gray">
            <a:xfrm>
              <a:off x="1536116" y="4866911"/>
              <a:ext cx="533400" cy="381000"/>
            </a:xfrm>
            <a:prstGeom prst="rightArrow">
              <a:avLst>
                <a:gd name="adj1" fmla="val 50000"/>
                <a:gd name="adj2" fmla="val 58333"/>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60421" name="TextBox 7"/>
            <p:cNvSpPr txBox="1">
              <a:spLocks noChangeArrowheads="1"/>
            </p:cNvSpPr>
            <p:nvPr/>
          </p:nvSpPr>
          <p:spPr bwMode="auto">
            <a:xfrm>
              <a:off x="1769847" y="2366581"/>
              <a:ext cx="7132114" cy="45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en-US" altLang="zh-CN" sz="2400">
                  <a:solidFill>
                    <a:srgbClr val="002060"/>
                  </a:solidFill>
                  <a:latin typeface="Times New Roman" panose="02020603050405020304" pitchFamily="18" charset="0"/>
                  <a:ea typeface="黑体" panose="02010609060101010101" pitchFamily="49" charset="-122"/>
                </a:rPr>
                <a:t>DNS</a:t>
              </a:r>
              <a:r>
                <a:rPr lang="zh-CN" altLang="en-US" sz="2400">
                  <a:solidFill>
                    <a:srgbClr val="002060"/>
                  </a:solidFill>
                  <a:latin typeface="Times New Roman" panose="02020603050405020304" pitchFamily="18" charset="0"/>
                  <a:ea typeface="黑体" panose="02010609060101010101" pitchFamily="49" charset="-122"/>
                </a:rPr>
                <a:t>服务器使用“</a:t>
              </a:r>
              <a:r>
                <a:rPr lang="en-US" altLang="zh-CN" sz="2400">
                  <a:solidFill>
                    <a:srgbClr val="002060"/>
                  </a:solidFill>
                  <a:latin typeface="Times New Roman" panose="02020603050405020304" pitchFamily="18" charset="0"/>
                  <a:ea typeface="黑体" panose="02010609060101010101" pitchFamily="49" charset="-122"/>
                </a:rPr>
                <a:t>zone  transfer</a:t>
              </a:r>
              <a:r>
                <a:rPr lang="zh-CN" altLang="en-US" sz="2400">
                  <a:solidFill>
                    <a:srgbClr val="002060"/>
                  </a:solidFill>
                  <a:latin typeface="Times New Roman" panose="02020603050405020304" pitchFamily="18" charset="0"/>
                  <a:ea typeface="黑体" panose="02010609060101010101" pitchFamily="49" charset="-122"/>
                </a:rPr>
                <a:t>”在主从服务器之间实现数据同步，攻击者可以通过这种方式获取攻击目标列表。</a:t>
              </a:r>
              <a:endParaRPr lang="en-US" altLang="zh-CN" sz="24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2"/>
                </a:buBlip>
              </a:pPr>
              <a:r>
                <a:rPr lang="en-US" altLang="zh-CN" sz="2400">
                  <a:solidFill>
                    <a:srgbClr val="002060"/>
                  </a:solidFill>
                  <a:latin typeface="Times New Roman" panose="02020603050405020304" pitchFamily="18" charset="0"/>
                  <a:ea typeface="黑体" panose="02010609060101010101" pitchFamily="49" charset="-122"/>
                </a:rPr>
                <a:t>DNS</a:t>
              </a:r>
              <a:r>
                <a:rPr lang="zh-CN" altLang="en-US" sz="2400">
                  <a:solidFill>
                    <a:srgbClr val="002060"/>
                  </a:solidFill>
                  <a:latin typeface="Times New Roman" panose="02020603050405020304" pitchFamily="18" charset="0"/>
                  <a:ea typeface="黑体" panose="02010609060101010101" pitchFamily="49" charset="-122"/>
                </a:rPr>
                <a:t>域名空间包括前向映射树（域名到</a:t>
              </a: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）和反向映射树（</a:t>
              </a: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到域名），前向和反向之间无强制联系。</a:t>
              </a:r>
              <a:endParaRPr lang="en-US" altLang="zh-CN" sz="24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2"/>
                </a:buBlip>
              </a:pPr>
              <a:r>
                <a:rPr lang="zh-CN" altLang="en-US" sz="2000">
                  <a:solidFill>
                    <a:srgbClr val="002060"/>
                  </a:solidFill>
                  <a:latin typeface="Times New Roman" panose="02020603050405020304" pitchFamily="18" charset="0"/>
                  <a:ea typeface="黑体" panose="02010609060101010101" pitchFamily="49" charset="-122"/>
                </a:rPr>
                <a:t>攻击者掌握反向映射树，可实施欺骗</a:t>
              </a:r>
              <a:endParaRPr lang="en-US" altLang="zh-CN" sz="20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2"/>
                </a:buBlip>
              </a:pPr>
              <a:r>
                <a:rPr lang="en-US" altLang="zh-CN" sz="2400">
                  <a:solidFill>
                    <a:srgbClr val="002060"/>
                  </a:solidFill>
                  <a:latin typeface="Times New Roman" panose="02020603050405020304" pitchFamily="18" charset="0"/>
                  <a:ea typeface="黑体" panose="02010609060101010101" pitchFamily="49" charset="-122"/>
                </a:rPr>
                <a:t>DNS</a:t>
              </a:r>
              <a:r>
                <a:rPr lang="zh-CN" altLang="en-US" sz="2400">
                  <a:solidFill>
                    <a:srgbClr val="002060"/>
                  </a:solidFill>
                  <a:latin typeface="Times New Roman" panose="02020603050405020304" pitchFamily="18" charset="0"/>
                  <a:ea typeface="黑体" panose="02010609060101010101" pitchFamily="49" charset="-122"/>
                </a:rPr>
                <a:t>在解析时，允许用户省掉后缀层次</a:t>
              </a:r>
              <a:endParaRPr lang="en-US" altLang="zh-CN" sz="24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2"/>
                </a:buBlip>
              </a:pPr>
              <a:r>
                <a:rPr lang="zh-CN" altLang="en-US" sz="2000">
                  <a:solidFill>
                    <a:srgbClr val="002060"/>
                  </a:solidFill>
                  <a:latin typeface="Times New Roman" panose="02020603050405020304" pitchFamily="18" charset="0"/>
                  <a:ea typeface="黑体" panose="02010609060101010101" pitchFamily="49" charset="-122"/>
                </a:rPr>
                <a:t>例如：</a:t>
              </a:r>
              <a:r>
                <a:rPr lang="en-US" altLang="zh-CN" sz="2000">
                  <a:solidFill>
                    <a:srgbClr val="002060"/>
                  </a:solidFill>
                  <a:latin typeface="Times New Roman" panose="02020603050405020304" pitchFamily="18" charset="0"/>
                  <a:ea typeface="黑体" panose="02010609060101010101" pitchFamily="49" charset="-122"/>
                </a:rPr>
                <a:t>abc.cs.big.edu</a:t>
              </a:r>
              <a:r>
                <a:rPr lang="zh-CN" altLang="en-US" sz="2000">
                  <a:solidFill>
                    <a:srgbClr val="002060"/>
                  </a:solidFill>
                  <a:latin typeface="Times New Roman" panose="02020603050405020304" pitchFamily="18" charset="0"/>
                  <a:ea typeface="黑体" panose="02010609060101010101" pitchFamily="49" charset="-122"/>
                </a:rPr>
                <a:t>上的某个用户试图解析</a:t>
              </a:r>
              <a:r>
                <a:rPr lang="en-US" altLang="zh-CN" sz="2000">
                  <a:solidFill>
                    <a:srgbClr val="002060"/>
                  </a:solidFill>
                  <a:latin typeface="Times New Roman" panose="02020603050405020304" pitchFamily="18" charset="0"/>
                  <a:ea typeface="黑体" panose="02010609060101010101" pitchFamily="49" charset="-122"/>
                </a:rPr>
                <a:t>foo.com</a:t>
              </a:r>
              <a:r>
                <a:rPr lang="zh-CN" altLang="en-US" sz="2000">
                  <a:solidFill>
                    <a:srgbClr val="002060"/>
                  </a:solidFill>
                  <a:latin typeface="Times New Roman" panose="02020603050405020304" pitchFamily="18" charset="0"/>
                  <a:ea typeface="黑体" panose="02010609060101010101" pitchFamily="49" charset="-122"/>
                </a:rPr>
                <a:t>，解析器将会先尝试连接</a:t>
              </a:r>
              <a:r>
                <a:rPr lang="en-US" altLang="zh-CN" sz="2000">
                  <a:solidFill>
                    <a:srgbClr val="002060"/>
                  </a:solidFill>
                  <a:latin typeface="Times New Roman" panose="02020603050405020304" pitchFamily="18" charset="0"/>
                  <a:ea typeface="黑体" panose="02010609060101010101" pitchFamily="49" charset="-122"/>
                </a:rPr>
                <a:t>foo.com.cs.big.edu</a:t>
              </a:r>
              <a:r>
                <a:rPr lang="zh-CN" altLang="en-US" sz="2000">
                  <a:solidFill>
                    <a:srgbClr val="002060"/>
                  </a:solidFill>
                  <a:latin typeface="Times New Roman" panose="02020603050405020304" pitchFamily="18" charset="0"/>
                  <a:ea typeface="黑体" panose="02010609060101010101" pitchFamily="49" charset="-122"/>
                </a:rPr>
                <a:t>，</a:t>
              </a:r>
              <a:r>
                <a:rPr lang="en-US" altLang="zh-CN" sz="2000">
                  <a:solidFill>
                    <a:srgbClr val="002060"/>
                  </a:solidFill>
                  <a:latin typeface="Times New Roman" panose="02020603050405020304" pitchFamily="18" charset="0"/>
                  <a:ea typeface="黑体" panose="02010609060101010101" pitchFamily="49" charset="-122"/>
                </a:rPr>
                <a:t>foo.com.big.edu</a:t>
              </a:r>
              <a:r>
                <a:rPr lang="zh-CN" altLang="en-US" sz="2000">
                  <a:solidFill>
                    <a:srgbClr val="002060"/>
                  </a:solidFill>
                  <a:latin typeface="Times New Roman" panose="02020603050405020304" pitchFamily="18" charset="0"/>
                  <a:ea typeface="黑体" panose="02010609060101010101" pitchFamily="49" charset="-122"/>
                </a:rPr>
                <a:t>，</a:t>
              </a:r>
              <a:r>
                <a:rPr lang="en-US" altLang="zh-CN" sz="2000">
                  <a:solidFill>
                    <a:srgbClr val="002060"/>
                  </a:solidFill>
                  <a:latin typeface="Times New Roman" panose="02020603050405020304" pitchFamily="18" charset="0"/>
                  <a:ea typeface="黑体" panose="02010609060101010101" pitchFamily="49" charset="-122"/>
                </a:rPr>
                <a:t>foo.com.edu</a:t>
              </a:r>
              <a:r>
                <a:rPr lang="zh-CN" altLang="en-US" sz="2000">
                  <a:solidFill>
                    <a:srgbClr val="002060"/>
                  </a:solidFill>
                  <a:latin typeface="Times New Roman" panose="02020603050405020304" pitchFamily="18" charset="0"/>
                  <a:ea typeface="黑体" panose="02010609060101010101" pitchFamily="49" charset="-122"/>
                </a:rPr>
                <a:t>，如果有人创建了域名</a:t>
              </a:r>
              <a:r>
                <a:rPr lang="en-US" altLang="zh-CN" sz="2000">
                  <a:solidFill>
                    <a:srgbClr val="002060"/>
                  </a:solidFill>
                  <a:latin typeface="Times New Roman" panose="02020603050405020304" pitchFamily="18" charset="0"/>
                  <a:ea typeface="黑体" panose="02010609060101010101" pitchFamily="49" charset="-122"/>
                </a:rPr>
                <a:t>.com.edu</a:t>
              </a:r>
              <a:r>
                <a:rPr lang="zh-CN" altLang="en-US" sz="2000">
                  <a:solidFill>
                    <a:srgbClr val="002060"/>
                  </a:solidFill>
                  <a:latin typeface="Times New Roman" panose="02020603050405020304" pitchFamily="18" charset="0"/>
                  <a:ea typeface="黑体" panose="02010609060101010101" pitchFamily="49" charset="-122"/>
                </a:rPr>
                <a:t>，则可进行截获攻击</a:t>
              </a:r>
              <a:endParaRPr lang="en-US" altLang="zh-CN" sz="20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2"/>
                </a:buBlip>
              </a:pPr>
              <a:r>
                <a:rPr lang="zh-CN" altLang="en-US" sz="2000">
                  <a:solidFill>
                    <a:srgbClr val="002060"/>
                  </a:solidFill>
                  <a:latin typeface="Times New Roman" panose="02020603050405020304" pitchFamily="18" charset="0"/>
                  <a:ea typeface="黑体" panose="02010609060101010101" pitchFamily="49" charset="-122"/>
                </a:rPr>
                <a:t>域名中包含大量网站信息，攻击者可以通过名字本身获得有用信息；</a:t>
              </a:r>
              <a:endParaRPr lang="en-US" altLang="zh-CN" sz="20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2"/>
                </a:buBlip>
              </a:pPr>
              <a:r>
                <a:rPr lang="en-US" altLang="zh-CN" sz="2000">
                  <a:solidFill>
                    <a:srgbClr val="002060"/>
                  </a:solidFill>
                  <a:latin typeface="Times New Roman" panose="02020603050405020304" pitchFamily="18" charset="0"/>
                  <a:ea typeface="黑体" panose="02010609060101010101" pitchFamily="49" charset="-122"/>
                </a:rPr>
                <a:t>……</a:t>
              </a:r>
              <a:endParaRPr lang="zh-CN" altLang="en-US" sz="2000">
                <a:solidFill>
                  <a:srgbClr val="002060"/>
                </a:solidFill>
                <a:latin typeface="Times New Roman" panose="02020603050405020304" pitchFamily="18" charset="0"/>
                <a:ea typeface="黑体" panose="02010609060101010101" pitchFamily="49"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0" y="5033963"/>
            <a:ext cx="9144000" cy="1595437"/>
            <a:chOff x="1418249" y="1037819"/>
            <a:chExt cx="7254091" cy="2113430"/>
          </a:xfrm>
        </p:grpSpPr>
        <p:sp>
          <p:nvSpPr>
            <p:cNvPr id="61459" name="AutoShape 2"/>
            <p:cNvSpPr>
              <a:spLocks noChangeArrowheads="1"/>
            </p:cNvSpPr>
            <p:nvPr/>
          </p:nvSpPr>
          <p:spPr bwMode="gray">
            <a:xfrm>
              <a:off x="1418249" y="1037819"/>
              <a:ext cx="7254065" cy="2037974"/>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61460" name="TextBox 3"/>
            <p:cNvSpPr txBox="1">
              <a:spLocks noChangeArrowheads="1"/>
            </p:cNvSpPr>
            <p:nvPr/>
          </p:nvSpPr>
          <p:spPr bwMode="auto">
            <a:xfrm>
              <a:off x="1758261" y="1323571"/>
              <a:ext cx="6914079" cy="1827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zh-CN" altLang="en-US" sz="2400">
                  <a:solidFill>
                    <a:srgbClr val="002060"/>
                  </a:solidFill>
                  <a:latin typeface="Times New Roman" panose="02020603050405020304" pitchFamily="18" charset="0"/>
                  <a:ea typeface="黑体" panose="02010609060101010101" pitchFamily="49" charset="-122"/>
                </a:rPr>
                <a:t>消除欺骗性</a:t>
              </a:r>
              <a:r>
                <a:rPr lang="en-US" altLang="zh-CN" sz="2400">
                  <a:solidFill>
                    <a:srgbClr val="002060"/>
                  </a:solidFill>
                  <a:latin typeface="Times New Roman" panose="02020603050405020304" pitchFamily="18" charset="0"/>
                  <a:ea typeface="黑体" panose="02010609060101010101" pitchFamily="49" charset="-122"/>
                </a:rPr>
                <a:t>DNS</a:t>
              </a:r>
              <a:r>
                <a:rPr lang="zh-CN" altLang="en-US" sz="2400">
                  <a:solidFill>
                    <a:srgbClr val="002060"/>
                  </a:solidFill>
                  <a:latin typeface="Times New Roman" panose="02020603050405020304" pitchFamily="18" charset="0"/>
                  <a:ea typeface="黑体" panose="02010609060101010101" pitchFamily="49" charset="-122"/>
                </a:rPr>
                <a:t>记录的有效办法是对这些记录进行</a:t>
              </a:r>
              <a:r>
                <a:rPr lang="zh-CN" altLang="en-US" sz="2400" b="1">
                  <a:solidFill>
                    <a:srgbClr val="C00000"/>
                  </a:solidFill>
                  <a:latin typeface="Times New Roman" panose="02020603050405020304" pitchFamily="18" charset="0"/>
                  <a:ea typeface="黑体" panose="02010609060101010101" pitchFamily="49" charset="-122"/>
                </a:rPr>
                <a:t>数字签名</a:t>
              </a:r>
              <a:r>
                <a:rPr lang="zh-CN" altLang="en-US" sz="2400">
                  <a:solidFill>
                    <a:srgbClr val="002060"/>
                  </a:solidFill>
                  <a:latin typeface="Times New Roman" panose="02020603050405020304" pitchFamily="18" charset="0"/>
                  <a:ea typeface="黑体" panose="02010609060101010101" pitchFamily="49" charset="-122"/>
                </a:rPr>
                <a:t>。采用</a:t>
              </a:r>
              <a:r>
                <a:rPr lang="en-US" altLang="zh-CN" sz="2400">
                  <a:solidFill>
                    <a:srgbClr val="FF0000"/>
                  </a:solidFill>
                  <a:latin typeface="Times New Roman" panose="02020603050405020304" pitchFamily="18" charset="0"/>
                  <a:ea typeface="黑体" panose="02010609060101010101" pitchFamily="49" charset="-122"/>
                </a:rPr>
                <a:t>DNSsec</a:t>
              </a:r>
              <a:r>
                <a:rPr lang="zh-CN" altLang="en-US" sz="2400">
                  <a:solidFill>
                    <a:srgbClr val="002060"/>
                  </a:solidFill>
                  <a:latin typeface="Times New Roman" panose="02020603050405020304" pitchFamily="18" charset="0"/>
                  <a:ea typeface="黑体" panose="02010609060101010101" pitchFamily="49" charset="-122"/>
                </a:rPr>
                <a:t>的机制，可以有效地防止这种欺骗。但目前此协议还存在很多问题，这些问题延缓了</a:t>
              </a:r>
              <a:r>
                <a:rPr lang="en-US" altLang="zh-CN" sz="2400">
                  <a:solidFill>
                    <a:srgbClr val="002060"/>
                  </a:solidFill>
                  <a:latin typeface="Times New Roman" panose="02020603050405020304" pitchFamily="18" charset="0"/>
                  <a:ea typeface="黑体" panose="02010609060101010101" pitchFamily="49" charset="-122"/>
                </a:rPr>
                <a:t>DNSsec</a:t>
              </a:r>
              <a:r>
                <a:rPr lang="zh-CN" altLang="en-US" sz="2400">
                  <a:solidFill>
                    <a:srgbClr val="002060"/>
                  </a:solidFill>
                  <a:latin typeface="Times New Roman" panose="02020603050405020304" pitchFamily="18" charset="0"/>
                  <a:ea typeface="黑体" panose="02010609060101010101" pitchFamily="49" charset="-122"/>
                </a:rPr>
                <a:t>的推广。</a:t>
              </a:r>
            </a:p>
          </p:txBody>
        </p:sp>
      </p:grpSp>
      <p:grpSp>
        <p:nvGrpSpPr>
          <p:cNvPr id="3" name="组合 4"/>
          <p:cNvGrpSpPr/>
          <p:nvPr/>
        </p:nvGrpSpPr>
        <p:grpSpPr bwMode="auto">
          <a:xfrm>
            <a:off x="0" y="3857625"/>
            <a:ext cx="9286875" cy="1143000"/>
            <a:chOff x="1485321" y="3000373"/>
            <a:chExt cx="7791386" cy="1214445"/>
          </a:xfrm>
        </p:grpSpPr>
        <p:sp>
          <p:nvSpPr>
            <p:cNvPr id="61457" name="AutoShape 8"/>
            <p:cNvSpPr>
              <a:spLocks noChangeArrowheads="1"/>
            </p:cNvSpPr>
            <p:nvPr/>
          </p:nvSpPr>
          <p:spPr bwMode="gray">
            <a:xfrm>
              <a:off x="1485321" y="3000373"/>
              <a:ext cx="7658679" cy="1214445"/>
            </a:xfrm>
            <a:prstGeom prst="roundRect">
              <a:avLst>
                <a:gd name="adj" fmla="val 11505"/>
              </a:avLst>
            </a:prstGeom>
            <a:gradFill rotWithShape="1">
              <a:gsLst>
                <a:gs pos="0">
                  <a:srgbClr val="6699FF"/>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61458" name="TextBox 6"/>
            <p:cNvSpPr txBox="1">
              <a:spLocks noChangeArrowheads="1"/>
            </p:cNvSpPr>
            <p:nvPr/>
          </p:nvSpPr>
          <p:spPr bwMode="auto">
            <a:xfrm>
              <a:off x="1857789" y="3143248"/>
              <a:ext cx="7418918"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zh-CN" altLang="en-US" sz="2400" b="1">
                  <a:solidFill>
                    <a:srgbClr val="C00000"/>
                  </a:solidFill>
                  <a:latin typeface="Times New Roman" panose="02020603050405020304" pitchFamily="18" charset="0"/>
                  <a:ea typeface="黑体" panose="02010609060101010101" pitchFamily="49" charset="-122"/>
                </a:rPr>
                <a:t>不要把秘密的信息放在主机名中</a:t>
              </a:r>
              <a:r>
                <a:rPr lang="zh-CN" altLang="en-US" sz="2400">
                  <a:solidFill>
                    <a:srgbClr val="002060"/>
                  </a:solidFill>
                  <a:latin typeface="Times New Roman" panose="02020603050405020304" pitchFamily="18" charset="0"/>
                  <a:ea typeface="黑体" panose="02010609060101010101" pitchFamily="49" charset="-122"/>
                </a:rPr>
                <a:t>。攻击者可以从主机名中找出有用的信息。</a:t>
              </a:r>
            </a:p>
          </p:txBody>
        </p:sp>
      </p:grpSp>
      <p:grpSp>
        <p:nvGrpSpPr>
          <p:cNvPr id="4" name="组合 7"/>
          <p:cNvGrpSpPr/>
          <p:nvPr/>
        </p:nvGrpSpPr>
        <p:grpSpPr bwMode="auto">
          <a:xfrm>
            <a:off x="0" y="2143125"/>
            <a:ext cx="9144000" cy="2471738"/>
            <a:chOff x="1431135" y="500093"/>
            <a:chExt cx="7714610" cy="4089542"/>
          </a:xfrm>
        </p:grpSpPr>
        <p:sp>
          <p:nvSpPr>
            <p:cNvPr id="61455" name="AutoShape 2"/>
            <p:cNvSpPr>
              <a:spLocks noChangeArrowheads="1"/>
            </p:cNvSpPr>
            <p:nvPr/>
          </p:nvSpPr>
          <p:spPr bwMode="gray">
            <a:xfrm>
              <a:off x="1431135" y="500093"/>
              <a:ext cx="7714584" cy="2718482"/>
            </a:xfrm>
            <a:prstGeom prst="roundRect">
              <a:avLst>
                <a:gd name="adj" fmla="val 11505"/>
              </a:avLst>
            </a:prstGeom>
            <a:gradFill rotWithShape="1">
              <a:gsLst>
                <a:gs pos="0">
                  <a:srgbClr val="F3DA47"/>
                </a:gs>
                <a:gs pos="100000">
                  <a:schemeClr val="bg1"/>
                </a:gs>
              </a:gsLst>
              <a:lin ang="0" scaled="1"/>
            </a:gradFill>
            <a:ln>
              <a:noFill/>
            </a:ln>
            <a:extLst>
              <a:ext uri="{91240B29-F687-4F45-9708-019B960494DF}">
                <a14:hiddenLine xmlns:a14="http://schemas.microsoft.com/office/drawing/2010/main" w="6350">
                  <a:solidFill>
                    <a:srgbClr val="000000"/>
                  </a:solidFill>
                  <a:prstDash val="sysDot"/>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61456" name="TextBox 9"/>
            <p:cNvSpPr txBox="1">
              <a:spLocks noChangeArrowheads="1"/>
            </p:cNvSpPr>
            <p:nvPr/>
          </p:nvSpPr>
          <p:spPr bwMode="auto">
            <a:xfrm>
              <a:off x="1792757" y="571010"/>
              <a:ext cx="7352988" cy="401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zh-CN" altLang="en-US" sz="2400">
                  <a:solidFill>
                    <a:srgbClr val="002060"/>
                  </a:solidFill>
                  <a:latin typeface="Times New Roman" panose="02020603050405020304" pitchFamily="18" charset="0"/>
                  <a:ea typeface="黑体" panose="02010609060101010101" pitchFamily="49" charset="-122"/>
                </a:rPr>
                <a:t>对</a:t>
              </a: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地址到域名的检索过程中进行交叉检验，但是可能</a:t>
              </a:r>
              <a:endParaRPr lang="en-US" altLang="zh-CN" sz="24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2"/>
                </a:buBlip>
              </a:pPr>
              <a:r>
                <a:rPr lang="zh-CN" altLang="en-US" sz="2000">
                  <a:solidFill>
                    <a:srgbClr val="002060"/>
                  </a:solidFill>
                  <a:latin typeface="Times New Roman" panose="02020603050405020304" pitchFamily="18" charset="0"/>
                  <a:ea typeface="黑体" panose="02010609060101010101" pitchFamily="49" charset="-122"/>
                </a:rPr>
                <a:t>攻击者先扰乱目标机器中</a:t>
              </a:r>
              <a:r>
                <a:rPr lang="en-US" altLang="zh-CN" sz="2000">
                  <a:solidFill>
                    <a:srgbClr val="002060"/>
                  </a:solidFill>
                  <a:latin typeface="Times New Roman" panose="02020603050405020304" pitchFamily="18" charset="0"/>
                  <a:ea typeface="黑体" panose="02010609060101010101" pitchFamily="49" charset="-122"/>
                </a:rPr>
                <a:t>DNS</a:t>
              </a:r>
              <a:r>
                <a:rPr lang="zh-CN" altLang="en-US" sz="2000">
                  <a:solidFill>
                    <a:srgbClr val="002060"/>
                  </a:solidFill>
                  <a:latin typeface="Times New Roman" panose="02020603050405020304" pitchFamily="18" charset="0"/>
                  <a:ea typeface="黑体" panose="02010609060101010101" pitchFamily="49" charset="-122"/>
                </a:rPr>
                <a:t>的高速缓存。当目标机器进行交叉检验时，似乎取得了成功，但此时黑客已取得了访问权。</a:t>
              </a:r>
              <a:endParaRPr lang="en-US" altLang="zh-CN" sz="20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2"/>
                </a:buBlip>
              </a:pPr>
              <a:r>
                <a:rPr lang="zh-CN" altLang="en-US" sz="2000">
                  <a:solidFill>
                    <a:srgbClr val="002060"/>
                  </a:solidFill>
                  <a:latin typeface="Times New Roman" panose="02020603050405020304" pitchFamily="18" charset="0"/>
                  <a:ea typeface="黑体" panose="02010609060101010101" pitchFamily="49" charset="-122"/>
                </a:rPr>
                <a:t>采用呼叫响应来淹没目标的</a:t>
              </a:r>
              <a:r>
                <a:rPr lang="en-US" altLang="zh-CN" sz="2000">
                  <a:solidFill>
                    <a:srgbClr val="002060"/>
                  </a:solidFill>
                  <a:latin typeface="Times New Roman" panose="02020603050405020304" pitchFamily="18" charset="0"/>
                  <a:ea typeface="黑体" panose="02010609060101010101" pitchFamily="49" charset="-122"/>
                </a:rPr>
                <a:t>DNS</a:t>
              </a:r>
              <a:r>
                <a:rPr lang="zh-CN" altLang="en-US" sz="2000">
                  <a:solidFill>
                    <a:srgbClr val="002060"/>
                  </a:solidFill>
                  <a:latin typeface="Times New Roman" panose="02020603050405020304" pitchFamily="18" charset="0"/>
                  <a:ea typeface="黑体" panose="02010609060101010101" pitchFamily="49" charset="-122"/>
                </a:rPr>
                <a:t>服务器，使其陷入混乱。</a:t>
              </a:r>
              <a:endParaRPr lang="zh-CN" altLang="en-US" sz="2400">
                <a:solidFill>
                  <a:srgbClr val="002060"/>
                </a:solidFill>
                <a:latin typeface="Times New Roman" panose="02020603050405020304" pitchFamily="18" charset="0"/>
                <a:ea typeface="黑体" panose="02010609060101010101" pitchFamily="49" charset="-122"/>
              </a:endParaRPr>
            </a:p>
            <a:p>
              <a:pPr lvl="1" eaLnBrk="1" hangingPunct="1">
                <a:lnSpc>
                  <a:spcPct val="120000"/>
                </a:lnSpc>
                <a:buFontTx/>
                <a:buBlip>
                  <a:blip r:embed="rId2"/>
                </a:buBlip>
              </a:pPr>
              <a:endParaRPr lang="zh-CN" altLang="en-US" sz="2000">
                <a:solidFill>
                  <a:srgbClr val="002060"/>
                </a:solidFill>
                <a:latin typeface="Times New Roman" panose="02020603050405020304" pitchFamily="18" charset="0"/>
                <a:ea typeface="黑体" panose="02010609060101010101" pitchFamily="49" charset="-122"/>
              </a:endParaRPr>
            </a:p>
            <a:p>
              <a:pPr eaLnBrk="1" hangingPunct="1">
                <a:lnSpc>
                  <a:spcPct val="120000"/>
                </a:lnSpc>
                <a:buFontTx/>
                <a:buBlip>
                  <a:blip r:embed="rId2"/>
                </a:buBlip>
              </a:pPr>
              <a:endParaRPr lang="zh-CN" altLang="en-US" sz="2400">
                <a:solidFill>
                  <a:srgbClr val="002060"/>
                </a:solidFill>
                <a:latin typeface="Times New Roman" panose="02020603050405020304" pitchFamily="18" charset="0"/>
                <a:ea typeface="黑体" panose="02010609060101010101" pitchFamily="49" charset="-122"/>
              </a:endParaRPr>
            </a:p>
          </p:txBody>
        </p:sp>
      </p:grpSp>
      <p:sp>
        <p:nvSpPr>
          <p:cNvPr id="11"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zh-CN" altLang="en-US"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对</a:t>
            </a:r>
            <a:r>
              <a:rPr lang="en-US" sz="4000" b="1" kern="0" dirty="0">
                <a:solidFill>
                  <a:schemeClr val="bg1"/>
                </a:solidFill>
                <a:latin typeface="Times New Roman" panose="02020603050405020304" pitchFamily="18" charset="0"/>
                <a:ea typeface="黑体" panose="02010609060101010101" pitchFamily="49" charset="-122"/>
                <a:cs typeface="+mj-cs"/>
                <a:sym typeface="Gulim" pitchFamily="34" charset="-127"/>
              </a:rPr>
              <a:t>DNS</a:t>
            </a:r>
            <a:r>
              <a:rPr lang="zh-CN" altLang="en-US"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的防护措施</a:t>
            </a:r>
            <a:endParaRPr lang="zh-CN" altLang="en-US" sz="44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endParaRPr>
          </a:p>
        </p:txBody>
      </p:sp>
      <p:sp>
        <p:nvSpPr>
          <p:cNvPr id="61446" name="AutoShape 4"/>
          <p:cNvSpPr>
            <a:spLocks noChangeArrowheads="1"/>
          </p:cNvSpPr>
          <p:nvPr/>
        </p:nvSpPr>
        <p:spPr bwMode="gray">
          <a:xfrm>
            <a:off x="0" y="2690813"/>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61447" name="AutoShape 4"/>
          <p:cNvSpPr>
            <a:spLocks noChangeArrowheads="1"/>
          </p:cNvSpPr>
          <p:nvPr/>
        </p:nvSpPr>
        <p:spPr bwMode="gray">
          <a:xfrm>
            <a:off x="0" y="4071938"/>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
        <p:nvSpPr>
          <p:cNvPr id="61448" name="AutoShape 4"/>
          <p:cNvSpPr>
            <a:spLocks noChangeArrowheads="1"/>
          </p:cNvSpPr>
          <p:nvPr/>
        </p:nvSpPr>
        <p:spPr bwMode="gray">
          <a:xfrm>
            <a:off x="0" y="5691188"/>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grpSp>
        <p:nvGrpSpPr>
          <p:cNvPr id="5" name="组合 7"/>
          <p:cNvGrpSpPr/>
          <p:nvPr/>
        </p:nvGrpSpPr>
        <p:grpSpPr bwMode="auto">
          <a:xfrm>
            <a:off x="0" y="1071563"/>
            <a:ext cx="9144000" cy="928687"/>
            <a:chOff x="1431135" y="857232"/>
            <a:chExt cx="7714610" cy="1077717"/>
          </a:xfrm>
        </p:grpSpPr>
        <p:sp>
          <p:nvSpPr>
            <p:cNvPr id="16" name="AutoShape 2"/>
            <p:cNvSpPr>
              <a:spLocks noChangeArrowheads="1"/>
            </p:cNvSpPr>
            <p:nvPr/>
          </p:nvSpPr>
          <p:spPr bwMode="gray">
            <a:xfrm>
              <a:off x="1431135" y="857232"/>
              <a:ext cx="7714584" cy="1071570"/>
            </a:xfrm>
            <a:prstGeom prst="roundRect">
              <a:avLst>
                <a:gd name="adj" fmla="val 11505"/>
              </a:avLst>
            </a:prstGeom>
            <a:gradFill flip="none" rotWithShape="1">
              <a:gsLst>
                <a:gs pos="0">
                  <a:srgbClr val="6699FF">
                    <a:tint val="66000"/>
                    <a:satMod val="160000"/>
                    <a:alpha val="99000"/>
                  </a:srgbClr>
                </a:gs>
                <a:gs pos="50000">
                  <a:srgbClr val="6699FF">
                    <a:tint val="44500"/>
                    <a:satMod val="160000"/>
                  </a:srgbClr>
                </a:gs>
                <a:gs pos="100000">
                  <a:srgbClr val="6699FF">
                    <a:tint val="23500"/>
                    <a:satMod val="160000"/>
                  </a:srgbClr>
                </a:gs>
              </a:gsLst>
              <a:lin ang="0" scaled="1"/>
              <a:tileRect/>
            </a:gradFill>
            <a:ln w="6350" algn="ctr">
              <a:noFill/>
              <a:prstDash val="sysDot"/>
              <a:round/>
            </a:ln>
          </p:spPr>
          <p:txBody>
            <a:bodyPr wrap="none" anchor="ctr"/>
            <a:lstStyle/>
            <a:p>
              <a:pPr>
                <a:defRPr/>
              </a:pPr>
              <a:endParaRPr lang="zh-CN" altLang="en-US">
                <a:latin typeface="Arial" panose="020B0604020202020204" pitchFamily="34" charset="0"/>
                <a:ea typeface="黑体" panose="02010609060101010101" pitchFamily="49" charset="-122"/>
              </a:endParaRPr>
            </a:p>
          </p:txBody>
        </p:sp>
        <p:sp>
          <p:nvSpPr>
            <p:cNvPr id="61454" name="TextBox 9"/>
            <p:cNvSpPr txBox="1">
              <a:spLocks noChangeArrowheads="1"/>
            </p:cNvSpPr>
            <p:nvPr/>
          </p:nvSpPr>
          <p:spPr bwMode="auto">
            <a:xfrm>
              <a:off x="1792784" y="956220"/>
              <a:ext cx="7352961"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Tx/>
                <a:buBlip>
                  <a:blip r:embed="rId2"/>
                </a:buBlip>
              </a:pPr>
              <a:r>
                <a:rPr lang="zh-CN" altLang="en-US" sz="2400">
                  <a:solidFill>
                    <a:srgbClr val="002060"/>
                  </a:solidFill>
                  <a:latin typeface="Times New Roman" panose="02020603050405020304" pitchFamily="18" charset="0"/>
                  <a:ea typeface="黑体" panose="02010609060101010101" pitchFamily="49" charset="-122"/>
                </a:rPr>
                <a:t>强烈建议那些暴露的主机</a:t>
              </a:r>
              <a:r>
                <a:rPr lang="zh-CN" altLang="en-US" sz="2400" b="1">
                  <a:solidFill>
                    <a:srgbClr val="C00000"/>
                  </a:solidFill>
                  <a:latin typeface="Times New Roman" panose="02020603050405020304" pitchFamily="18" charset="0"/>
                  <a:ea typeface="黑体" panose="02010609060101010101" pitchFamily="49" charset="-122"/>
                </a:rPr>
                <a:t>不要采用基于名称的认证</a:t>
              </a:r>
              <a:r>
                <a:rPr lang="zh-CN" altLang="en-US" sz="2400">
                  <a:solidFill>
                    <a:srgbClr val="002060"/>
                  </a:solidFill>
                  <a:latin typeface="Times New Roman" panose="02020603050405020304" pitchFamily="18" charset="0"/>
                  <a:ea typeface="黑体" panose="02010609060101010101" pitchFamily="49" charset="-122"/>
                </a:rPr>
                <a:t>。基于地址的认证虽然脆弱，但要优于前者。</a:t>
              </a:r>
            </a:p>
          </p:txBody>
        </p:sp>
      </p:grpSp>
      <p:sp>
        <p:nvSpPr>
          <p:cNvPr id="61450" name="AutoShape 4"/>
          <p:cNvSpPr>
            <a:spLocks noChangeArrowheads="1"/>
          </p:cNvSpPr>
          <p:nvPr/>
        </p:nvSpPr>
        <p:spPr bwMode="gray">
          <a:xfrm>
            <a:off x="0" y="1357313"/>
            <a:ext cx="458788" cy="381000"/>
          </a:xfrm>
          <a:prstGeom prst="rightArrow">
            <a:avLst>
              <a:gd name="adj1" fmla="val 50000"/>
              <a:gd name="adj2" fmla="val 58307"/>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ea typeface="黑体" panose="020106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par>
                                <p:cTn id="8" presetID="1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lide(fromLeft)">
                                      <p:cBhvr>
                                        <p:cTn id="10" dur="500"/>
                                        <p:tgtEl>
                                          <p:spTgt spid="3"/>
                                        </p:tgtEl>
                                      </p:cBhvr>
                                    </p:animEffect>
                                  </p:childTnLst>
                                </p:cTn>
                              </p:par>
                              <p:par>
                                <p:cTn id="11" presetID="1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slide(fromLeft)">
                                      <p:cBhvr>
                                        <p:cTn id="13" dur="500"/>
                                        <p:tgtEl>
                                          <p:spTgt spid="4"/>
                                        </p:tgtEl>
                                      </p:cBhvr>
                                    </p:animEffect>
                                  </p:childTnLst>
                                </p:cTn>
                              </p:par>
                              <p:par>
                                <p:cTn id="14" presetID="1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85725" y="1154113"/>
            <a:ext cx="9058275" cy="5643562"/>
            <a:chOff x="526486" y="5027603"/>
            <a:chExt cx="9170143" cy="26094250"/>
          </a:xfrm>
        </p:grpSpPr>
        <p:sp>
          <p:nvSpPr>
            <p:cNvPr id="62468" name="AutoShape 3"/>
            <p:cNvSpPr>
              <a:spLocks noChangeArrowheads="1"/>
            </p:cNvSpPr>
            <p:nvPr/>
          </p:nvSpPr>
          <p:spPr bwMode="blackWhite">
            <a:xfrm>
              <a:off x="526486" y="5027603"/>
              <a:ext cx="9073717" cy="26094250"/>
            </a:xfrm>
            <a:prstGeom prst="roundRect">
              <a:avLst>
                <a:gd name="adj" fmla="val 11157"/>
              </a:avLst>
            </a:prstGeom>
            <a:solidFill>
              <a:srgbClr val="DCE6F2"/>
            </a:solidFill>
            <a:ln w="76200" algn="ctr">
              <a:solidFill>
                <a:srgbClr val="7030A0"/>
              </a:solidFill>
              <a:round/>
              <a:tailEnd type="none" w="med" len="sm"/>
            </a:ln>
          </p:spPr>
          <p:txBody>
            <a:bodyPr wrap="none"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r>
                <a:rPr lang="zh-CN" altLang="en-US" sz="2400">
                  <a:solidFill>
                    <a:srgbClr val="002060"/>
                  </a:solidFill>
                  <a:latin typeface="Times New Roman" panose="02020603050405020304" pitchFamily="18" charset="0"/>
                  <a:ea typeface="黑体" panose="02010609060101010101" pitchFamily="49" charset="-122"/>
                </a:rPr>
                <a:t>                   </a:t>
              </a:r>
              <a:endParaRPr lang="zh-CN" altLang="en-US" sz="2200">
                <a:solidFill>
                  <a:srgbClr val="002060"/>
                </a:solidFill>
                <a:latin typeface="Times New Roman" panose="02020603050405020304" pitchFamily="18" charset="0"/>
                <a:ea typeface="黑体" panose="02010609060101010101" pitchFamily="49" charset="-122"/>
              </a:endParaRPr>
            </a:p>
          </p:txBody>
        </p:sp>
        <p:sp>
          <p:nvSpPr>
            <p:cNvPr id="62469" name="矩形 3"/>
            <p:cNvSpPr>
              <a:spLocks noChangeArrowheads="1"/>
            </p:cNvSpPr>
            <p:nvPr/>
          </p:nvSpPr>
          <p:spPr bwMode="auto">
            <a:xfrm>
              <a:off x="656662" y="6627757"/>
              <a:ext cx="9039967" cy="21903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marL="457200" eaLnBrk="0" hangingPunct="0">
                <a:defRPr>
                  <a:solidFill>
                    <a:schemeClr val="tx1"/>
                  </a:solidFill>
                  <a:latin typeface="Arial" panose="020B0604020202020204" pitchFamily="34" charset="0"/>
                  <a:ea typeface="宋体" panose="02010600030101010101" pitchFamily="2" charset="-122"/>
                </a:defRPr>
              </a:lvl4pPr>
              <a:lvl5pPr marL="914400" eaLnBrk="0" hangingPunct="0">
                <a:defRPr>
                  <a:solidFill>
                    <a:schemeClr val="tx1"/>
                  </a:solidFill>
                  <a:latin typeface="Arial" panose="020B0604020202020204" pitchFamily="34" charset="0"/>
                  <a:ea typeface="宋体" panose="02010600030101010101" pitchFamily="2" charset="-122"/>
                </a:defRPr>
              </a:lvl5pPr>
              <a:lvl6pPr marL="1371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1828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22860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2743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lvl="2" eaLnBrk="1" hangingPunct="1">
                <a:spcAft>
                  <a:spcPts val="600"/>
                </a:spcAft>
                <a:buClr>
                  <a:schemeClr val="accent1"/>
                </a:buClr>
                <a:buFont typeface="Wingdings" panose="05000000000000000000" pitchFamily="2" charset="2"/>
                <a:buChar char="Ø"/>
              </a:pP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DNSsec</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是由</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IETF</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提供的一系列</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DNS</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安全认证的机制（可参考</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RFC2535</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）。它提供了一种</a:t>
              </a:r>
              <a:r>
                <a:rPr lang="zh-CN" altLang="en-US" sz="2300" b="1">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来源鉴定和数据完整性</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的扩展，但不去保障可用性、加密性和证实域名不存在。利用密码技术，域名解析服务器可以验证它所收到的应答</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包括域名不存在的应答</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是否来自于真实的服务器，或者是否在传输过程中被篡改过。</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0" lvl="2"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从根区域到最终域名（例如，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www. icann. org </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）的查找过程中的每一步部署该技术，将一系列数字签名结合到 </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DNS </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层次结构中，对各个层次进行数字签名，使每个级别都拥有其自己的签名生成密钥。</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marL="0" lvl="2" eaLnBrk="1" hangingPunct="1">
                <a:spcAft>
                  <a:spcPts val="600"/>
                </a:spcAft>
                <a:buClr>
                  <a:schemeClr val="accent1"/>
                </a:buClr>
                <a:buFont typeface="Wingdings" panose="05000000000000000000" pitchFamily="2" charset="2"/>
                <a:buChar char="Ø"/>
              </a:pP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当前进展</a:t>
              </a:r>
              <a:endPar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lvl="3" eaLnBrk="1" hangingPunct="1">
                <a:spcAft>
                  <a:spcPts val="600"/>
                </a:spcAft>
                <a:buClr>
                  <a:schemeClr val="accent1"/>
                </a:buClr>
                <a:buFont typeface="Wingdings" panose="05000000000000000000" pitchFamily="2" charset="2"/>
                <a:buChar char="Ø"/>
              </a:pP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2010</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年</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月，所有的</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个根域名服务器都对根域签名完毕并投入运营，顶级域名（如</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.org, .net</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等）也在计划中，有些国家的顶级域名服务器（如</a:t>
              </a:r>
              <a:r>
                <a:rPr lang="en-US" altLang="zh-CN"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.fr .jp, .us</a:t>
              </a:r>
              <a:r>
                <a:rPr lang="zh-CN" altLang="en-US" sz="220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等）已完成这一任务。</a:t>
              </a:r>
            </a:p>
            <a:p>
              <a:pPr lvl="4" eaLnBrk="1" hangingPunct="1">
                <a:spcAft>
                  <a:spcPts val="600"/>
                </a:spcAft>
                <a:buClr>
                  <a:schemeClr val="accent1"/>
                </a:buClr>
                <a:buFont typeface="Wingdings" panose="05000000000000000000" pitchFamily="2" charset="2"/>
                <a:buChar char="Ø"/>
              </a:pPr>
              <a:endParaRPr lang="en-US" altLang="zh-CN" sz="200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62467" name="Rectangle 3"/>
          <p:cNvSpPr txBox="1">
            <a:spLocks noChangeArrowheads="1"/>
          </p:cNvSpPr>
          <p:nvPr/>
        </p:nvSpPr>
        <p:spPr bwMode="auto">
          <a:xfrm>
            <a:off x="0" y="-25400"/>
            <a:ext cx="9144000"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lang="en-US" altLang="zh-CN"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DNSsec——DNS</a:t>
            </a:r>
            <a:r>
              <a:rPr lang="zh-CN" altLang="en-US" sz="4000" b="1">
                <a:solidFill>
                  <a:schemeClr val="bg1"/>
                </a:solidFill>
                <a:latin typeface="Times New Roman" panose="02020603050405020304" pitchFamily="18" charset="0"/>
                <a:ea typeface="黑体" panose="02010609060101010101" pitchFamily="49" charset="-122"/>
                <a:sym typeface="Times New Roman" panose="02020603050405020304" pitchFamily="18" charset="0"/>
              </a:rPr>
              <a:t>安全扩展</a:t>
            </a:r>
            <a:endParaRPr lang="en-US" altLang="zh-CN" sz="4400" b="1">
              <a:solidFill>
                <a:schemeClr val="bg1"/>
              </a:solidFill>
              <a:latin typeface="黑体" panose="02010609060101010101" pitchFamily="49" charset="-122"/>
              <a:ea typeface="黑体" panose="02010609060101010101" pitchFamily="49" charset="-122"/>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455614" y="500042"/>
            <a:ext cx="8688387" cy="571504"/>
          </a:xfrm>
        </p:spPr>
        <p:txBody>
          <a:bodyPr/>
          <a:lstStyle/>
          <a:p>
            <a:r>
              <a:rPr lang="zh-CN" altLang="en-US" sz="4000" dirty="0" smtClean="0">
                <a:latin typeface="Times New Roman" panose="02020603050405020304" pitchFamily="18" charset="0"/>
                <a:ea typeface="黑体" panose="02010609060101010101" pitchFamily="49" charset="-122"/>
              </a:rPr>
              <a:t>第</a:t>
            </a:r>
            <a:r>
              <a:rPr lang="en-US" altLang="zh-CN" sz="4000" dirty="0" smtClean="0">
                <a:latin typeface="Times New Roman" panose="02020603050405020304" pitchFamily="18" charset="0"/>
                <a:ea typeface="黑体" panose="02010609060101010101" pitchFamily="49" charset="-122"/>
              </a:rPr>
              <a:t>2</a:t>
            </a:r>
            <a:r>
              <a:rPr lang="zh-CN" altLang="en-US" sz="4000" dirty="0" smtClean="0">
                <a:latin typeface="Times New Roman" panose="02020603050405020304" pitchFamily="18" charset="0"/>
                <a:ea typeface="黑体" panose="02010609060101010101" pitchFamily="49" charset="-122"/>
              </a:rPr>
              <a:t>章  低层协议的安全性</a:t>
            </a:r>
            <a:br>
              <a:rPr lang="zh-CN" altLang="en-US" sz="4000" dirty="0" smtClean="0">
                <a:latin typeface="Times New Roman" panose="02020603050405020304" pitchFamily="18" charset="0"/>
                <a:ea typeface="黑体" panose="02010609060101010101" pitchFamily="49" charset="-122"/>
              </a:rPr>
            </a:br>
            <a:endParaRPr lang="zh-CN" altLang="en-US" sz="4000" dirty="0" smtClean="0">
              <a:latin typeface="Times New Roman" panose="02020603050405020304" pitchFamily="18" charset="0"/>
              <a:ea typeface="黑体" panose="02010609060101010101" pitchFamily="49" charset="-122"/>
            </a:endParaRPr>
          </a:p>
        </p:txBody>
      </p:sp>
      <p:grpSp>
        <p:nvGrpSpPr>
          <p:cNvPr id="2" name="Group 11"/>
          <p:cNvGrpSpPr/>
          <p:nvPr/>
        </p:nvGrpSpPr>
        <p:grpSpPr bwMode="auto">
          <a:xfrm>
            <a:off x="915906" y="2303530"/>
            <a:ext cx="7227994" cy="648203"/>
            <a:chOff x="385" y="1162"/>
            <a:chExt cx="4309" cy="399"/>
          </a:xfrm>
        </p:grpSpPr>
        <p:sp>
          <p:nvSpPr>
            <p:cNvPr id="45"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ln>
          </p:spPr>
          <p:txBody>
            <a:bodyPr vert="eaVert"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nvGrpSpPr>
            <p:cNvPr id="3" name="Group 13"/>
            <p:cNvGrpSpPr/>
            <p:nvPr/>
          </p:nvGrpSpPr>
          <p:grpSpPr bwMode="auto">
            <a:xfrm>
              <a:off x="385" y="1162"/>
              <a:ext cx="614" cy="389"/>
              <a:chOff x="720" y="960"/>
              <a:chExt cx="987" cy="795"/>
            </a:xfrm>
          </p:grpSpPr>
          <p:sp>
            <p:nvSpPr>
              <p:cNvPr id="49" name="Oval 14"/>
              <p:cNvSpPr>
                <a:spLocks noChangeArrowheads="1"/>
              </p:cNvSpPr>
              <p:nvPr/>
            </p:nvSpPr>
            <p:spPr bwMode="gray">
              <a:xfrm rot="1758052">
                <a:off x="747" y="987"/>
                <a:ext cx="960" cy="768"/>
              </a:xfrm>
              <a:prstGeom prst="ellipse">
                <a:avLst/>
              </a:prstGeom>
              <a:solidFill>
                <a:srgbClr val="333333"/>
              </a:soli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50"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51"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sp>
          <p:nvSpPr>
            <p:cNvPr id="47" name="Text Box 17"/>
            <p:cNvSpPr txBox="1">
              <a:spLocks noChangeArrowheads="1"/>
            </p:cNvSpPr>
            <p:nvPr/>
          </p:nvSpPr>
          <p:spPr bwMode="gray">
            <a:xfrm>
              <a:off x="1000" y="1201"/>
              <a:ext cx="3694" cy="360"/>
            </a:xfrm>
            <a:prstGeom prst="rect">
              <a:avLst/>
            </a:prstGeom>
            <a:noFill/>
            <a:ln w="9525" algn="ctr">
              <a:noFill/>
              <a:miter lim="800000"/>
            </a:ln>
          </p:spPr>
          <p:txBody>
            <a:bodyPr>
              <a:spAutoFit/>
            </a:bodyPr>
            <a:lstStyle/>
            <a:p>
              <a:pPr eaLnBrk="0" hangingPunct="0"/>
              <a:r>
                <a:rPr lang="zh-CN" altLang="en-US" sz="3200" dirty="0" smtClean="0">
                  <a:solidFill>
                    <a:srgbClr val="000099"/>
                  </a:solidFill>
                  <a:ea typeface="黑体" panose="02010609060101010101" pitchFamily="49" charset="-122"/>
                </a:rPr>
                <a:t>网络地址和域名管理</a:t>
              </a:r>
            </a:p>
          </p:txBody>
        </p:sp>
        <p:sp>
          <p:nvSpPr>
            <p:cNvPr id="48" name="Text Box 18"/>
            <p:cNvSpPr txBox="1">
              <a:spLocks noChangeArrowheads="1"/>
            </p:cNvSpPr>
            <p:nvPr/>
          </p:nvSpPr>
          <p:spPr bwMode="gray">
            <a:xfrm>
              <a:off x="561" y="1175"/>
              <a:ext cx="355" cy="360"/>
            </a:xfrm>
            <a:prstGeom prst="rect">
              <a:avLst/>
            </a:prstGeom>
            <a:noFill/>
            <a:ln w="9525" algn="ctr">
              <a:noFill/>
              <a:miter lim="800000"/>
            </a:ln>
          </p:spPr>
          <p:txBody>
            <a:bodyPr wrap="none">
              <a:spAutoFit/>
            </a:bodyPr>
            <a:lstStyle/>
            <a:p>
              <a:pPr algn="ctr" eaLnBrk="0" hangingPunct="0"/>
              <a:r>
                <a:rPr kumimoji="0" lang="zh-CN" altLang="en-US" sz="3200" b="0">
                  <a:solidFill>
                    <a:srgbClr val="FFFFFF"/>
                  </a:solidFill>
                  <a:latin typeface="Arial" panose="020B0604020202020204" pitchFamily="34" charset="0"/>
                  <a:ea typeface="黑体" panose="02010609060101010101" pitchFamily="49" charset="-122"/>
                </a:rPr>
                <a:t>二</a:t>
              </a:r>
            </a:p>
          </p:txBody>
        </p:sp>
      </p:grpSp>
      <p:grpSp>
        <p:nvGrpSpPr>
          <p:cNvPr id="4" name="Group 19"/>
          <p:cNvGrpSpPr/>
          <p:nvPr/>
        </p:nvGrpSpPr>
        <p:grpSpPr bwMode="auto">
          <a:xfrm>
            <a:off x="900085" y="3129983"/>
            <a:ext cx="7227994" cy="631957"/>
            <a:chOff x="385" y="1162"/>
            <a:chExt cx="4309" cy="389"/>
          </a:xfrm>
        </p:grpSpPr>
        <p:sp>
          <p:nvSpPr>
            <p:cNvPr id="53"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p:spPr>
          <p:txBody>
            <a:bodyPr vert="eaVert"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nvGrpSpPr>
            <p:cNvPr id="5" name="Group 21"/>
            <p:cNvGrpSpPr/>
            <p:nvPr/>
          </p:nvGrpSpPr>
          <p:grpSpPr bwMode="auto">
            <a:xfrm>
              <a:off x="385" y="1162"/>
              <a:ext cx="614" cy="389"/>
              <a:chOff x="720" y="960"/>
              <a:chExt cx="987" cy="795"/>
            </a:xfrm>
          </p:grpSpPr>
          <p:sp>
            <p:nvSpPr>
              <p:cNvPr id="56" name="Oval 22"/>
              <p:cNvSpPr>
                <a:spLocks noChangeArrowheads="1"/>
              </p:cNvSpPr>
              <p:nvPr/>
            </p:nvSpPr>
            <p:spPr bwMode="gray">
              <a:xfrm rot="1758052">
                <a:off x="747" y="987"/>
                <a:ext cx="960" cy="768"/>
              </a:xfrm>
              <a:prstGeom prst="ellipse">
                <a:avLst/>
              </a:prstGeom>
              <a:solidFill>
                <a:srgbClr val="333333"/>
              </a:soli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57"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58"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sp>
          <p:nvSpPr>
            <p:cNvPr id="55" name="Text Box 26"/>
            <p:cNvSpPr txBox="1">
              <a:spLocks noChangeArrowheads="1"/>
            </p:cNvSpPr>
            <p:nvPr/>
          </p:nvSpPr>
          <p:spPr bwMode="gray">
            <a:xfrm>
              <a:off x="561" y="1175"/>
              <a:ext cx="355" cy="360"/>
            </a:xfrm>
            <a:prstGeom prst="rect">
              <a:avLst/>
            </a:prstGeom>
            <a:noFill/>
            <a:ln w="9525" algn="ctr">
              <a:noFill/>
              <a:miter lim="800000"/>
            </a:ln>
          </p:spPr>
          <p:txBody>
            <a:bodyPr wrap="none">
              <a:spAutoFit/>
            </a:bodyPr>
            <a:lstStyle/>
            <a:p>
              <a:pPr algn="ctr" eaLnBrk="0" hangingPunct="0"/>
              <a:r>
                <a:rPr kumimoji="0" lang="zh-CN" altLang="en-US" sz="3200" b="0">
                  <a:solidFill>
                    <a:srgbClr val="FFFFFF"/>
                  </a:solidFill>
                  <a:latin typeface="Arial" panose="020B0604020202020204" pitchFamily="34" charset="0"/>
                  <a:ea typeface="黑体" panose="02010609060101010101" pitchFamily="49" charset="-122"/>
                </a:rPr>
                <a:t>三</a:t>
              </a:r>
            </a:p>
          </p:txBody>
        </p:sp>
      </p:grpSp>
      <p:grpSp>
        <p:nvGrpSpPr>
          <p:cNvPr id="6" name="Group 27"/>
          <p:cNvGrpSpPr/>
          <p:nvPr/>
        </p:nvGrpSpPr>
        <p:grpSpPr bwMode="auto">
          <a:xfrm>
            <a:off x="900085" y="3987238"/>
            <a:ext cx="7227994" cy="648203"/>
            <a:chOff x="385" y="1162"/>
            <a:chExt cx="4309" cy="399"/>
          </a:xfrm>
        </p:grpSpPr>
        <p:sp>
          <p:nvSpPr>
            <p:cNvPr id="60"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ln>
          </p:spPr>
          <p:txBody>
            <a:bodyPr vert="eaVert"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nvGrpSpPr>
            <p:cNvPr id="7" name="Group 29"/>
            <p:cNvGrpSpPr/>
            <p:nvPr/>
          </p:nvGrpSpPr>
          <p:grpSpPr bwMode="auto">
            <a:xfrm>
              <a:off x="385" y="1162"/>
              <a:ext cx="614" cy="389"/>
              <a:chOff x="720" y="960"/>
              <a:chExt cx="987" cy="795"/>
            </a:xfrm>
          </p:grpSpPr>
          <p:sp>
            <p:nvSpPr>
              <p:cNvPr id="64" name="Oval 30"/>
              <p:cNvSpPr>
                <a:spLocks noChangeArrowheads="1"/>
              </p:cNvSpPr>
              <p:nvPr/>
            </p:nvSpPr>
            <p:spPr bwMode="gray">
              <a:xfrm rot="1758052">
                <a:off x="747" y="987"/>
                <a:ext cx="960" cy="768"/>
              </a:xfrm>
              <a:prstGeom prst="ellipse">
                <a:avLst/>
              </a:prstGeom>
              <a:solidFill>
                <a:srgbClr val="333333"/>
              </a:soli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66"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69"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sp>
          <p:nvSpPr>
            <p:cNvPr id="62" name="Text Box 33"/>
            <p:cNvSpPr txBox="1">
              <a:spLocks noChangeArrowheads="1"/>
            </p:cNvSpPr>
            <p:nvPr/>
          </p:nvSpPr>
          <p:spPr bwMode="gray">
            <a:xfrm>
              <a:off x="1000" y="1201"/>
              <a:ext cx="3694" cy="360"/>
            </a:xfrm>
            <a:prstGeom prst="rect">
              <a:avLst/>
            </a:prstGeom>
            <a:noFill/>
            <a:ln w="9525" algn="ctr">
              <a:noFill/>
              <a:miter lim="800000"/>
            </a:ln>
          </p:spPr>
          <p:txBody>
            <a:bodyPr>
              <a:spAutoFit/>
            </a:bodyPr>
            <a:lstStyle/>
            <a:p>
              <a:pPr eaLnBrk="0" hangingPunct="0"/>
              <a:r>
                <a:rPr lang="en-US" altLang="zh-CN" sz="3200" dirty="0" smtClean="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200" dirty="0">
                <a:solidFill>
                  <a:srgbClr val="000099"/>
                </a:solidFill>
                <a:ea typeface="黑体" panose="02010609060101010101" pitchFamily="49" charset="-122"/>
              </a:endParaRPr>
            </a:p>
          </p:txBody>
        </p:sp>
        <p:sp>
          <p:nvSpPr>
            <p:cNvPr id="63" name="Text Box 34"/>
            <p:cNvSpPr txBox="1">
              <a:spLocks noChangeArrowheads="1"/>
            </p:cNvSpPr>
            <p:nvPr/>
          </p:nvSpPr>
          <p:spPr bwMode="gray">
            <a:xfrm>
              <a:off x="561" y="1175"/>
              <a:ext cx="355" cy="360"/>
            </a:xfrm>
            <a:prstGeom prst="rect">
              <a:avLst/>
            </a:prstGeom>
            <a:noFill/>
            <a:ln w="9525" algn="ctr">
              <a:noFill/>
              <a:miter lim="800000"/>
            </a:ln>
          </p:spPr>
          <p:txBody>
            <a:bodyPr wrap="none">
              <a:spAutoFit/>
            </a:bodyPr>
            <a:lstStyle/>
            <a:p>
              <a:pPr algn="ctr" eaLnBrk="0" hangingPunct="0"/>
              <a:r>
                <a:rPr kumimoji="0" lang="zh-CN" altLang="en-US" sz="3200" b="0">
                  <a:solidFill>
                    <a:srgbClr val="FFFFFF"/>
                  </a:solidFill>
                  <a:latin typeface="Arial" panose="020B0604020202020204" pitchFamily="34" charset="0"/>
                  <a:ea typeface="黑体" panose="02010609060101010101" pitchFamily="49" charset="-122"/>
                </a:rPr>
                <a:t>四</a:t>
              </a:r>
            </a:p>
          </p:txBody>
        </p:sp>
      </p:grpSp>
      <p:grpSp>
        <p:nvGrpSpPr>
          <p:cNvPr id="8" name="Group 19"/>
          <p:cNvGrpSpPr/>
          <p:nvPr/>
        </p:nvGrpSpPr>
        <p:grpSpPr bwMode="auto">
          <a:xfrm>
            <a:off x="928665" y="1513451"/>
            <a:ext cx="7163560" cy="645956"/>
            <a:chOff x="385" y="1162"/>
            <a:chExt cx="4309" cy="438"/>
          </a:xfrm>
        </p:grpSpPr>
        <p:sp>
          <p:nvSpPr>
            <p:cNvPr id="76"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p:spPr>
          <p:txBody>
            <a:bodyPr vert="eaVert"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nvGrpSpPr>
            <p:cNvPr id="9" name="Group 21"/>
            <p:cNvGrpSpPr/>
            <p:nvPr/>
          </p:nvGrpSpPr>
          <p:grpSpPr bwMode="auto">
            <a:xfrm>
              <a:off x="385" y="1162"/>
              <a:ext cx="614" cy="389"/>
              <a:chOff x="720" y="960"/>
              <a:chExt cx="987" cy="795"/>
            </a:xfrm>
          </p:grpSpPr>
          <p:sp>
            <p:nvSpPr>
              <p:cNvPr id="80" name="Oval 22"/>
              <p:cNvSpPr>
                <a:spLocks noChangeArrowheads="1"/>
              </p:cNvSpPr>
              <p:nvPr/>
            </p:nvSpPr>
            <p:spPr bwMode="gray">
              <a:xfrm rot="1758052">
                <a:off x="747" y="987"/>
                <a:ext cx="960" cy="768"/>
              </a:xfrm>
              <a:prstGeom prst="ellipse">
                <a:avLst/>
              </a:prstGeom>
              <a:solidFill>
                <a:srgbClr val="333333"/>
              </a:soli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81"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82"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sp>
          <p:nvSpPr>
            <p:cNvPr id="78" name="Text Box 25"/>
            <p:cNvSpPr txBox="1">
              <a:spLocks noChangeArrowheads="1"/>
            </p:cNvSpPr>
            <p:nvPr/>
          </p:nvSpPr>
          <p:spPr bwMode="gray">
            <a:xfrm>
              <a:off x="987" y="1162"/>
              <a:ext cx="3694" cy="438"/>
            </a:xfrm>
            <a:prstGeom prst="rect">
              <a:avLst/>
            </a:prstGeom>
            <a:noFill/>
            <a:ln w="9525" algn="ctr">
              <a:noFill/>
              <a:miter lim="800000"/>
            </a:ln>
          </p:spPr>
          <p:txBody>
            <a:bodyPr>
              <a:spAutoFit/>
            </a:bodyPr>
            <a:lstStyle/>
            <a:p>
              <a:pPr eaLnBrk="0" hangingPunct="0"/>
              <a:endParaRPr lang="zh-CN" altLang="en-US" sz="3600" dirty="0">
                <a:solidFill>
                  <a:srgbClr val="000099"/>
                </a:solidFill>
                <a:ea typeface="黑体" panose="02010609060101010101" pitchFamily="49" charset="-122"/>
              </a:endParaRPr>
            </a:p>
          </p:txBody>
        </p:sp>
        <p:sp>
          <p:nvSpPr>
            <p:cNvPr id="79" name="Text Box 26"/>
            <p:cNvSpPr txBox="1">
              <a:spLocks noChangeArrowheads="1"/>
            </p:cNvSpPr>
            <p:nvPr/>
          </p:nvSpPr>
          <p:spPr bwMode="gray">
            <a:xfrm>
              <a:off x="561" y="1175"/>
              <a:ext cx="358" cy="397"/>
            </a:xfrm>
            <a:prstGeom prst="rect">
              <a:avLst/>
            </a:prstGeom>
            <a:noFill/>
            <a:ln w="9525" algn="ctr">
              <a:noFill/>
              <a:miter lim="800000"/>
            </a:ln>
          </p:spPr>
          <p:txBody>
            <a:bodyPr wrap="none">
              <a:spAutoFit/>
            </a:bodyPr>
            <a:lstStyle/>
            <a:p>
              <a:pPr algn="ctr" eaLnBrk="0" hangingPunct="0"/>
              <a:r>
                <a:rPr kumimoji="0" lang="zh-CN" altLang="en-US" sz="3200" b="0" dirty="0">
                  <a:solidFill>
                    <a:srgbClr val="FFFFFF"/>
                  </a:solidFill>
                  <a:latin typeface="Arial" panose="020B0604020202020204" pitchFamily="34" charset="0"/>
                  <a:ea typeface="黑体" panose="02010609060101010101" pitchFamily="49" charset="-122"/>
                </a:rPr>
                <a:t>一</a:t>
              </a:r>
            </a:p>
          </p:txBody>
        </p:sp>
      </p:grpSp>
      <p:sp>
        <p:nvSpPr>
          <p:cNvPr id="100" name="Text Box 17"/>
          <p:cNvSpPr txBox="1">
            <a:spLocks noChangeArrowheads="1"/>
          </p:cNvSpPr>
          <p:nvPr/>
        </p:nvSpPr>
        <p:spPr bwMode="gray">
          <a:xfrm>
            <a:off x="1928794" y="3201415"/>
            <a:ext cx="6267820" cy="584775"/>
          </a:xfrm>
          <a:prstGeom prst="rect">
            <a:avLst/>
          </a:prstGeom>
          <a:noFill/>
          <a:ln w="9525" algn="ctr">
            <a:noFill/>
            <a:miter lim="800000"/>
          </a:ln>
        </p:spPr>
        <p:txBody>
          <a:bodyPr wrap="square">
            <a:spAutoFit/>
          </a:bodyPr>
          <a:lstStyle/>
          <a:p>
            <a:pPr eaLnBrk="0" hangingPunct="0"/>
            <a:r>
              <a:rPr lang="en-US" altLang="zh-CN" sz="3200" dirty="0" smtClean="0">
                <a:solidFill>
                  <a:srgbClr val="000099"/>
                </a:solidFill>
                <a:ea typeface="黑体" panose="02010609060101010101" pitchFamily="49" charset="-122"/>
              </a:rPr>
              <a:t>IPv6</a:t>
            </a:r>
            <a:endParaRPr lang="zh-CN" altLang="en-US" sz="3200" dirty="0" smtClean="0">
              <a:solidFill>
                <a:srgbClr val="000099"/>
              </a:solidFill>
              <a:ea typeface="黑体" panose="02010609060101010101" pitchFamily="49" charset="-122"/>
            </a:endParaRPr>
          </a:p>
        </p:txBody>
      </p:sp>
      <p:sp>
        <p:nvSpPr>
          <p:cNvPr id="101" name="Text Box 17"/>
          <p:cNvSpPr txBox="1">
            <a:spLocks noChangeArrowheads="1"/>
          </p:cNvSpPr>
          <p:nvPr/>
        </p:nvSpPr>
        <p:spPr bwMode="gray">
          <a:xfrm>
            <a:off x="1956690" y="4058671"/>
            <a:ext cx="6196382" cy="584775"/>
          </a:xfrm>
          <a:prstGeom prst="rect">
            <a:avLst/>
          </a:prstGeom>
          <a:noFill/>
          <a:ln w="9525" algn="ctr">
            <a:noFill/>
            <a:miter lim="800000"/>
          </a:ln>
        </p:spPr>
        <p:txBody>
          <a:bodyPr>
            <a:spAutoFit/>
          </a:bodyPr>
          <a:lstStyle/>
          <a:p>
            <a:pPr eaLnBrk="0" hangingPunct="0"/>
            <a:r>
              <a:rPr lang="zh-CN" altLang="en-US" sz="3200" dirty="0" smtClean="0">
                <a:solidFill>
                  <a:srgbClr val="000099"/>
                </a:solidFill>
                <a:ea typeface="黑体" panose="02010609060101010101" pitchFamily="49" charset="-122"/>
              </a:rPr>
              <a:t>网络地址转换</a:t>
            </a:r>
          </a:p>
        </p:txBody>
      </p:sp>
      <p:grpSp>
        <p:nvGrpSpPr>
          <p:cNvPr id="10" name="Group 19"/>
          <p:cNvGrpSpPr/>
          <p:nvPr/>
        </p:nvGrpSpPr>
        <p:grpSpPr bwMode="auto">
          <a:xfrm>
            <a:off x="928662" y="1500174"/>
            <a:ext cx="7163560" cy="617935"/>
            <a:chOff x="385" y="1153"/>
            <a:chExt cx="4309" cy="419"/>
          </a:xfrm>
        </p:grpSpPr>
        <p:sp>
          <p:nvSpPr>
            <p:cNvPr id="103"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p:spPr>
          <p:txBody>
            <a:bodyPr vert="eaVert"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nvGrpSpPr>
            <p:cNvPr id="11" name="Group 21"/>
            <p:cNvGrpSpPr/>
            <p:nvPr/>
          </p:nvGrpSpPr>
          <p:grpSpPr bwMode="auto">
            <a:xfrm>
              <a:off x="385" y="1162"/>
              <a:ext cx="614" cy="389"/>
              <a:chOff x="720" y="960"/>
              <a:chExt cx="987" cy="795"/>
            </a:xfrm>
          </p:grpSpPr>
          <p:sp>
            <p:nvSpPr>
              <p:cNvPr id="107" name="Oval 22"/>
              <p:cNvSpPr>
                <a:spLocks noChangeArrowheads="1"/>
              </p:cNvSpPr>
              <p:nvPr/>
            </p:nvSpPr>
            <p:spPr bwMode="gray">
              <a:xfrm rot="1758052">
                <a:off x="747" y="987"/>
                <a:ext cx="960" cy="768"/>
              </a:xfrm>
              <a:prstGeom prst="ellipse">
                <a:avLst/>
              </a:prstGeom>
              <a:solidFill>
                <a:srgbClr val="333333"/>
              </a:soli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108"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sp>
            <p:nvSpPr>
              <p:cNvPr id="109"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w="9525">
                <a:noFill/>
                <a:round/>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zh-CN" altLang="en-US" b="0"/>
              </a:p>
            </p:txBody>
          </p:sp>
        </p:grpSp>
        <p:sp>
          <p:nvSpPr>
            <p:cNvPr id="105" name="Text Box 25"/>
            <p:cNvSpPr txBox="1">
              <a:spLocks noChangeArrowheads="1"/>
            </p:cNvSpPr>
            <p:nvPr/>
          </p:nvSpPr>
          <p:spPr bwMode="gray">
            <a:xfrm>
              <a:off x="987" y="1153"/>
              <a:ext cx="3694" cy="397"/>
            </a:xfrm>
            <a:prstGeom prst="rect">
              <a:avLst/>
            </a:prstGeom>
            <a:noFill/>
            <a:ln w="9525" algn="ctr">
              <a:noFill/>
              <a:miter lim="800000"/>
            </a:ln>
          </p:spPr>
          <p:txBody>
            <a:bodyPr>
              <a:spAutoFit/>
            </a:bodyPr>
            <a:lstStyle/>
            <a:p>
              <a:pPr eaLnBrk="0" hangingPunct="0"/>
              <a:r>
                <a:rPr lang="zh-CN" altLang="en-US" sz="3200" dirty="0" smtClean="0">
                  <a:solidFill>
                    <a:srgbClr val="000099"/>
                  </a:solidFill>
                  <a:ea typeface="黑体" panose="02010609060101010101" pitchFamily="49" charset="-122"/>
                </a:rPr>
                <a:t>基本协议</a:t>
              </a:r>
            </a:p>
          </p:txBody>
        </p:sp>
        <p:sp>
          <p:nvSpPr>
            <p:cNvPr id="106" name="Text Box 26"/>
            <p:cNvSpPr txBox="1">
              <a:spLocks noChangeArrowheads="1"/>
            </p:cNvSpPr>
            <p:nvPr/>
          </p:nvSpPr>
          <p:spPr bwMode="gray">
            <a:xfrm>
              <a:off x="561" y="1175"/>
              <a:ext cx="358" cy="397"/>
            </a:xfrm>
            <a:prstGeom prst="rect">
              <a:avLst/>
            </a:prstGeom>
            <a:noFill/>
            <a:ln w="9525" algn="ctr">
              <a:noFill/>
              <a:miter lim="800000"/>
            </a:ln>
          </p:spPr>
          <p:txBody>
            <a:bodyPr wrap="none">
              <a:spAutoFit/>
            </a:bodyPr>
            <a:lstStyle/>
            <a:p>
              <a:pPr algn="ctr" eaLnBrk="0" hangingPunct="0"/>
              <a:r>
                <a:rPr kumimoji="0" lang="zh-CN" altLang="en-US" sz="3200" b="0" dirty="0">
                  <a:solidFill>
                    <a:srgbClr val="FFFFFF"/>
                  </a:solidFill>
                  <a:latin typeface="Arial" panose="020B0604020202020204" pitchFamily="34" charset="0"/>
                  <a:ea typeface="黑体" panose="02010609060101010101" pitchFamily="49" charset="-122"/>
                </a:rPr>
                <a:t>一</a:t>
              </a:r>
            </a:p>
          </p:txBody>
        </p:sp>
      </p:grpSp>
      <p:sp>
        <p:nvSpPr>
          <p:cNvPr id="44" name="Rectangle 43"/>
          <p:cNvSpPr>
            <a:spLocks noChangeArrowheads="1"/>
          </p:cNvSpPr>
          <p:nvPr/>
        </p:nvSpPr>
        <p:spPr bwMode="blackWhite">
          <a:xfrm>
            <a:off x="214282" y="3857628"/>
            <a:ext cx="8435975" cy="3000372"/>
          </a:xfrm>
          <a:prstGeom prst="rect">
            <a:avLst/>
          </a:prstGeom>
          <a:solidFill>
            <a:schemeClr val="bg1">
              <a:alpha val="74901"/>
            </a:schemeClr>
          </a:solidFill>
          <a:ln w="25400" algn="ctr">
            <a:noFill/>
            <a:miter lim="800000"/>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ndParaRPr>
          </a:p>
        </p:txBody>
      </p:sp>
      <p:sp>
        <p:nvSpPr>
          <p:cNvPr id="46" name="Rectangle 43"/>
          <p:cNvSpPr>
            <a:spLocks noChangeArrowheads="1"/>
          </p:cNvSpPr>
          <p:nvPr/>
        </p:nvSpPr>
        <p:spPr bwMode="blackWhite">
          <a:xfrm>
            <a:off x="142844" y="1285860"/>
            <a:ext cx="8435975" cy="1714512"/>
          </a:xfrm>
          <a:prstGeom prst="rect">
            <a:avLst/>
          </a:prstGeom>
          <a:solidFill>
            <a:schemeClr val="bg1">
              <a:alpha val="74901"/>
            </a:schemeClr>
          </a:solidFill>
          <a:ln w="25400" algn="ctr">
            <a:noFill/>
            <a:miter lim="800000"/>
          </a:ln>
        </p:spPr>
        <p:txBody>
          <a:bodyPr wrap="none" anchor="ctr"/>
          <a:lstStyle/>
          <a:p>
            <a:pPr algn="ctr" latinLnBrk="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ndParaRPr>
          </a:p>
        </p:txBody>
      </p:sp>
    </p:spTree>
  </p:cSld>
  <p:clrMapOvr>
    <a:masterClrMapping/>
  </p:clrMapOvr>
  <p:transition>
    <p:pull dir="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4" name="Group 24"/>
          <p:cNvGraphicFramePr>
            <a:graphicFrameLocks noGrp="1"/>
          </p:cNvGraphicFramePr>
          <p:nvPr/>
        </p:nvGraphicFramePr>
        <p:xfrm>
          <a:off x="2766987" y="1731935"/>
          <a:ext cx="6286512" cy="2412051"/>
        </p:xfrm>
        <a:graphic>
          <a:graphicData uri="http://schemas.openxmlformats.org/drawingml/2006/table">
            <a:tbl>
              <a:tblPr/>
              <a:tblGrid>
                <a:gridCol w="785602">
                  <a:extLst>
                    <a:ext uri="{9D8B030D-6E8A-4147-A177-3AD203B41FA5}">
                      <a16:colId xmlns:a16="http://schemas.microsoft.com/office/drawing/2014/main" val="20000"/>
                    </a:ext>
                  </a:extLst>
                </a:gridCol>
                <a:gridCol w="785603">
                  <a:extLst>
                    <a:ext uri="{9D8B030D-6E8A-4147-A177-3AD203B41FA5}">
                      <a16:colId xmlns:a16="http://schemas.microsoft.com/office/drawing/2014/main" val="20001"/>
                    </a:ext>
                  </a:extLst>
                </a:gridCol>
                <a:gridCol w="1528969">
                  <a:extLst>
                    <a:ext uri="{9D8B030D-6E8A-4147-A177-3AD203B41FA5}">
                      <a16:colId xmlns:a16="http://schemas.microsoft.com/office/drawing/2014/main" val="20002"/>
                    </a:ext>
                  </a:extLst>
                </a:gridCol>
                <a:gridCol w="848114">
                  <a:extLst>
                    <a:ext uri="{9D8B030D-6E8A-4147-A177-3AD203B41FA5}">
                      <a16:colId xmlns:a16="http://schemas.microsoft.com/office/drawing/2014/main" val="20003"/>
                    </a:ext>
                  </a:extLst>
                </a:gridCol>
                <a:gridCol w="2338224">
                  <a:extLst>
                    <a:ext uri="{9D8B030D-6E8A-4147-A177-3AD203B41FA5}">
                      <a16:colId xmlns:a16="http://schemas.microsoft.com/office/drawing/2014/main" val="20004"/>
                    </a:ext>
                  </a:extLst>
                </a:gridCol>
              </a:tblGrid>
              <a:tr h="428628">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版本</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IHL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业务类别</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总长度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zh-CN"/>
                    </a:p>
                  </a:txBody>
                  <a:tcPr/>
                </a:tc>
                <a:extLst>
                  <a:ext uri="{0D108BD9-81ED-4DB2-BD59-A6C34878D82A}">
                    <a16:rowId xmlns:a16="http://schemas.microsoft.com/office/drawing/2014/main" val="10000"/>
                  </a:ext>
                </a:extLst>
              </a:tr>
              <a:tr h="331788">
                <a:tc gridSpan="3">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标识</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p>
                  </a:txBody>
                  <a:tcPr/>
                </a:tc>
                <a:tc hMerge="1">
                  <a:txBody>
                    <a:bodyPr/>
                    <a:lstStyle/>
                    <a:p>
                      <a:endParaRPr lang="zh-CN"/>
                    </a:p>
                  </a:txBody>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标记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段偏移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68300">
                <a:tc gridSpan="2">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kern="1200"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生存时间</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zh-CN"/>
                    </a:p>
                  </a:txBody>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kern="1200"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协议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gridSpan="2">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kern="1200"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报头校验</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zh-CN"/>
                    </a:p>
                  </a:txBody>
                  <a:tcPr/>
                </a:tc>
                <a:extLst>
                  <a:ext uri="{0D108BD9-81ED-4DB2-BD59-A6C34878D82A}">
                    <a16:rowId xmlns:a16="http://schemas.microsoft.com/office/drawing/2014/main" val="10002"/>
                  </a:ext>
                </a:extLst>
              </a:tr>
              <a:tr h="398463">
                <a:tc gridSpan="5">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32bit</a:t>
                      </a: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源地址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r h="355600">
                <a:tc gridSpan="5">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zh-CN" sz="2000" b="0" i="0" u="none" strike="noStrike" kern="1200"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32bit</a:t>
                      </a:r>
                      <a:r>
                        <a:rPr kumimoji="0" lang="zh-CN" sz="2000" b="0" i="0" u="none" strike="noStrike" kern="1200"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目的地址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4"/>
                  </a:ext>
                </a:extLst>
              </a:tr>
              <a:tr h="365125">
                <a:tc gridSpan="5">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选项和填充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5"/>
                  </a:ext>
                </a:extLst>
              </a:tr>
            </a:tbl>
          </a:graphicData>
        </a:graphic>
      </p:graphicFrame>
      <p:sp>
        <p:nvSpPr>
          <p:cNvPr id="51202" name="Rectangle 3"/>
          <p:cNvSpPr>
            <a:spLocks noGrp="1" noChangeArrowheads="1"/>
          </p:cNvSpPr>
          <p:nvPr>
            <p:ph type="title" idx="4294967295"/>
          </p:nvPr>
        </p:nvSpPr>
        <p:spPr>
          <a:xfrm>
            <a:off x="0" y="-25400"/>
            <a:ext cx="9144000" cy="1141413"/>
          </a:xfrm>
        </p:spPr>
        <p:txBody>
          <a:bodyPr/>
          <a:lstStyle/>
          <a:p>
            <a:r>
              <a:rPr lang="en-US" sz="4000" dirty="0" smtClean="0">
                <a:latin typeface="Times New Roman" panose="02020603050405020304" pitchFamily="18" charset="0"/>
                <a:ea typeface="黑体" panose="02010609060101010101" pitchFamily="49" charset="-122"/>
                <a:sym typeface="Gulim" pitchFamily="34" charset="-127"/>
              </a:rPr>
              <a:t>IPv6</a:t>
            </a:r>
            <a:r>
              <a:rPr lang="zh-CN" altLang="en-US" sz="4000" dirty="0" smtClean="0">
                <a:latin typeface="Times New Roman" panose="02020603050405020304" pitchFamily="18" charset="0"/>
                <a:ea typeface="黑体" panose="02010609060101010101" pitchFamily="49" charset="-122"/>
                <a:sym typeface="Gulim" pitchFamily="34" charset="-127"/>
              </a:rPr>
              <a:t>简</a:t>
            </a:r>
            <a:r>
              <a:rPr lang="zh-CN" altLang="en-US" sz="4000" dirty="0" smtClean="0">
                <a:latin typeface="Times New Roman" panose="02020603050405020304" pitchFamily="18" charset="0"/>
                <a:ea typeface="黑体" panose="02010609060101010101" pitchFamily="49" charset="-122"/>
              </a:rPr>
              <a:t>介</a:t>
            </a:r>
            <a:endParaRPr lang="zh-CN" altLang="en-US" dirty="0">
              <a:latin typeface="Times New Roman" panose="02020603050405020304" pitchFamily="18" charset="0"/>
              <a:ea typeface="黑体" panose="02010609060101010101" pitchFamily="49" charset="-122"/>
            </a:endParaRPr>
          </a:p>
        </p:txBody>
      </p:sp>
      <p:grpSp>
        <p:nvGrpSpPr>
          <p:cNvPr id="80" name="组合 79"/>
          <p:cNvGrpSpPr/>
          <p:nvPr/>
        </p:nvGrpSpPr>
        <p:grpSpPr>
          <a:xfrm>
            <a:off x="2695549" y="1428736"/>
            <a:ext cx="6572296" cy="375682"/>
            <a:chOff x="2786050" y="1268413"/>
            <a:chExt cx="6572296" cy="375682"/>
          </a:xfrm>
        </p:grpSpPr>
        <p:sp>
          <p:nvSpPr>
            <p:cNvPr id="51203" name="Text Box 3"/>
            <p:cNvSpPr txBox="1">
              <a:spLocks noChangeArrowheads="1"/>
            </p:cNvSpPr>
            <p:nvPr/>
          </p:nvSpPr>
          <p:spPr bwMode="auto">
            <a:xfrm>
              <a:off x="2786050" y="1273175"/>
              <a:ext cx="436562" cy="366713"/>
            </a:xfrm>
            <a:prstGeom prst="rect">
              <a:avLst/>
            </a:prstGeom>
            <a:noFill/>
            <a:ln w="9525" cmpd="sng">
              <a:noFill/>
              <a:miter lim="800000"/>
            </a:ln>
            <a:effectLst/>
          </p:spPr>
          <p:txBody>
            <a:bodyPr>
              <a:spAutoFit/>
            </a:bodyPr>
            <a:lstStyle/>
            <a:p>
              <a:r>
                <a:rPr lang="zh-CN" altLang="en-US" b="1" dirty="0">
                  <a:solidFill>
                    <a:srgbClr val="C00000"/>
                  </a:solidFill>
                  <a:latin typeface="Times New Roman" panose="02020603050405020304" pitchFamily="18" charset="0"/>
                  <a:ea typeface="黑体" panose="02010609060101010101" pitchFamily="49" charset="-122"/>
                </a:rPr>
                <a:t>0</a:t>
              </a:r>
            </a:p>
          </p:txBody>
        </p:sp>
        <p:sp>
          <p:nvSpPr>
            <p:cNvPr id="51204" name="Text Box 4"/>
            <p:cNvSpPr txBox="1">
              <a:spLocks noChangeArrowheads="1"/>
            </p:cNvSpPr>
            <p:nvPr/>
          </p:nvSpPr>
          <p:spPr bwMode="auto">
            <a:xfrm>
              <a:off x="3595721" y="1274763"/>
              <a:ext cx="436562"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4</a:t>
              </a:r>
            </a:p>
          </p:txBody>
        </p:sp>
        <p:sp>
          <p:nvSpPr>
            <p:cNvPr id="51205" name="Text Box 5"/>
            <p:cNvSpPr txBox="1">
              <a:spLocks noChangeArrowheads="1"/>
            </p:cNvSpPr>
            <p:nvPr/>
          </p:nvSpPr>
          <p:spPr bwMode="auto">
            <a:xfrm>
              <a:off x="4387883" y="1274763"/>
              <a:ext cx="436563"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8</a:t>
              </a:r>
            </a:p>
          </p:txBody>
        </p:sp>
        <p:sp>
          <p:nvSpPr>
            <p:cNvPr id="51206" name="Text Box 6"/>
            <p:cNvSpPr txBox="1">
              <a:spLocks noChangeArrowheads="1"/>
            </p:cNvSpPr>
            <p:nvPr/>
          </p:nvSpPr>
          <p:spPr bwMode="auto">
            <a:xfrm>
              <a:off x="5756308" y="1274763"/>
              <a:ext cx="576263"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16</a:t>
              </a:r>
            </a:p>
          </p:txBody>
        </p:sp>
        <p:sp>
          <p:nvSpPr>
            <p:cNvPr id="51207" name="Text Box 7"/>
            <p:cNvSpPr txBox="1">
              <a:spLocks noChangeArrowheads="1"/>
            </p:cNvSpPr>
            <p:nvPr/>
          </p:nvSpPr>
          <p:spPr bwMode="auto">
            <a:xfrm>
              <a:off x="7270783" y="1274763"/>
              <a:ext cx="574675"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24</a:t>
              </a:r>
            </a:p>
          </p:txBody>
        </p:sp>
        <p:sp>
          <p:nvSpPr>
            <p:cNvPr id="51208" name="Text Box 8"/>
            <p:cNvSpPr txBox="1">
              <a:spLocks noChangeArrowheads="1"/>
            </p:cNvSpPr>
            <p:nvPr/>
          </p:nvSpPr>
          <p:spPr bwMode="auto">
            <a:xfrm>
              <a:off x="8782083" y="1268413"/>
              <a:ext cx="576263" cy="369332"/>
            </a:xfrm>
            <a:prstGeom prst="rect">
              <a:avLst/>
            </a:prstGeom>
            <a:noFill/>
            <a:ln w="9525" cap="flat" cmpd="sng">
              <a:noFill/>
              <a:miter lim="800000"/>
            </a:ln>
            <a:effectLst/>
          </p:spPr>
          <p:txBody>
            <a:bodyPr>
              <a:spAutoFit/>
            </a:bodyPr>
            <a:lstStyle/>
            <a:p>
              <a:r>
                <a:rPr lang="zh-CN" altLang="en-US" b="1" dirty="0">
                  <a:solidFill>
                    <a:srgbClr val="C00000"/>
                  </a:solidFill>
                  <a:latin typeface="Times New Roman" panose="02020603050405020304" pitchFamily="18" charset="0"/>
                  <a:ea typeface="黑体" panose="02010609060101010101" pitchFamily="49" charset="-122"/>
                </a:rPr>
                <a:t>32</a:t>
              </a:r>
            </a:p>
          </p:txBody>
        </p:sp>
      </p:grpSp>
      <p:grpSp>
        <p:nvGrpSpPr>
          <p:cNvPr id="81" name="组合 80"/>
          <p:cNvGrpSpPr/>
          <p:nvPr/>
        </p:nvGrpSpPr>
        <p:grpSpPr>
          <a:xfrm>
            <a:off x="2662269" y="4714884"/>
            <a:ext cx="6696077" cy="369332"/>
            <a:chOff x="2948021" y="4135445"/>
            <a:chExt cx="6696077" cy="369332"/>
          </a:xfrm>
        </p:grpSpPr>
        <p:sp>
          <p:nvSpPr>
            <p:cNvPr id="51218" name="Text Box 18"/>
            <p:cNvSpPr txBox="1">
              <a:spLocks noChangeArrowheads="1"/>
            </p:cNvSpPr>
            <p:nvPr/>
          </p:nvSpPr>
          <p:spPr bwMode="auto">
            <a:xfrm>
              <a:off x="2948021" y="4135445"/>
              <a:ext cx="436562"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0</a:t>
              </a:r>
            </a:p>
          </p:txBody>
        </p:sp>
        <p:sp>
          <p:nvSpPr>
            <p:cNvPr id="51219" name="Text Box 19"/>
            <p:cNvSpPr txBox="1">
              <a:spLocks noChangeArrowheads="1"/>
            </p:cNvSpPr>
            <p:nvPr/>
          </p:nvSpPr>
          <p:spPr bwMode="auto">
            <a:xfrm>
              <a:off x="4063999" y="4135445"/>
              <a:ext cx="436563" cy="369332"/>
            </a:xfrm>
            <a:prstGeom prst="rect">
              <a:avLst/>
            </a:prstGeom>
            <a:noFill/>
            <a:ln w="9525" cap="flat" cmpd="sng">
              <a:noFill/>
              <a:miter lim="800000"/>
            </a:ln>
            <a:effectLst/>
          </p:spPr>
          <p:txBody>
            <a:bodyPr>
              <a:spAutoFit/>
            </a:bodyPr>
            <a:lstStyle/>
            <a:p>
              <a:r>
                <a:rPr lang="zh-CN" altLang="en-US" b="1" dirty="0">
                  <a:solidFill>
                    <a:srgbClr val="C00000"/>
                  </a:solidFill>
                  <a:latin typeface="Times New Roman" panose="02020603050405020304" pitchFamily="18" charset="0"/>
                  <a:ea typeface="黑体" panose="02010609060101010101" pitchFamily="49" charset="-122"/>
                </a:rPr>
                <a:t>4</a:t>
              </a:r>
            </a:p>
          </p:txBody>
        </p:sp>
        <p:sp>
          <p:nvSpPr>
            <p:cNvPr id="51220" name="Text Box 20"/>
            <p:cNvSpPr txBox="1">
              <a:spLocks noChangeArrowheads="1"/>
            </p:cNvSpPr>
            <p:nvPr/>
          </p:nvSpPr>
          <p:spPr bwMode="auto">
            <a:xfrm>
              <a:off x="4749833" y="4135445"/>
              <a:ext cx="434975"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8</a:t>
              </a:r>
            </a:p>
          </p:txBody>
        </p:sp>
        <p:sp>
          <p:nvSpPr>
            <p:cNvPr id="51221" name="Text Box 21"/>
            <p:cNvSpPr txBox="1">
              <a:spLocks noChangeArrowheads="1"/>
            </p:cNvSpPr>
            <p:nvPr/>
          </p:nvSpPr>
          <p:spPr bwMode="auto">
            <a:xfrm>
              <a:off x="5786446" y="4135445"/>
              <a:ext cx="576263" cy="369332"/>
            </a:xfrm>
            <a:prstGeom prst="rect">
              <a:avLst/>
            </a:prstGeom>
            <a:noFill/>
            <a:ln w="9525" cap="flat" cmpd="sng">
              <a:noFill/>
              <a:miter lim="800000"/>
            </a:ln>
            <a:effectLst/>
          </p:spPr>
          <p:txBody>
            <a:bodyPr>
              <a:spAutoFit/>
            </a:bodyPr>
            <a:lstStyle/>
            <a:p>
              <a:r>
                <a:rPr lang="zh-CN" altLang="en-US" b="1" dirty="0">
                  <a:solidFill>
                    <a:srgbClr val="C00000"/>
                  </a:solidFill>
                  <a:latin typeface="Times New Roman" panose="02020603050405020304" pitchFamily="18" charset="0"/>
                  <a:ea typeface="黑体" panose="02010609060101010101" pitchFamily="49" charset="-122"/>
                </a:rPr>
                <a:t>16</a:t>
              </a:r>
            </a:p>
          </p:txBody>
        </p:sp>
        <p:sp>
          <p:nvSpPr>
            <p:cNvPr id="51222" name="Text Box 22"/>
            <p:cNvSpPr txBox="1">
              <a:spLocks noChangeArrowheads="1"/>
            </p:cNvSpPr>
            <p:nvPr/>
          </p:nvSpPr>
          <p:spPr bwMode="auto">
            <a:xfrm>
              <a:off x="7342221" y="4135445"/>
              <a:ext cx="576262" cy="369332"/>
            </a:xfrm>
            <a:prstGeom prst="rect">
              <a:avLst/>
            </a:prstGeom>
            <a:noFill/>
            <a:ln w="9525" cap="flat" cmpd="sng">
              <a:noFill/>
              <a:miter lim="800000"/>
            </a:ln>
            <a:effectLst/>
          </p:spPr>
          <p:txBody>
            <a:bodyPr>
              <a:spAutoFit/>
            </a:bodyPr>
            <a:lstStyle/>
            <a:p>
              <a:r>
                <a:rPr lang="zh-CN" altLang="en-US" b="1">
                  <a:solidFill>
                    <a:srgbClr val="C00000"/>
                  </a:solidFill>
                  <a:latin typeface="Times New Roman" panose="02020603050405020304" pitchFamily="18" charset="0"/>
                  <a:ea typeface="黑体" panose="02010609060101010101" pitchFamily="49" charset="-122"/>
                </a:rPr>
                <a:t>24</a:t>
              </a:r>
            </a:p>
          </p:txBody>
        </p:sp>
        <p:sp>
          <p:nvSpPr>
            <p:cNvPr id="51223" name="Text Box 23"/>
            <p:cNvSpPr txBox="1">
              <a:spLocks noChangeArrowheads="1"/>
            </p:cNvSpPr>
            <p:nvPr/>
          </p:nvSpPr>
          <p:spPr bwMode="auto">
            <a:xfrm>
              <a:off x="9067835" y="4135445"/>
              <a:ext cx="576263" cy="369332"/>
            </a:xfrm>
            <a:prstGeom prst="rect">
              <a:avLst/>
            </a:prstGeom>
            <a:noFill/>
            <a:ln w="9525" cap="flat" cmpd="sng">
              <a:noFill/>
              <a:miter lim="800000"/>
            </a:ln>
            <a:effectLst/>
          </p:spPr>
          <p:txBody>
            <a:bodyPr>
              <a:spAutoFit/>
            </a:bodyPr>
            <a:lstStyle/>
            <a:p>
              <a:r>
                <a:rPr lang="zh-CN" altLang="en-US" b="1" dirty="0">
                  <a:solidFill>
                    <a:srgbClr val="C00000"/>
                  </a:solidFill>
                  <a:latin typeface="Times New Roman" panose="02020603050405020304" pitchFamily="18" charset="0"/>
                  <a:ea typeface="黑体" panose="02010609060101010101" pitchFamily="49" charset="-122"/>
                </a:rPr>
                <a:t>32</a:t>
              </a:r>
            </a:p>
          </p:txBody>
        </p:sp>
      </p:grpSp>
      <p:grpSp>
        <p:nvGrpSpPr>
          <p:cNvPr id="55" name="组合 54"/>
          <p:cNvGrpSpPr/>
          <p:nvPr/>
        </p:nvGrpSpPr>
        <p:grpSpPr>
          <a:xfrm>
            <a:off x="-29060" y="1142984"/>
            <a:ext cx="2743672" cy="508000"/>
            <a:chOff x="381794" y="1549390"/>
            <a:chExt cx="2743672" cy="508000"/>
          </a:xfrm>
        </p:grpSpPr>
        <p:sp>
          <p:nvSpPr>
            <p:cNvPr id="56" name="AutoShape 6"/>
            <p:cNvSpPr>
              <a:spLocks noChangeArrowheads="1"/>
            </p:cNvSpPr>
            <p:nvPr/>
          </p:nvSpPr>
          <p:spPr bwMode="gray">
            <a:xfrm>
              <a:off x="746390" y="1549390"/>
              <a:ext cx="2379076"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p>
              <a:pPr eaLnBrk="0" hangingPunct="0"/>
              <a:r>
                <a:rPr lang="en-US" altLang="zh-CN" sz="2800" dirty="0" smtClean="0">
                  <a:solidFill>
                    <a:srgbClr val="0000FF"/>
                  </a:solidFill>
                  <a:latin typeface="Times New Roman" panose="02020603050405020304" pitchFamily="18" charset="0"/>
                  <a:ea typeface="黑体" panose="02010609060101010101" pitchFamily="49" charset="-122"/>
                </a:rPr>
                <a:t>IPv4</a:t>
              </a:r>
              <a:r>
                <a:rPr lang="zh-CN" altLang="en-US" sz="2800" dirty="0" smtClean="0">
                  <a:solidFill>
                    <a:srgbClr val="0000FF"/>
                  </a:solidFill>
                  <a:latin typeface="Times New Roman" panose="02020603050405020304" pitchFamily="18" charset="0"/>
                  <a:ea typeface="黑体" panose="02010609060101010101" pitchFamily="49" charset="-122"/>
                </a:rPr>
                <a:t>头部介绍</a:t>
              </a:r>
            </a:p>
          </p:txBody>
        </p:sp>
        <p:grpSp>
          <p:nvGrpSpPr>
            <p:cNvPr id="57" name="Group 45"/>
            <p:cNvGrpSpPr/>
            <p:nvPr/>
          </p:nvGrpSpPr>
          <p:grpSpPr bwMode="auto">
            <a:xfrm>
              <a:off x="381794" y="1641465"/>
              <a:ext cx="481542" cy="407426"/>
              <a:chOff x="2078" y="1680"/>
              <a:chExt cx="1615" cy="1727"/>
            </a:xfrm>
          </p:grpSpPr>
          <p:sp>
            <p:nvSpPr>
              <p:cNvPr id="58"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ln>
            </p:spPr>
            <p:txBody>
              <a:bodyPr wrap="none" anchor="ctr"/>
              <a:lstStyle/>
              <a:p>
                <a:endParaRPr lang="zh-CN" altLang="en-US" b="0">
                  <a:solidFill>
                    <a:srgbClr val="002060"/>
                  </a:solidFill>
                </a:endParaRPr>
              </a:p>
            </p:txBody>
          </p:sp>
          <p:sp>
            <p:nvSpPr>
              <p:cNvPr id="59"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ln>
            </p:spPr>
            <p:txBody>
              <a:bodyPr wrap="none" anchor="ctr"/>
              <a:lstStyle/>
              <a:p>
                <a:endParaRPr lang="zh-CN" altLang="en-US" b="0">
                  <a:solidFill>
                    <a:srgbClr val="002060"/>
                  </a:solidFill>
                </a:endParaRPr>
              </a:p>
            </p:txBody>
          </p:sp>
          <p:sp>
            <p:nvSpPr>
              <p:cNvPr id="60" name="Oval 48"/>
              <p:cNvSpPr>
                <a:spLocks noChangeArrowheads="1"/>
              </p:cNvSpPr>
              <p:nvPr/>
            </p:nvSpPr>
            <p:spPr bwMode="gray">
              <a:xfrm>
                <a:off x="2464" y="1922"/>
                <a:ext cx="871" cy="146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b="0">
                  <a:solidFill>
                    <a:srgbClr val="002060"/>
                  </a:solidFill>
                </a:endParaRPr>
              </a:p>
            </p:txBody>
          </p:sp>
          <p:sp>
            <p:nvSpPr>
              <p:cNvPr id="61"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w="38100" algn="ctr">
                <a:noFill/>
                <a:round/>
              </a:ln>
            </p:spPr>
            <p:txBody>
              <a:bodyPr wrap="none" anchor="ctr">
                <a:spAutoFit/>
              </a:bodyPr>
              <a:lstStyle/>
              <a:p>
                <a:endParaRPr lang="zh-CN" altLang="en-US" b="0">
                  <a:solidFill>
                    <a:srgbClr val="002060"/>
                  </a:solidFill>
                </a:endParaRPr>
              </a:p>
            </p:txBody>
          </p:sp>
          <p:sp>
            <p:nvSpPr>
              <p:cNvPr id="62" name="Oval 50"/>
              <p:cNvSpPr>
                <a:spLocks noChangeArrowheads="1"/>
              </p:cNvSpPr>
              <p:nvPr/>
            </p:nvSpPr>
            <p:spPr bwMode="gray">
              <a:xfrm>
                <a:off x="2338" y="1936"/>
                <a:ext cx="1096" cy="146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b="0">
                  <a:solidFill>
                    <a:srgbClr val="002060"/>
                  </a:solidFill>
                </a:endParaRPr>
              </a:p>
            </p:txBody>
          </p:sp>
          <p:sp>
            <p:nvSpPr>
              <p:cNvPr id="63" name="Oval 51"/>
              <p:cNvSpPr>
                <a:spLocks noChangeArrowheads="1"/>
              </p:cNvSpPr>
              <p:nvPr/>
            </p:nvSpPr>
            <p:spPr bwMode="gray">
              <a:xfrm>
                <a:off x="2337" y="1939"/>
                <a:ext cx="1096" cy="1468"/>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3500000" scaled="1"/>
                <a:tileRect/>
              </a:gradFill>
              <a:ln w="38100" algn="ctr">
                <a:noFill/>
                <a:round/>
              </a:ln>
            </p:spPr>
            <p:txBody>
              <a:bodyPr anchor="ctr">
                <a:spAutoFit/>
              </a:bodyPr>
              <a:lstStyle/>
              <a:p>
                <a:endParaRPr lang="zh-CN" altLang="en-US" b="0">
                  <a:solidFill>
                    <a:srgbClr val="002060"/>
                  </a:solidFill>
                </a:endParaRPr>
              </a:p>
            </p:txBody>
          </p:sp>
        </p:grpSp>
      </p:grpSp>
      <p:grpSp>
        <p:nvGrpSpPr>
          <p:cNvPr id="65" name="组合 64"/>
          <p:cNvGrpSpPr/>
          <p:nvPr/>
        </p:nvGrpSpPr>
        <p:grpSpPr>
          <a:xfrm>
            <a:off x="-29060" y="4135446"/>
            <a:ext cx="2886548" cy="508000"/>
            <a:chOff x="381794" y="1549390"/>
            <a:chExt cx="2886548" cy="508000"/>
          </a:xfrm>
        </p:grpSpPr>
        <p:sp>
          <p:nvSpPr>
            <p:cNvPr id="66" name="AutoShape 6"/>
            <p:cNvSpPr>
              <a:spLocks noChangeArrowheads="1"/>
            </p:cNvSpPr>
            <p:nvPr/>
          </p:nvSpPr>
          <p:spPr bwMode="gray">
            <a:xfrm>
              <a:off x="746390" y="1549390"/>
              <a:ext cx="2521952"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ln>
          </p:spPr>
          <p:txBody>
            <a:bodyPr wrap="none" anchor="ctr"/>
            <a:lstStyle/>
            <a:p>
              <a:pPr eaLnBrk="0" hangingPunct="0"/>
              <a:r>
                <a:rPr lang="en-US" altLang="zh-CN" sz="2800" dirty="0" smtClean="0">
                  <a:solidFill>
                    <a:srgbClr val="0000FF"/>
                  </a:solidFill>
                  <a:latin typeface="Times New Roman" panose="02020603050405020304" pitchFamily="18" charset="0"/>
                  <a:ea typeface="黑体" panose="02010609060101010101" pitchFamily="49" charset="-122"/>
                </a:rPr>
                <a:t>IPv6</a:t>
              </a:r>
              <a:r>
                <a:rPr lang="zh-CN" altLang="en-US" sz="2800" dirty="0" smtClean="0">
                  <a:solidFill>
                    <a:srgbClr val="0000FF"/>
                  </a:solidFill>
                  <a:latin typeface="Times New Roman" panose="02020603050405020304" pitchFamily="18" charset="0"/>
                  <a:ea typeface="黑体" panose="02010609060101010101" pitchFamily="49" charset="-122"/>
                </a:rPr>
                <a:t>头部介绍</a:t>
              </a:r>
            </a:p>
          </p:txBody>
        </p:sp>
        <p:grpSp>
          <p:nvGrpSpPr>
            <p:cNvPr id="67" name="Group 45"/>
            <p:cNvGrpSpPr/>
            <p:nvPr/>
          </p:nvGrpSpPr>
          <p:grpSpPr bwMode="auto">
            <a:xfrm>
              <a:off x="381794" y="1641465"/>
              <a:ext cx="481542" cy="407426"/>
              <a:chOff x="2078" y="1680"/>
              <a:chExt cx="1615" cy="1727"/>
            </a:xfrm>
          </p:grpSpPr>
          <p:sp>
            <p:nvSpPr>
              <p:cNvPr id="68" name="Oval 46"/>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w="57150" algn="ctr">
                <a:noFill/>
                <a:round/>
              </a:ln>
            </p:spPr>
            <p:txBody>
              <a:bodyPr wrap="none" anchor="ctr"/>
              <a:lstStyle/>
              <a:p>
                <a:endParaRPr lang="zh-CN" altLang="en-US" b="0">
                  <a:solidFill>
                    <a:srgbClr val="002060"/>
                  </a:solidFill>
                </a:endParaRPr>
              </a:p>
            </p:txBody>
          </p:sp>
          <p:sp>
            <p:nvSpPr>
              <p:cNvPr id="69" name="Oval 47"/>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w="9525" algn="ctr">
                <a:noFill/>
                <a:round/>
              </a:ln>
            </p:spPr>
            <p:txBody>
              <a:bodyPr wrap="none" anchor="ctr"/>
              <a:lstStyle/>
              <a:p>
                <a:endParaRPr lang="zh-CN" altLang="en-US" b="0">
                  <a:solidFill>
                    <a:srgbClr val="002060"/>
                  </a:solidFill>
                </a:endParaRPr>
              </a:p>
            </p:txBody>
          </p:sp>
          <p:sp>
            <p:nvSpPr>
              <p:cNvPr id="70" name="Oval 48"/>
              <p:cNvSpPr>
                <a:spLocks noChangeArrowheads="1"/>
              </p:cNvSpPr>
              <p:nvPr/>
            </p:nvSpPr>
            <p:spPr bwMode="gray">
              <a:xfrm>
                <a:off x="2464" y="1922"/>
                <a:ext cx="871" cy="1468"/>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fontAlgn="auto">
                  <a:spcBef>
                    <a:spcPts val="0"/>
                  </a:spcBef>
                  <a:spcAft>
                    <a:spcPts val="0"/>
                  </a:spcAft>
                  <a:defRPr/>
                </a:pPr>
                <a:endParaRPr lang="zh-CN" altLang="en-US" b="0">
                  <a:solidFill>
                    <a:srgbClr val="002060"/>
                  </a:solidFill>
                </a:endParaRPr>
              </a:p>
            </p:txBody>
          </p:sp>
          <p:sp>
            <p:nvSpPr>
              <p:cNvPr id="71" name="Oval 49"/>
              <p:cNvSpPr>
                <a:spLocks noChangeArrowheads="1"/>
              </p:cNvSpPr>
              <p:nvPr/>
            </p:nvSpPr>
            <p:spPr bwMode="gray">
              <a:xfrm>
                <a:off x="2467" y="1922"/>
                <a:ext cx="871" cy="1468"/>
              </a:xfrm>
              <a:prstGeom prst="ellipse">
                <a:avLst/>
              </a:prstGeom>
              <a:gradFill rotWithShape="1">
                <a:gsLst>
                  <a:gs pos="0">
                    <a:srgbClr val="000000"/>
                  </a:gs>
                  <a:gs pos="100000">
                    <a:srgbClr val="E35E23"/>
                  </a:gs>
                </a:gsLst>
                <a:lin ang="2700000" scaled="1"/>
              </a:gradFill>
              <a:ln w="38100" algn="ctr">
                <a:noFill/>
                <a:round/>
              </a:ln>
            </p:spPr>
            <p:txBody>
              <a:bodyPr wrap="none" anchor="ctr">
                <a:spAutoFit/>
              </a:bodyPr>
              <a:lstStyle/>
              <a:p>
                <a:endParaRPr lang="zh-CN" altLang="en-US" b="0">
                  <a:solidFill>
                    <a:srgbClr val="002060"/>
                  </a:solidFill>
                </a:endParaRPr>
              </a:p>
            </p:txBody>
          </p:sp>
          <p:sp>
            <p:nvSpPr>
              <p:cNvPr id="72" name="Oval 50"/>
              <p:cNvSpPr>
                <a:spLocks noChangeArrowheads="1"/>
              </p:cNvSpPr>
              <p:nvPr/>
            </p:nvSpPr>
            <p:spPr bwMode="gray">
              <a:xfrm>
                <a:off x="2338" y="1936"/>
                <a:ext cx="1096" cy="146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fontAlgn="auto">
                  <a:spcBef>
                    <a:spcPts val="0"/>
                  </a:spcBef>
                  <a:spcAft>
                    <a:spcPts val="0"/>
                  </a:spcAft>
                  <a:defRPr/>
                </a:pPr>
                <a:endParaRPr lang="zh-CN" altLang="en-US" b="0">
                  <a:solidFill>
                    <a:srgbClr val="002060"/>
                  </a:solidFill>
                </a:endParaRPr>
              </a:p>
            </p:txBody>
          </p:sp>
          <p:sp>
            <p:nvSpPr>
              <p:cNvPr id="73" name="Oval 51"/>
              <p:cNvSpPr>
                <a:spLocks noChangeArrowheads="1"/>
              </p:cNvSpPr>
              <p:nvPr/>
            </p:nvSpPr>
            <p:spPr bwMode="gray">
              <a:xfrm>
                <a:off x="2337" y="1939"/>
                <a:ext cx="1096" cy="1468"/>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3500000" scaled="1"/>
                <a:tileRect/>
              </a:gradFill>
              <a:ln w="38100" algn="ctr">
                <a:noFill/>
                <a:round/>
              </a:ln>
            </p:spPr>
            <p:txBody>
              <a:bodyPr anchor="ctr">
                <a:spAutoFit/>
              </a:bodyPr>
              <a:lstStyle/>
              <a:p>
                <a:endParaRPr lang="zh-CN" altLang="en-US" b="0">
                  <a:solidFill>
                    <a:srgbClr val="002060"/>
                  </a:solidFill>
                </a:endParaRPr>
              </a:p>
            </p:txBody>
          </p:sp>
        </p:grpSp>
      </p:grpSp>
      <p:graphicFrame>
        <p:nvGraphicFramePr>
          <p:cNvPr id="74" name="Group 24"/>
          <p:cNvGraphicFramePr>
            <a:graphicFrameLocks noGrp="1"/>
          </p:cNvGraphicFramePr>
          <p:nvPr/>
        </p:nvGraphicFramePr>
        <p:xfrm>
          <a:off x="2766987" y="5130186"/>
          <a:ext cx="6286512" cy="1656400"/>
        </p:xfrm>
        <a:graphic>
          <a:graphicData uri="http://schemas.openxmlformats.org/drawingml/2006/table">
            <a:tbl>
              <a:tblPr/>
              <a:tblGrid>
                <a:gridCol w="1138883">
                  <a:extLst>
                    <a:ext uri="{9D8B030D-6E8A-4147-A177-3AD203B41FA5}">
                      <a16:colId xmlns:a16="http://schemas.microsoft.com/office/drawing/2014/main" val="20000"/>
                    </a:ext>
                  </a:extLst>
                </a:gridCol>
                <a:gridCol w="1789673">
                  <a:extLst>
                    <a:ext uri="{9D8B030D-6E8A-4147-A177-3AD203B41FA5}">
                      <a16:colId xmlns:a16="http://schemas.microsoft.com/office/drawing/2014/main" val="20001"/>
                    </a:ext>
                  </a:extLst>
                </a:gridCol>
                <a:gridCol w="1952736">
                  <a:extLst>
                    <a:ext uri="{9D8B030D-6E8A-4147-A177-3AD203B41FA5}">
                      <a16:colId xmlns:a16="http://schemas.microsoft.com/office/drawing/2014/main" val="20002"/>
                    </a:ext>
                  </a:extLst>
                </a:gridCol>
                <a:gridCol w="1405220">
                  <a:extLst>
                    <a:ext uri="{9D8B030D-6E8A-4147-A177-3AD203B41FA5}">
                      <a16:colId xmlns:a16="http://schemas.microsoft.com/office/drawing/2014/main" val="20003"/>
                    </a:ext>
                  </a:extLst>
                </a:gridCol>
              </a:tblGrid>
              <a:tr h="414100">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版本</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号</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业务</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流</a:t>
                      </a: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类别</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gridSpan="2">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流标签</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hMerge="1">
                  <a:txBody>
                    <a:bodyPr/>
                    <a:lstStyle/>
                    <a:p>
                      <a:endParaRPr lang="zh-CN"/>
                    </a:p>
                  </a:txBody>
                  <a:tcPr/>
                </a:tc>
                <a:extLst>
                  <a:ext uri="{0D108BD9-81ED-4DB2-BD59-A6C34878D82A}">
                    <a16:rowId xmlns:a16="http://schemas.microsoft.com/office/drawing/2014/main" val="10000"/>
                  </a:ext>
                </a:extLst>
              </a:tr>
              <a:tr h="414100">
                <a:tc gridSpan="2">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净荷长度</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p>
                  </a:txBody>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下一头部</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跳数限制</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14100">
                <a:tc gridSpan="4">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128</a:t>
                      </a:r>
                      <a:r>
                        <a:rPr kumimoji="0" lang="zh-CN" alt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bit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源</a:t>
                      </a:r>
                      <a:r>
                        <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地址</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r h="414100">
                <a:tc gridSpan="4">
                  <a:txBody>
                    <a:bodyPr/>
                    <a:lstStyle/>
                    <a:p>
                      <a:pPr marL="0" marR="0" lvl="0" indent="0" algn="ctr" defTabSz="0" rtl="0" eaLnBrk="0" fontAlgn="base" latinLnBrk="1" hangingPunct="0">
                        <a:lnSpc>
                          <a:spcPct val="100000"/>
                        </a:lnSpc>
                        <a:spcBef>
                          <a:spcPct val="20000"/>
                        </a:spcBef>
                        <a:spcAft>
                          <a:spcPct val="0"/>
                        </a:spcAft>
                        <a:buClr>
                          <a:srgbClr val="000099"/>
                        </a:buClr>
                        <a:buSzTx/>
                        <a:buFont typeface="Arial" panose="020B0604020202020204" pitchFamily="34" charset="0"/>
                        <a:buNone/>
                      </a:pPr>
                      <a:r>
                        <a:rPr kumimoji="0" lang="en-US" alt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128bit</a:t>
                      </a:r>
                      <a:r>
                        <a:rPr kumimoji="0" lang="zh-CN" altLang="en-US"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rPr>
                        <a:t>目的地址</a:t>
                      </a:r>
                      <a:endParaRPr kumimoji="0" lang="zh-CN" sz="20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49" charset="-122"/>
                        <a:cs typeface="Arial" panose="020B0604020202020204" pitchFamily="34" charset="0"/>
                        <a:sym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grpSp>
        <p:nvGrpSpPr>
          <p:cNvPr id="79" name="组合 78"/>
          <p:cNvGrpSpPr/>
          <p:nvPr/>
        </p:nvGrpSpPr>
        <p:grpSpPr>
          <a:xfrm>
            <a:off x="5435911" y="5561660"/>
            <a:ext cx="418772" cy="396000"/>
            <a:chOff x="5526412" y="4888240"/>
            <a:chExt cx="404498" cy="378000"/>
          </a:xfrm>
        </p:grpSpPr>
        <p:sp>
          <p:nvSpPr>
            <p:cNvPr id="75" name="矩形 74"/>
            <p:cNvSpPr/>
            <p:nvPr/>
          </p:nvSpPr>
          <p:spPr>
            <a:xfrm>
              <a:off x="5526412" y="4888240"/>
              <a:ext cx="285752" cy="37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p:cNvCxnSpPr/>
            <p:nvPr/>
          </p:nvCxnSpPr>
          <p:spPr>
            <a:xfrm rot="5400000">
              <a:off x="5741116" y="5076446"/>
              <a:ext cx="378000"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ppt_x</p:attrName>
                                        </p:attrNameLst>
                                      </p:cBhvr>
                                      <p:tavLst>
                                        <p:tav tm="0">
                                          <p:val>
                                            <p:strVal val="#ppt_x-#ppt_w/2"/>
                                          </p:val>
                                        </p:tav>
                                        <p:tav tm="100000">
                                          <p:val>
                                            <p:strVal val="#ppt_x"/>
                                          </p:val>
                                        </p:tav>
                                      </p:tavLst>
                                    </p:anim>
                                    <p:anim calcmode="lin" valueType="num">
                                      <p:cBhvr>
                                        <p:cTn id="8" dur="500" fill="hold"/>
                                        <p:tgtEl>
                                          <p:spTgt spid="55"/>
                                        </p:tgtEl>
                                        <p:attrNameLst>
                                          <p:attrName>ppt_y</p:attrName>
                                        </p:attrNameLst>
                                      </p:cBhvr>
                                      <p:tavLst>
                                        <p:tav tm="0">
                                          <p:val>
                                            <p:strVal val="#ppt_y"/>
                                          </p:val>
                                        </p:tav>
                                        <p:tav tm="100000">
                                          <p:val>
                                            <p:strVal val="#ppt_y"/>
                                          </p:val>
                                        </p:tav>
                                      </p:tavLst>
                                    </p:anim>
                                    <p:anim calcmode="lin" valueType="num">
                                      <p:cBhvr>
                                        <p:cTn id="9" dur="500" fill="hold"/>
                                        <p:tgtEl>
                                          <p:spTgt spid="55"/>
                                        </p:tgtEl>
                                        <p:attrNameLst>
                                          <p:attrName>ppt_w</p:attrName>
                                        </p:attrNameLst>
                                      </p:cBhvr>
                                      <p:tavLst>
                                        <p:tav tm="0">
                                          <p:val>
                                            <p:fltVal val="0"/>
                                          </p:val>
                                        </p:tav>
                                        <p:tav tm="100000">
                                          <p:val>
                                            <p:strVal val="#ppt_w"/>
                                          </p:val>
                                        </p:tav>
                                      </p:tavLst>
                                    </p:anim>
                                    <p:anim calcmode="lin" valueType="num">
                                      <p:cBhvr>
                                        <p:cTn id="10" dur="500" fill="hold"/>
                                        <p:tgtEl>
                                          <p:spTgt spid="55"/>
                                        </p:tgtEl>
                                        <p:attrNameLst>
                                          <p:attrName>ppt_h</p:attrName>
                                        </p:attrNameLst>
                                      </p:cBhvr>
                                      <p:tavLst>
                                        <p:tav tm="0">
                                          <p:val>
                                            <p:strVal val="#ppt_h"/>
                                          </p:val>
                                        </p:tav>
                                        <p:tav tm="100000">
                                          <p:val>
                                            <p:strVal val="#ppt_h"/>
                                          </p:val>
                                        </p:tav>
                                      </p:tavLst>
                                    </p:anim>
                                  </p:childTnLst>
                                </p:cTn>
                              </p:par>
                              <p:par>
                                <p:cTn id="11" presetID="17" presetClass="entr" presetSubtype="8"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ppt_x</p:attrName>
                                        </p:attrNameLst>
                                      </p:cBhvr>
                                      <p:tavLst>
                                        <p:tav tm="0">
                                          <p:val>
                                            <p:strVal val="#ppt_x-#ppt_w/2"/>
                                          </p:val>
                                        </p:tav>
                                        <p:tav tm="100000">
                                          <p:val>
                                            <p:strVal val="#ppt_x"/>
                                          </p:val>
                                        </p:tav>
                                      </p:tavLst>
                                    </p:anim>
                                    <p:anim calcmode="lin" valueType="num">
                                      <p:cBhvr>
                                        <p:cTn id="14" dur="500" fill="hold"/>
                                        <p:tgtEl>
                                          <p:spTgt spid="65"/>
                                        </p:tgtEl>
                                        <p:attrNameLst>
                                          <p:attrName>ppt_y</p:attrName>
                                        </p:attrNameLst>
                                      </p:cBhvr>
                                      <p:tavLst>
                                        <p:tav tm="0">
                                          <p:val>
                                            <p:strVal val="#ppt_y"/>
                                          </p:val>
                                        </p:tav>
                                        <p:tav tm="100000">
                                          <p:val>
                                            <p:strVal val="#ppt_y"/>
                                          </p:val>
                                        </p:tav>
                                      </p:tavLst>
                                    </p:anim>
                                    <p:anim calcmode="lin" valueType="num">
                                      <p:cBhvr>
                                        <p:cTn id="15" dur="500" fill="hold"/>
                                        <p:tgtEl>
                                          <p:spTgt spid="65"/>
                                        </p:tgtEl>
                                        <p:attrNameLst>
                                          <p:attrName>ppt_w</p:attrName>
                                        </p:attrNameLst>
                                      </p:cBhvr>
                                      <p:tavLst>
                                        <p:tav tm="0">
                                          <p:val>
                                            <p:fltVal val="0"/>
                                          </p:val>
                                        </p:tav>
                                        <p:tav tm="100000">
                                          <p:val>
                                            <p:strVal val="#ppt_w"/>
                                          </p:val>
                                        </p:tav>
                                      </p:tavLst>
                                    </p:anim>
                                    <p:anim calcmode="lin" valueType="num">
                                      <p:cBhvr>
                                        <p:cTn id="16" dur="500" fill="hold"/>
                                        <p:tgtEl>
                                          <p:spTgt spid="65"/>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8" presetClass="entr" presetSubtype="6" fill="hold" nodeType="afterEffect">
                                  <p:stCondLst>
                                    <p:cond delay="0"/>
                                  </p:stCondLst>
                                  <p:childTnLst>
                                    <p:set>
                                      <p:cBhvr>
                                        <p:cTn id="19" dur="1" fill="hold">
                                          <p:stCondLst>
                                            <p:cond delay="0"/>
                                          </p:stCondLst>
                                        </p:cTn>
                                        <p:tgtEl>
                                          <p:spTgt spid="51224"/>
                                        </p:tgtEl>
                                        <p:attrNameLst>
                                          <p:attrName>style.visibility</p:attrName>
                                        </p:attrNameLst>
                                      </p:cBhvr>
                                      <p:to>
                                        <p:strVal val="visible"/>
                                      </p:to>
                                    </p:set>
                                    <p:animEffect transition="in" filter="strips(downRight)">
                                      <p:cBhvr>
                                        <p:cTn id="20" dur="500"/>
                                        <p:tgtEl>
                                          <p:spTgt spid="51224"/>
                                        </p:tgtEl>
                                      </p:cBhvr>
                                    </p:animEffect>
                                  </p:childTnLst>
                                </p:cTn>
                              </p:par>
                              <p:par>
                                <p:cTn id="21" presetID="18" presetClass="entr" presetSubtype="6"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strips(downRight)">
                                      <p:cBhvr>
                                        <p:cTn id="23" dur="500"/>
                                        <p:tgtEl>
                                          <p:spTgt spid="79"/>
                                        </p:tgtEl>
                                      </p:cBhvr>
                                    </p:animEffect>
                                  </p:childTnLst>
                                </p:cTn>
                              </p:par>
                              <p:par>
                                <p:cTn id="24" presetID="18" presetClass="entr" presetSubtype="6" fill="hold"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strips(downRight)">
                                      <p:cBhvr>
                                        <p:cTn id="26" dur="500"/>
                                        <p:tgtEl>
                                          <p:spTgt spid="74"/>
                                        </p:tgtEl>
                                      </p:cBhvr>
                                    </p:animEffect>
                                  </p:childTnLst>
                                </p:cTn>
                              </p:par>
                              <p:par>
                                <p:cTn id="27" presetID="22" presetClass="entr" presetSubtype="4"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wipe(down)">
                                      <p:cBhvr>
                                        <p:cTn id="29" dur="500"/>
                                        <p:tgtEl>
                                          <p:spTgt spid="81"/>
                                        </p:tgtEl>
                                      </p:cBhvr>
                                    </p:animEffect>
                                  </p:childTnLst>
                                </p:cTn>
                              </p:par>
                              <p:par>
                                <p:cTn id="30" presetID="22" presetClass="entr" presetSubtype="4" fill="hold" nodeType="withEffect">
                                  <p:stCondLst>
                                    <p:cond delay="0"/>
                                  </p:stCondLst>
                                  <p:childTnLst>
                                    <p:set>
                                      <p:cBhvr>
                                        <p:cTn id="31" dur="1" fill="hold">
                                          <p:stCondLst>
                                            <p:cond delay="0"/>
                                          </p:stCondLst>
                                        </p:cTn>
                                        <p:tgtEl>
                                          <p:spTgt spid="80"/>
                                        </p:tgtEl>
                                        <p:attrNameLst>
                                          <p:attrName>style.visibility</p:attrName>
                                        </p:attrNameLst>
                                      </p:cBhvr>
                                      <p:to>
                                        <p:strVal val="visible"/>
                                      </p:to>
                                    </p:set>
                                    <p:animEffect transition="in" filter="wipe(down)">
                                      <p:cBhvr>
                                        <p:cTn id="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42910" y="1285860"/>
            <a:ext cx="7858209" cy="2534561"/>
            <a:chOff x="214314" y="893051"/>
            <a:chExt cx="5057774" cy="2317295"/>
          </a:xfrm>
        </p:grpSpPr>
        <p:sp>
          <p:nvSpPr>
            <p:cNvPr id="3" name="AutoShape 7"/>
            <p:cNvSpPr>
              <a:spLocks noChangeArrowheads="1"/>
            </p:cNvSpPr>
            <p:nvPr/>
          </p:nvSpPr>
          <p:spPr bwMode="ltGray">
            <a:xfrm rot="10800000">
              <a:off x="214314" y="893051"/>
              <a:ext cx="5057774" cy="2184984"/>
            </a:xfrm>
            <a:prstGeom prst="homePlate">
              <a:avLst>
                <a:gd name="adj" fmla="val 25000"/>
              </a:avLst>
            </a:prstGeom>
            <a:solidFill>
              <a:srgbClr val="92D050"/>
            </a:solidFill>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anose="02020603050405020304" pitchFamily="18" charset="0"/>
                <a:ea typeface="黑体" panose="02010609060101010101" pitchFamily="49" charset="-122"/>
              </a:endParaRPr>
            </a:p>
          </p:txBody>
        </p:sp>
        <p:sp>
          <p:nvSpPr>
            <p:cNvPr id="4" name="圆角矩形 3"/>
            <p:cNvSpPr/>
            <p:nvPr/>
          </p:nvSpPr>
          <p:spPr bwMode="auto">
            <a:xfrm>
              <a:off x="780771" y="918861"/>
              <a:ext cx="4401815" cy="2070318"/>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5" name="Rectangle 8"/>
            <p:cNvSpPr>
              <a:spLocks noChangeArrowheads="1"/>
            </p:cNvSpPr>
            <p:nvPr/>
          </p:nvSpPr>
          <p:spPr bwMode="black">
            <a:xfrm>
              <a:off x="765497" y="1068996"/>
              <a:ext cx="4416312" cy="2141350"/>
            </a:xfrm>
            <a:prstGeom prst="rect">
              <a:avLst/>
            </a:prstGeom>
            <a:noFill/>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marL="0" lvl="1">
                <a:buBlip>
                  <a:blip r:embed="rId2"/>
                </a:buBlip>
                <a:defRPr/>
              </a:pP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与</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IPv4</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一样，它通过</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IPSec</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协议来保证</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层的安全，但是两者之间有差别：</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IPSec</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是</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的一个组成部分，而对</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IPv4</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来说是可选的。因此，本质上</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并不能比</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IPv4</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更安全。要保证</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网络的安全性，仍然需要传统的安全设备，如防火墙、</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IDS</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等。</a:t>
              </a:r>
            </a:p>
          </p:txBody>
        </p:sp>
      </p:grpSp>
      <p:grpSp>
        <p:nvGrpSpPr>
          <p:cNvPr id="7" name="组合 6"/>
          <p:cNvGrpSpPr/>
          <p:nvPr/>
        </p:nvGrpSpPr>
        <p:grpSpPr>
          <a:xfrm>
            <a:off x="642910" y="4243484"/>
            <a:ext cx="7858209" cy="2458116"/>
            <a:chOff x="214314" y="893051"/>
            <a:chExt cx="5057774" cy="1395892"/>
          </a:xfrm>
        </p:grpSpPr>
        <p:sp>
          <p:nvSpPr>
            <p:cNvPr id="8" name="AutoShape 7"/>
            <p:cNvSpPr>
              <a:spLocks noChangeArrowheads="1"/>
            </p:cNvSpPr>
            <p:nvPr/>
          </p:nvSpPr>
          <p:spPr bwMode="ltGray">
            <a:xfrm rot="10800000">
              <a:off x="214314" y="893051"/>
              <a:ext cx="5057774" cy="1395892"/>
            </a:xfrm>
            <a:prstGeom prst="homePlate">
              <a:avLst>
                <a:gd name="adj" fmla="val 25000"/>
              </a:avLst>
            </a:prstGeom>
            <a:solidFill>
              <a:srgbClr val="92D050"/>
            </a:solidFill>
          </p:spPr>
          <p:style>
            <a:lnRef idx="0">
              <a:schemeClr val="accent6"/>
            </a:lnRef>
            <a:fillRef idx="3">
              <a:schemeClr val="accent6"/>
            </a:fillRef>
            <a:effectRef idx="3">
              <a:schemeClr val="accent6"/>
            </a:effectRef>
            <a:fontRef idx="minor">
              <a:schemeClr val="lt1"/>
            </a:fontRef>
          </p:style>
          <p:txBody>
            <a:bodyPr wrap="none"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fontAlgn="auto">
                <a:spcBef>
                  <a:spcPts val="0"/>
                </a:spcBef>
                <a:spcAft>
                  <a:spcPts val="0"/>
                </a:spcAft>
                <a:defRPr/>
              </a:pPr>
              <a:endParaRPr lang="zh-CN" altLang="en-US" sz="1600">
                <a:latin typeface="Times New Roman" panose="02020603050405020304" pitchFamily="18" charset="0"/>
                <a:ea typeface="黑体" panose="02010609060101010101" pitchFamily="49" charset="-122"/>
              </a:endParaRPr>
            </a:p>
          </p:txBody>
        </p:sp>
        <p:sp>
          <p:nvSpPr>
            <p:cNvPr id="9" name="圆角矩形 8"/>
            <p:cNvSpPr/>
            <p:nvPr/>
          </p:nvSpPr>
          <p:spPr bwMode="auto">
            <a:xfrm>
              <a:off x="780771" y="918861"/>
              <a:ext cx="4401815" cy="1322637"/>
            </a:xfrm>
            <a:prstGeom prst="roundRect">
              <a:avLst/>
            </a:prstGeom>
            <a:solidFill>
              <a:srgbClr val="0070C0"/>
            </a:solidFill>
          </p:spPr>
          <p:style>
            <a:lnRef idx="0">
              <a:schemeClr val="accent6"/>
            </a:lnRef>
            <a:fillRef idx="3">
              <a:schemeClr val="accent6"/>
            </a:fillRef>
            <a:effectRef idx="3">
              <a:schemeClr val="accent6"/>
            </a:effectRef>
            <a:fontRef idx="minor">
              <a:schemeClr val="lt1"/>
            </a:fontRef>
          </p:style>
          <p:txBody>
            <a:bodyPr anchor="ct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algn="ctr" fontAlgn="auto">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Rectangle 8"/>
            <p:cNvSpPr>
              <a:spLocks noChangeArrowheads="1"/>
            </p:cNvSpPr>
            <p:nvPr/>
          </p:nvSpPr>
          <p:spPr bwMode="black">
            <a:xfrm>
              <a:off x="765498" y="1054891"/>
              <a:ext cx="4506571" cy="1101097"/>
            </a:xfrm>
            <a:prstGeom prst="rect">
              <a:avLst/>
            </a:prstGeom>
            <a:noFill/>
          </p:spPr>
          <p:style>
            <a:lnRef idx="0">
              <a:schemeClr val="accent6"/>
            </a:lnRef>
            <a:fillRef idx="3">
              <a:schemeClr val="accent6"/>
            </a:fillRef>
            <a:effectRef idx="3">
              <a:schemeClr val="accent6"/>
            </a:effectRef>
            <a:fontRef idx="minor">
              <a:schemeClr val="lt1"/>
            </a:fontRef>
          </p:style>
          <p:txBody>
            <a:bodyPr wrap="square">
              <a:spAutoFit/>
            </a:bodyPr>
            <a:lstStyle>
              <a:defPPr>
                <a:defRPr lang="ko-KR"/>
              </a:defPPr>
              <a:lvl1pPr algn="l" rtl="0" fontAlgn="base">
                <a:spcBef>
                  <a:spcPct val="0"/>
                </a:spcBef>
                <a:spcAft>
                  <a:spcPct val="0"/>
                </a:spcAft>
                <a:defRPr kumimoji="1" sz="1000" b="1" kern="1200">
                  <a:solidFill>
                    <a:schemeClr val="lt1"/>
                  </a:solidFill>
                  <a:latin typeface="+mn-lt"/>
                  <a:ea typeface="+mn-ea"/>
                  <a:cs typeface="+mn-cs"/>
                </a:defRPr>
              </a:lvl1pPr>
              <a:lvl2pPr marL="457200" algn="l" rtl="0" fontAlgn="base">
                <a:spcBef>
                  <a:spcPct val="0"/>
                </a:spcBef>
                <a:spcAft>
                  <a:spcPct val="0"/>
                </a:spcAft>
                <a:defRPr kumimoji="1" sz="1000" b="1" kern="1200">
                  <a:solidFill>
                    <a:schemeClr val="lt1"/>
                  </a:solidFill>
                  <a:latin typeface="+mn-lt"/>
                  <a:ea typeface="+mn-ea"/>
                  <a:cs typeface="+mn-cs"/>
                </a:defRPr>
              </a:lvl2pPr>
              <a:lvl3pPr marL="914400" algn="l" rtl="0" fontAlgn="base">
                <a:spcBef>
                  <a:spcPct val="0"/>
                </a:spcBef>
                <a:spcAft>
                  <a:spcPct val="0"/>
                </a:spcAft>
                <a:defRPr kumimoji="1" sz="1000" b="1" kern="1200">
                  <a:solidFill>
                    <a:schemeClr val="lt1"/>
                  </a:solidFill>
                  <a:latin typeface="+mn-lt"/>
                  <a:ea typeface="+mn-ea"/>
                  <a:cs typeface="+mn-cs"/>
                </a:defRPr>
              </a:lvl3pPr>
              <a:lvl4pPr marL="1371600" algn="l" rtl="0" fontAlgn="base">
                <a:spcBef>
                  <a:spcPct val="0"/>
                </a:spcBef>
                <a:spcAft>
                  <a:spcPct val="0"/>
                </a:spcAft>
                <a:defRPr kumimoji="1" sz="1000" b="1" kern="1200">
                  <a:solidFill>
                    <a:schemeClr val="lt1"/>
                  </a:solidFill>
                  <a:latin typeface="+mn-lt"/>
                  <a:ea typeface="+mn-ea"/>
                  <a:cs typeface="+mn-cs"/>
                </a:defRPr>
              </a:lvl4pPr>
              <a:lvl5pPr marL="1828800" algn="l" rtl="0" fontAlgn="base">
                <a:spcBef>
                  <a:spcPct val="0"/>
                </a:spcBef>
                <a:spcAft>
                  <a:spcPct val="0"/>
                </a:spcAft>
                <a:defRPr kumimoji="1" sz="1000" b="1" kern="1200">
                  <a:solidFill>
                    <a:schemeClr val="lt1"/>
                  </a:solidFill>
                  <a:latin typeface="+mn-lt"/>
                  <a:ea typeface="+mn-ea"/>
                  <a:cs typeface="+mn-cs"/>
                </a:defRPr>
              </a:lvl5pPr>
              <a:lvl6pPr marL="2286000" algn="l" defTabSz="914400" rtl="0" eaLnBrk="1" latinLnBrk="0" hangingPunct="1">
                <a:defRPr kumimoji="1" sz="1000" b="1" kern="1200">
                  <a:solidFill>
                    <a:schemeClr val="lt1"/>
                  </a:solidFill>
                  <a:latin typeface="+mn-lt"/>
                  <a:ea typeface="+mn-ea"/>
                  <a:cs typeface="+mn-cs"/>
                </a:defRPr>
              </a:lvl6pPr>
              <a:lvl7pPr marL="2743200" algn="l" defTabSz="914400" rtl="0" eaLnBrk="1" latinLnBrk="0" hangingPunct="1">
                <a:defRPr kumimoji="1" sz="1000" b="1" kern="1200">
                  <a:solidFill>
                    <a:schemeClr val="lt1"/>
                  </a:solidFill>
                  <a:latin typeface="+mn-lt"/>
                  <a:ea typeface="+mn-ea"/>
                  <a:cs typeface="+mn-cs"/>
                </a:defRPr>
              </a:lvl7pPr>
              <a:lvl8pPr marL="3200400" algn="l" defTabSz="914400" rtl="0" eaLnBrk="1" latinLnBrk="0" hangingPunct="1">
                <a:defRPr kumimoji="1" sz="1000" b="1" kern="1200">
                  <a:solidFill>
                    <a:schemeClr val="lt1"/>
                  </a:solidFill>
                  <a:latin typeface="+mn-lt"/>
                  <a:ea typeface="+mn-ea"/>
                  <a:cs typeface="+mn-cs"/>
                </a:defRPr>
              </a:lvl8pPr>
              <a:lvl9pPr marL="3657600" algn="l" defTabSz="914400" rtl="0" eaLnBrk="1" latinLnBrk="0" hangingPunct="1">
                <a:defRPr kumimoji="1" sz="1000" b="1" kern="1200">
                  <a:solidFill>
                    <a:schemeClr val="lt1"/>
                  </a:solidFill>
                  <a:latin typeface="+mn-lt"/>
                  <a:ea typeface="+mn-ea"/>
                  <a:cs typeface="+mn-cs"/>
                </a:defRPr>
              </a:lvl9pPr>
            </a:lstStyle>
            <a:p>
              <a:pPr marL="0" lvl="1">
                <a:buBlip>
                  <a:blip r:embed="rId2"/>
                </a:buBlip>
                <a:defRPr/>
              </a:pP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目前，</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在全球还没有得到广泛应用，所以人们开发了许多协议，以实现从</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IPv4</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到</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的过渡。如果想让</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数据通过防火墙，防火墙就必须支持</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。若防火墙不支持</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，就要开通</a:t>
              </a:r>
              <a:r>
                <a:rPr lang="en-US" altLang="zh-CN"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IPv6</a:t>
              </a:r>
              <a:r>
                <a:rPr lang="zh-CN" altLang="en-US" sz="2400" b="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隧道，这些隧道终止于防火墙的外部。</a:t>
              </a:r>
            </a:p>
          </p:txBody>
        </p:sp>
      </p:grpSp>
      <p:sp>
        <p:nvSpPr>
          <p:cNvPr id="12" name="Text Box 4"/>
          <p:cNvSpPr txBox="1">
            <a:spLocks noChangeArrowheads="1"/>
          </p:cNvSpPr>
          <p:nvPr/>
        </p:nvSpPr>
        <p:spPr bwMode="auto">
          <a:xfrm>
            <a:off x="785787" y="214313"/>
            <a:ext cx="7572427" cy="708025"/>
          </a:xfrm>
          <a:prstGeom prst="rect">
            <a:avLst/>
          </a:prstGeom>
          <a:noFill/>
          <a:ln w="9525" cmpd="sng">
            <a:noFill/>
            <a:miter lim="800000"/>
          </a:ln>
        </p:spPr>
        <p:txBody>
          <a:bodyPr/>
          <a:lstStyle/>
          <a:p>
            <a:r>
              <a:rPr lang="zh-CN" altLang="en-US"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过滤</a:t>
            </a:r>
            <a:r>
              <a:rPr lang="en-US" altLang="zh-CN"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IPv6——</a:t>
            </a:r>
            <a:r>
              <a:rPr lang="en-US"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IPv6</a:t>
            </a:r>
            <a:r>
              <a:rPr lang="zh-CN" altLang="en-US" sz="4000" b="1" dirty="0">
                <a:solidFill>
                  <a:schemeClr val="bg1"/>
                </a:solidFill>
                <a:latin typeface="Times New Roman" panose="02020603050405020304" pitchFamily="18" charset="0"/>
                <a:ea typeface="黑体" panose="02010609060101010101" pitchFamily="49" charset="-122"/>
                <a:sym typeface="Tahoma" panose="020B0604030504040204" pitchFamily="34" charset="0"/>
              </a:rPr>
              <a:t>协议的安全性</a:t>
            </a:r>
            <a:endParaRPr lang="zh-CN" altLang="en-US" dirty="0">
              <a:latin typeface="Times New Roman" panose="02020603050405020304" pitchFamily="18"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Left)">
                                      <p:cBhvr>
                                        <p:cTn id="7" dur="500"/>
                                        <p:tgtEl>
                                          <p:spTgt spid="2"/>
                                        </p:tgtEl>
                                      </p:cBhvr>
                                    </p:animEffect>
                                  </p:childTnLst>
                                </p:cTn>
                              </p:par>
                              <p:par>
                                <p:cTn id="8" presetID="1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bwMode="auto">
          <a:xfrm>
            <a:off x="71438" y="1071546"/>
            <a:ext cx="1643074" cy="1051509"/>
            <a:chOff x="4320" y="1152"/>
            <a:chExt cx="414" cy="402"/>
          </a:xfrm>
        </p:grpSpPr>
        <p:sp>
          <p:nvSpPr>
            <p:cNvPr id="3"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lvl="0" algn="ctr">
                <a:defRPr/>
              </a:pPr>
              <a:r>
                <a:rPr lang="en-US" altLang="zh-CN" sz="24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6to4</a:t>
              </a:r>
              <a:r>
                <a:rPr lang="zh-CN" altLang="en-US" sz="24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协议</a:t>
              </a:r>
              <a:endParaRPr lang="zh-CN" altLang="en-US"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4" name="Freeform 16"/>
            <p:cNvSpPr/>
            <p:nvPr/>
          </p:nvSpPr>
          <p:spPr bwMode="gray">
            <a:xfrm>
              <a:off x="4346" y="1178"/>
              <a:ext cx="109"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solidFill>
                  <a:sysClr val="windowText" lastClr="0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endParaRPr>
            </a:p>
          </p:txBody>
        </p:sp>
      </p:grpSp>
      <p:grpSp>
        <p:nvGrpSpPr>
          <p:cNvPr id="5" name="组合 4"/>
          <p:cNvGrpSpPr/>
          <p:nvPr/>
        </p:nvGrpSpPr>
        <p:grpSpPr>
          <a:xfrm>
            <a:off x="1785884" y="1106349"/>
            <a:ext cx="7358116" cy="1014394"/>
            <a:chOff x="4061615" y="1886870"/>
            <a:chExt cx="4749037" cy="899193"/>
          </a:xfrm>
        </p:grpSpPr>
        <p:grpSp>
          <p:nvGrpSpPr>
            <p:cNvPr id="6" name="Group 9"/>
            <p:cNvGrpSpPr/>
            <p:nvPr/>
          </p:nvGrpSpPr>
          <p:grpSpPr bwMode="auto">
            <a:xfrm>
              <a:off x="4061615" y="1886870"/>
              <a:ext cx="4749037" cy="899193"/>
              <a:chOff x="4397" y="1430"/>
              <a:chExt cx="1005" cy="960"/>
            </a:xfrm>
          </p:grpSpPr>
          <p:sp>
            <p:nvSpPr>
              <p:cNvPr id="8" name="AutoShape 10"/>
              <p:cNvSpPr>
                <a:spLocks noChangeArrowheads="1"/>
              </p:cNvSpPr>
              <p:nvPr/>
            </p:nvSpPr>
            <p:spPr bwMode="gray">
              <a:xfrm>
                <a:off x="4397" y="1430"/>
                <a:ext cx="1005" cy="960"/>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algn="ctr">
                <a:solidFill>
                  <a:srgbClr val="76858A"/>
                </a:solidFill>
                <a:miter lim="800000"/>
              </a:ln>
              <a:effectLst/>
            </p:spPr>
            <p:txBody>
              <a:bodyPr wrap="none" anchor="ctr"/>
              <a:lstStyle/>
              <a:p>
                <a:endParaRPr lang="zh-CN" altLang="en-US" sz="2200" b="0" dirty="0">
                  <a:solidFill>
                    <a:srgbClr val="002060"/>
                  </a:solidFill>
                  <a:latin typeface="Times New Roman" panose="02020603050405020304" pitchFamily="18" charset="0"/>
                  <a:ea typeface="黑体" panose="02010609060101010101" pitchFamily="49" charset="-122"/>
                </a:endParaRPr>
              </a:p>
            </p:txBody>
          </p:sp>
          <p:sp>
            <p:nvSpPr>
              <p:cNvPr id="9" name="AutoShape 11"/>
              <p:cNvSpPr>
                <a:spLocks noChangeArrowheads="1"/>
              </p:cNvSpPr>
              <p:nvPr/>
            </p:nvSpPr>
            <p:spPr bwMode="gray">
              <a:xfrm>
                <a:off x="4407" y="1440"/>
                <a:ext cx="978" cy="934"/>
              </a:xfrm>
              <a:prstGeom prst="homePlate">
                <a:avLst>
                  <a:gd name="adj" fmla="val 26178"/>
                </a:avLst>
              </a:prstGeom>
              <a:noFill/>
              <a:ln w="9525" algn="ctr">
                <a:solidFill>
                  <a:srgbClr val="FFFFFF"/>
                </a:solidFill>
                <a:miter lim="800000"/>
              </a:ln>
              <a:effectLst/>
            </p:spPr>
            <p:txBody>
              <a:bodyPr wrap="none" anchor="ctr"/>
              <a:lstStyle/>
              <a:p>
                <a:endParaRPr lang="zh-CN" altLang="en-US" sz="2200" b="0">
                  <a:solidFill>
                    <a:srgbClr val="002060"/>
                  </a:solidFill>
                  <a:latin typeface="Times New Roman" panose="02020603050405020304" pitchFamily="18" charset="0"/>
                  <a:ea typeface="黑体" panose="02010609060101010101" pitchFamily="49" charset="-122"/>
                </a:endParaRPr>
              </a:p>
            </p:txBody>
          </p:sp>
        </p:grpSp>
        <p:sp>
          <p:nvSpPr>
            <p:cNvPr id="7" name="矩形 6"/>
            <p:cNvSpPr/>
            <p:nvPr/>
          </p:nvSpPr>
          <p:spPr>
            <a:xfrm>
              <a:off x="4077636" y="1928241"/>
              <a:ext cx="4733016" cy="802101"/>
            </a:xfrm>
            <a:prstGeom prst="rect">
              <a:avLst/>
            </a:prstGeom>
          </p:spPr>
          <p:txBody>
            <a:bodyPr wrap="square">
              <a:spAutoFit/>
            </a:bodyPr>
            <a:lstStyle/>
            <a:p>
              <a:pPr>
                <a:lnSpc>
                  <a:spcPct val="120000"/>
                </a:lnSpc>
                <a:spcBef>
                  <a:spcPts val="0"/>
                </a:spcBef>
              </a:pPr>
              <a:r>
                <a:rPr lang="zh-CN" altLang="en-US" sz="2200" dirty="0" smtClean="0">
                  <a:solidFill>
                    <a:srgbClr val="002060"/>
                  </a:solidFill>
                  <a:latin typeface="Times New Roman" panose="02020603050405020304" pitchFamily="18" charset="0"/>
                  <a:ea typeface="黑体" panose="02010609060101010101" pitchFamily="49" charset="-122"/>
                </a:rPr>
                <a:t>采用</a:t>
              </a:r>
              <a:r>
                <a:rPr lang="en-US" altLang="zh-CN" sz="2200" dirty="0" smtClean="0">
                  <a:solidFill>
                    <a:srgbClr val="002060"/>
                  </a:solidFill>
                  <a:latin typeface="Times New Roman" panose="02020603050405020304" pitchFamily="18" charset="0"/>
                  <a:ea typeface="黑体" panose="02010609060101010101" pitchFamily="49" charset="-122"/>
                </a:rPr>
                <a:t>41</a:t>
              </a:r>
              <a:r>
                <a:rPr lang="zh-CN" altLang="en-US" sz="2200" dirty="0" smtClean="0">
                  <a:solidFill>
                    <a:srgbClr val="002060"/>
                  </a:solidFill>
                  <a:latin typeface="Times New Roman" panose="02020603050405020304" pitchFamily="18" charset="0"/>
                  <a:ea typeface="黑体" panose="02010609060101010101" pitchFamily="49" charset="-122"/>
                </a:rPr>
                <a:t>号端口。在各种</a:t>
              </a:r>
              <a:r>
                <a:rPr lang="en-US" altLang="zh-CN" sz="2200" dirty="0" smtClean="0">
                  <a:solidFill>
                    <a:srgbClr val="002060"/>
                  </a:solidFill>
                  <a:latin typeface="Times New Roman" panose="02020603050405020304" pitchFamily="18" charset="0"/>
                  <a:ea typeface="黑体" panose="02010609060101010101" pitchFamily="49" charset="-122"/>
                </a:rPr>
                <a:t>BSD</a:t>
              </a:r>
              <a:r>
                <a:rPr lang="zh-CN" altLang="en-US" sz="2200" dirty="0" smtClean="0">
                  <a:solidFill>
                    <a:srgbClr val="002060"/>
                  </a:solidFill>
                  <a:latin typeface="Times New Roman" panose="02020603050405020304" pitchFamily="18" charset="0"/>
                  <a:ea typeface="黑体" panose="02010609060101010101" pitchFamily="49" charset="-122"/>
                </a:rPr>
                <a:t>操作系统中都有</a:t>
              </a:r>
              <a:r>
                <a:rPr lang="en-US" altLang="zh-CN" sz="2200" dirty="0" smtClean="0">
                  <a:solidFill>
                    <a:srgbClr val="002060"/>
                  </a:solidFill>
                  <a:latin typeface="Times New Roman" panose="02020603050405020304" pitchFamily="18" charset="0"/>
                  <a:ea typeface="黑体" panose="02010609060101010101" pitchFamily="49" charset="-122"/>
                </a:rPr>
                <a:t>6to4</a:t>
              </a:r>
              <a:r>
                <a:rPr lang="zh-CN" altLang="en-US" sz="2200" dirty="0" smtClean="0">
                  <a:solidFill>
                    <a:srgbClr val="002060"/>
                  </a:solidFill>
                  <a:latin typeface="Times New Roman" panose="02020603050405020304" pitchFamily="18" charset="0"/>
                  <a:ea typeface="黑体" panose="02010609060101010101" pitchFamily="49" charset="-122"/>
                </a:rPr>
                <a:t>协议的代码。</a:t>
              </a:r>
            </a:p>
          </p:txBody>
        </p:sp>
      </p:grpSp>
      <p:grpSp>
        <p:nvGrpSpPr>
          <p:cNvPr id="10" name="Group 14"/>
          <p:cNvGrpSpPr/>
          <p:nvPr/>
        </p:nvGrpSpPr>
        <p:grpSpPr bwMode="auto">
          <a:xfrm>
            <a:off x="86710" y="2247997"/>
            <a:ext cx="1643074" cy="680937"/>
            <a:chOff x="4320" y="1152"/>
            <a:chExt cx="414" cy="402"/>
          </a:xfrm>
        </p:grpSpPr>
        <p:sp>
          <p:nvSpPr>
            <p:cNvPr id="11"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lvl="0" algn="ctr">
                <a:defRPr/>
              </a:pPr>
              <a:r>
                <a:rPr lang="en-US" altLang="zh-CN" sz="24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6over4</a:t>
              </a:r>
              <a:r>
                <a:rPr lang="zh-CN" altLang="en-US" sz="24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协议</a:t>
              </a:r>
              <a:endParaRPr lang="zh-CN" altLang="en-US"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12" name="Freeform 16"/>
            <p:cNvSpPr/>
            <p:nvPr/>
          </p:nvSpPr>
          <p:spPr bwMode="gray">
            <a:xfrm>
              <a:off x="4346" y="1178"/>
              <a:ext cx="109"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solidFill>
                  <a:sysClr val="windowText" lastClr="0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endParaRPr>
            </a:p>
          </p:txBody>
        </p:sp>
      </p:grpSp>
      <p:grpSp>
        <p:nvGrpSpPr>
          <p:cNvPr id="13" name="组合 12"/>
          <p:cNvGrpSpPr/>
          <p:nvPr/>
        </p:nvGrpSpPr>
        <p:grpSpPr>
          <a:xfrm>
            <a:off x="1801156" y="2282800"/>
            <a:ext cx="7358116" cy="717572"/>
            <a:chOff x="4061615" y="1886870"/>
            <a:chExt cx="4749037" cy="899193"/>
          </a:xfrm>
        </p:grpSpPr>
        <p:grpSp>
          <p:nvGrpSpPr>
            <p:cNvPr id="14" name="Group 9"/>
            <p:cNvGrpSpPr/>
            <p:nvPr/>
          </p:nvGrpSpPr>
          <p:grpSpPr bwMode="auto">
            <a:xfrm>
              <a:off x="4061615" y="1886870"/>
              <a:ext cx="4749037" cy="899193"/>
              <a:chOff x="4397" y="1430"/>
              <a:chExt cx="1005" cy="960"/>
            </a:xfrm>
          </p:grpSpPr>
          <p:sp>
            <p:nvSpPr>
              <p:cNvPr id="16" name="AutoShape 10"/>
              <p:cNvSpPr>
                <a:spLocks noChangeArrowheads="1"/>
              </p:cNvSpPr>
              <p:nvPr/>
            </p:nvSpPr>
            <p:spPr bwMode="gray">
              <a:xfrm>
                <a:off x="4397" y="1430"/>
                <a:ext cx="1005" cy="960"/>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algn="ctr">
                <a:solidFill>
                  <a:srgbClr val="76858A"/>
                </a:solidFill>
                <a:miter lim="800000"/>
              </a:ln>
              <a:effectLst/>
            </p:spPr>
            <p:txBody>
              <a:bodyPr wrap="none" anchor="ctr"/>
              <a:lstStyle/>
              <a:p>
                <a:endParaRPr lang="zh-CN" altLang="en-US" sz="2200" b="0" dirty="0">
                  <a:solidFill>
                    <a:srgbClr val="002060"/>
                  </a:solidFill>
                  <a:latin typeface="Times New Roman" panose="02020603050405020304" pitchFamily="18" charset="0"/>
                  <a:ea typeface="黑体" panose="02010609060101010101" pitchFamily="49" charset="-122"/>
                </a:endParaRPr>
              </a:p>
            </p:txBody>
          </p:sp>
          <p:sp>
            <p:nvSpPr>
              <p:cNvPr id="17" name="AutoShape 11"/>
              <p:cNvSpPr>
                <a:spLocks noChangeArrowheads="1"/>
              </p:cNvSpPr>
              <p:nvPr/>
            </p:nvSpPr>
            <p:spPr bwMode="gray">
              <a:xfrm>
                <a:off x="4407" y="1440"/>
                <a:ext cx="978" cy="934"/>
              </a:xfrm>
              <a:prstGeom prst="homePlate">
                <a:avLst>
                  <a:gd name="adj" fmla="val 26178"/>
                </a:avLst>
              </a:prstGeom>
              <a:noFill/>
              <a:ln w="9525" algn="ctr">
                <a:solidFill>
                  <a:srgbClr val="FFFFFF"/>
                </a:solidFill>
                <a:miter lim="800000"/>
              </a:ln>
              <a:effectLst/>
            </p:spPr>
            <p:txBody>
              <a:bodyPr wrap="none" anchor="ctr"/>
              <a:lstStyle/>
              <a:p>
                <a:endParaRPr lang="zh-CN" altLang="en-US" sz="2200" b="0">
                  <a:solidFill>
                    <a:srgbClr val="002060"/>
                  </a:solidFill>
                  <a:latin typeface="Times New Roman" panose="02020603050405020304" pitchFamily="18" charset="0"/>
                  <a:ea typeface="黑体" panose="02010609060101010101" pitchFamily="49" charset="-122"/>
                </a:endParaRPr>
              </a:p>
            </p:txBody>
          </p:sp>
        </p:grpSp>
        <p:sp>
          <p:nvSpPr>
            <p:cNvPr id="15" name="矩形 14"/>
            <p:cNvSpPr/>
            <p:nvPr/>
          </p:nvSpPr>
          <p:spPr>
            <a:xfrm>
              <a:off x="4077637" y="1980389"/>
              <a:ext cx="4722573" cy="407530"/>
            </a:xfrm>
            <a:prstGeom prst="rect">
              <a:avLst/>
            </a:prstGeom>
          </p:spPr>
          <p:txBody>
            <a:bodyPr wrap="square">
              <a:spAutoFit/>
            </a:bodyPr>
            <a:lstStyle/>
            <a:p>
              <a:pPr>
                <a:lnSpc>
                  <a:spcPct val="120000"/>
                </a:lnSpc>
                <a:spcBef>
                  <a:spcPts val="0"/>
                </a:spcBef>
              </a:pPr>
              <a:r>
                <a:rPr lang="zh-CN" altLang="en-US" sz="2200" dirty="0" smtClean="0">
                  <a:solidFill>
                    <a:srgbClr val="002060"/>
                  </a:solidFill>
                  <a:latin typeface="Times New Roman" panose="02020603050405020304" pitchFamily="18" charset="0"/>
                  <a:ea typeface="黑体" panose="02010609060101010101" pitchFamily="49" charset="-122"/>
                </a:rPr>
                <a:t>与</a:t>
              </a:r>
              <a:r>
                <a:rPr lang="en-US" altLang="zh-CN" sz="2200" dirty="0" smtClean="0">
                  <a:solidFill>
                    <a:srgbClr val="002060"/>
                  </a:solidFill>
                  <a:latin typeface="Times New Roman" panose="02020603050405020304" pitchFamily="18" charset="0"/>
                  <a:ea typeface="黑体" panose="02010609060101010101" pitchFamily="49" charset="-122"/>
                </a:rPr>
                <a:t>6to4</a:t>
              </a:r>
              <a:r>
                <a:rPr lang="zh-CN" altLang="en-US" sz="2200" dirty="0" smtClean="0">
                  <a:solidFill>
                    <a:srgbClr val="002060"/>
                  </a:solidFill>
                  <a:latin typeface="Times New Roman" panose="02020603050405020304" pitchFamily="18" charset="0"/>
                  <a:ea typeface="黑体" panose="02010609060101010101" pitchFamily="49" charset="-122"/>
                </a:rPr>
                <a:t>协议类似，在</a:t>
              </a:r>
              <a:r>
                <a:rPr lang="en-US" altLang="zh-CN" sz="2200" dirty="0" smtClean="0">
                  <a:solidFill>
                    <a:srgbClr val="002060"/>
                  </a:solidFill>
                  <a:latin typeface="Times New Roman" panose="02020603050405020304" pitchFamily="18" charset="0"/>
                  <a:ea typeface="黑体" panose="02010609060101010101" pitchFamily="49" charset="-122"/>
                </a:rPr>
                <a:t>IPv4</a:t>
              </a:r>
              <a:r>
                <a:rPr lang="zh-CN" altLang="en-US" sz="2200" dirty="0" smtClean="0">
                  <a:solidFill>
                    <a:srgbClr val="002060"/>
                  </a:solidFill>
                  <a:latin typeface="Times New Roman" panose="02020603050405020304" pitchFamily="18" charset="0"/>
                  <a:ea typeface="黑体" panose="02010609060101010101" pitchFamily="49" charset="-122"/>
                </a:rPr>
                <a:t>数据包中封装了</a:t>
              </a:r>
              <a:r>
                <a:rPr lang="en-US" altLang="zh-CN" sz="2200" dirty="0" smtClean="0">
                  <a:solidFill>
                    <a:srgbClr val="002060"/>
                  </a:solidFill>
                  <a:latin typeface="Times New Roman" panose="02020603050405020304" pitchFamily="18" charset="0"/>
                  <a:ea typeface="黑体" panose="02010609060101010101" pitchFamily="49" charset="-122"/>
                </a:rPr>
                <a:t>IPv6</a:t>
              </a:r>
              <a:r>
                <a:rPr lang="zh-CN" altLang="en-US" sz="2200" dirty="0" smtClean="0">
                  <a:solidFill>
                    <a:srgbClr val="002060"/>
                  </a:solidFill>
                  <a:latin typeface="Times New Roman" panose="02020603050405020304" pitchFamily="18" charset="0"/>
                  <a:ea typeface="黑体" panose="02010609060101010101" pitchFamily="49" charset="-122"/>
                </a:rPr>
                <a:t>的数据流。</a:t>
              </a:r>
            </a:p>
          </p:txBody>
        </p:sp>
      </p:grpSp>
      <p:grpSp>
        <p:nvGrpSpPr>
          <p:cNvPr id="18" name="Group 14"/>
          <p:cNvGrpSpPr/>
          <p:nvPr/>
        </p:nvGrpSpPr>
        <p:grpSpPr bwMode="auto">
          <a:xfrm>
            <a:off x="71406" y="3071810"/>
            <a:ext cx="1643074" cy="669775"/>
            <a:chOff x="4320" y="1152"/>
            <a:chExt cx="414" cy="402"/>
          </a:xfrm>
        </p:grpSpPr>
        <p:sp>
          <p:nvSpPr>
            <p:cNvPr id="19"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lvl="0" algn="ctr">
                <a:defRPr/>
              </a:pPr>
              <a:r>
                <a:rPr lang="en-US" altLang="zh-CN" sz="2400" kern="0" dirty="0" err="1">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Teredo</a:t>
              </a:r>
              <a:r>
                <a:rPr lang="zh-CN" altLang="en-US" sz="2400"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协议</a:t>
              </a:r>
              <a:endParaRPr lang="zh-CN" altLang="en-US"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p:txBody>
        </p:sp>
        <p:sp>
          <p:nvSpPr>
            <p:cNvPr id="20" name="Freeform 16"/>
            <p:cNvSpPr/>
            <p:nvPr/>
          </p:nvSpPr>
          <p:spPr bwMode="gray">
            <a:xfrm>
              <a:off x="4346" y="1178"/>
              <a:ext cx="109"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solidFill>
                  <a:sysClr val="windowText" lastClr="0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endParaRPr>
            </a:p>
          </p:txBody>
        </p:sp>
      </p:grpSp>
      <p:grpSp>
        <p:nvGrpSpPr>
          <p:cNvPr id="21" name="组合 20"/>
          <p:cNvGrpSpPr/>
          <p:nvPr/>
        </p:nvGrpSpPr>
        <p:grpSpPr>
          <a:xfrm>
            <a:off x="1785850" y="3106613"/>
            <a:ext cx="7358150" cy="646134"/>
            <a:chOff x="4061615" y="1886870"/>
            <a:chExt cx="4749059" cy="899193"/>
          </a:xfrm>
        </p:grpSpPr>
        <p:grpSp>
          <p:nvGrpSpPr>
            <p:cNvPr id="22" name="Group 9"/>
            <p:cNvGrpSpPr/>
            <p:nvPr/>
          </p:nvGrpSpPr>
          <p:grpSpPr bwMode="auto">
            <a:xfrm>
              <a:off x="4061615" y="1886870"/>
              <a:ext cx="4749037" cy="899193"/>
              <a:chOff x="4397" y="1430"/>
              <a:chExt cx="1005" cy="960"/>
            </a:xfrm>
          </p:grpSpPr>
          <p:sp>
            <p:nvSpPr>
              <p:cNvPr id="24" name="AutoShape 10"/>
              <p:cNvSpPr>
                <a:spLocks noChangeArrowheads="1"/>
              </p:cNvSpPr>
              <p:nvPr/>
            </p:nvSpPr>
            <p:spPr bwMode="gray">
              <a:xfrm>
                <a:off x="4397" y="1430"/>
                <a:ext cx="1005" cy="960"/>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algn="ctr">
                <a:solidFill>
                  <a:srgbClr val="76858A"/>
                </a:solidFill>
                <a:miter lim="800000"/>
              </a:ln>
              <a:effectLst/>
            </p:spPr>
            <p:txBody>
              <a:bodyPr wrap="none" anchor="ctr"/>
              <a:lstStyle/>
              <a:p>
                <a:endParaRPr lang="zh-CN" altLang="en-US" sz="2200" b="0" dirty="0">
                  <a:solidFill>
                    <a:srgbClr val="002060"/>
                  </a:solidFill>
                  <a:latin typeface="Times New Roman" panose="02020603050405020304" pitchFamily="18" charset="0"/>
                  <a:ea typeface="黑体" panose="02010609060101010101" pitchFamily="49" charset="-122"/>
                </a:endParaRPr>
              </a:p>
            </p:txBody>
          </p:sp>
          <p:sp>
            <p:nvSpPr>
              <p:cNvPr id="25" name="AutoShape 11"/>
              <p:cNvSpPr>
                <a:spLocks noChangeArrowheads="1"/>
              </p:cNvSpPr>
              <p:nvPr/>
            </p:nvSpPr>
            <p:spPr bwMode="gray">
              <a:xfrm>
                <a:off x="4407" y="1440"/>
                <a:ext cx="978" cy="934"/>
              </a:xfrm>
              <a:prstGeom prst="homePlate">
                <a:avLst>
                  <a:gd name="adj" fmla="val 26178"/>
                </a:avLst>
              </a:prstGeom>
              <a:noFill/>
              <a:ln w="9525" algn="ctr">
                <a:solidFill>
                  <a:srgbClr val="FFFFFF"/>
                </a:solidFill>
                <a:miter lim="800000"/>
              </a:ln>
              <a:effectLst/>
            </p:spPr>
            <p:txBody>
              <a:bodyPr wrap="none" anchor="ctr"/>
              <a:lstStyle/>
              <a:p>
                <a:endParaRPr lang="zh-CN" altLang="en-US" sz="2200" b="0">
                  <a:solidFill>
                    <a:srgbClr val="002060"/>
                  </a:solidFill>
                  <a:latin typeface="Times New Roman" panose="02020603050405020304" pitchFamily="18" charset="0"/>
                  <a:ea typeface="黑体" panose="02010609060101010101" pitchFamily="49" charset="-122"/>
                </a:endParaRPr>
              </a:p>
            </p:txBody>
          </p:sp>
        </p:grpSp>
        <p:sp>
          <p:nvSpPr>
            <p:cNvPr id="23" name="矩形 22"/>
            <p:cNvSpPr/>
            <p:nvPr/>
          </p:nvSpPr>
          <p:spPr>
            <a:xfrm>
              <a:off x="4077636" y="1928240"/>
              <a:ext cx="4733038" cy="407530"/>
            </a:xfrm>
            <a:prstGeom prst="rect">
              <a:avLst/>
            </a:prstGeom>
          </p:spPr>
          <p:txBody>
            <a:bodyPr wrap="square">
              <a:spAutoFit/>
            </a:bodyPr>
            <a:lstStyle/>
            <a:p>
              <a:pPr>
                <a:lnSpc>
                  <a:spcPct val="120000"/>
                </a:lnSpc>
                <a:spcBef>
                  <a:spcPts val="0"/>
                </a:spcBef>
              </a:pPr>
              <a:r>
                <a:rPr lang="zh-CN" altLang="en-US" sz="2200" dirty="0" smtClean="0">
                  <a:solidFill>
                    <a:srgbClr val="002060"/>
                  </a:solidFill>
                  <a:latin typeface="Times New Roman" panose="02020603050405020304" pitchFamily="18" charset="0"/>
                  <a:ea typeface="黑体" panose="02010609060101010101" pitchFamily="49" charset="-122"/>
                </a:rPr>
                <a:t>该协议使用</a:t>
              </a:r>
              <a:r>
                <a:rPr lang="en-US" altLang="zh-CN" sz="2200" dirty="0" smtClean="0">
                  <a:solidFill>
                    <a:srgbClr val="002060"/>
                  </a:solidFill>
                  <a:latin typeface="Times New Roman" panose="02020603050405020304" pitchFamily="18" charset="0"/>
                  <a:ea typeface="黑体" panose="02010609060101010101" pitchFamily="49" charset="-122"/>
                </a:rPr>
                <a:t>3544</a:t>
              </a:r>
              <a:r>
                <a:rPr lang="zh-CN" altLang="en-US" sz="2200" dirty="0" smtClean="0">
                  <a:solidFill>
                    <a:srgbClr val="002060"/>
                  </a:solidFill>
                  <a:latin typeface="Times New Roman" panose="02020603050405020304" pitchFamily="18" charset="0"/>
                  <a:ea typeface="黑体" panose="02010609060101010101" pitchFamily="49" charset="-122"/>
                </a:rPr>
                <a:t>号</a:t>
              </a:r>
              <a:r>
                <a:rPr lang="en-US" altLang="zh-CN" sz="2200" dirty="0" smtClean="0">
                  <a:solidFill>
                    <a:srgbClr val="002060"/>
                  </a:solidFill>
                  <a:latin typeface="Times New Roman" panose="02020603050405020304" pitchFamily="18" charset="0"/>
                  <a:ea typeface="黑体" panose="02010609060101010101" pitchFamily="49" charset="-122"/>
                </a:rPr>
                <a:t>UDP</a:t>
              </a:r>
              <a:r>
                <a:rPr lang="zh-CN" altLang="en-US" sz="2200" dirty="0" smtClean="0">
                  <a:solidFill>
                    <a:srgbClr val="002060"/>
                  </a:solidFill>
                  <a:latin typeface="Times New Roman" panose="02020603050405020304" pitchFamily="18" charset="0"/>
                  <a:ea typeface="黑体" panose="02010609060101010101" pitchFamily="49" charset="-122"/>
                </a:rPr>
                <a:t>端口，并且允许隧道穿过</a:t>
              </a:r>
              <a:r>
                <a:rPr lang="en-US" altLang="zh-CN" sz="2200" dirty="0" smtClean="0">
                  <a:solidFill>
                    <a:srgbClr val="002060"/>
                  </a:solidFill>
                  <a:latin typeface="Times New Roman" panose="02020603050405020304" pitchFamily="18" charset="0"/>
                  <a:ea typeface="黑体" panose="02010609060101010101" pitchFamily="49" charset="-122"/>
                </a:rPr>
                <a:t>NAT</a:t>
              </a:r>
              <a:r>
                <a:rPr lang="zh-CN" altLang="en-US" sz="2200" dirty="0" smtClean="0">
                  <a:solidFill>
                    <a:srgbClr val="002060"/>
                  </a:solidFill>
                  <a:latin typeface="Times New Roman" panose="02020603050405020304" pitchFamily="18" charset="0"/>
                  <a:ea typeface="黑体" panose="02010609060101010101" pitchFamily="49" charset="-122"/>
                </a:rPr>
                <a:t>盒。</a:t>
              </a:r>
            </a:p>
          </p:txBody>
        </p:sp>
      </p:grpSp>
      <p:grpSp>
        <p:nvGrpSpPr>
          <p:cNvPr id="26" name="Group 14"/>
          <p:cNvGrpSpPr/>
          <p:nvPr/>
        </p:nvGrpSpPr>
        <p:grpSpPr bwMode="auto">
          <a:xfrm>
            <a:off x="71470" y="3857628"/>
            <a:ext cx="1643074" cy="1859045"/>
            <a:chOff x="4320" y="1152"/>
            <a:chExt cx="414" cy="402"/>
          </a:xfrm>
        </p:grpSpPr>
        <p:sp>
          <p:nvSpPr>
            <p:cNvPr id="27" name="AutoShape 15"/>
            <p:cNvSpPr>
              <a:spLocks noChangeArrowheads="1"/>
            </p:cNvSpPr>
            <p:nvPr/>
          </p:nvSpPr>
          <p:spPr bwMode="gray">
            <a:xfrm>
              <a:off x="4320" y="1152"/>
              <a:ext cx="414" cy="4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lvl="0" algn="ctr">
                <a:defRPr/>
              </a:pPr>
              <a:r>
                <a:rPr lang="zh-CN" altLang="en-US"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基于</a:t>
              </a:r>
              <a:endParaRPr lang="en-US" altLang="zh-CN"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a:p>
              <a:pPr lvl="0" algn="ctr">
                <a:defRPr/>
              </a:pPr>
              <a:r>
                <a:rPr lang="zh-CN" altLang="en-US"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电路</a:t>
              </a:r>
              <a:endParaRPr lang="en-US" altLang="zh-CN"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endParaRPr>
            </a:p>
            <a:p>
              <a:pPr lvl="0" algn="ctr">
                <a:defRPr/>
              </a:pPr>
              <a:r>
                <a:rPr lang="zh-CN" altLang="en-US" sz="2400" kern="0" dirty="0" smtClean="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rPr>
                <a:t>中继</a:t>
              </a:r>
            </a:p>
          </p:txBody>
        </p:sp>
        <p:sp>
          <p:nvSpPr>
            <p:cNvPr id="28" name="Freeform 16"/>
            <p:cNvSpPr/>
            <p:nvPr/>
          </p:nvSpPr>
          <p:spPr bwMode="gray">
            <a:xfrm>
              <a:off x="4346" y="1178"/>
              <a:ext cx="109"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i="0" u="none" strike="noStrike" kern="0" cap="none" spc="0" normalizeH="0" baseline="0" noProof="0" smtClean="0">
                <a:ln>
                  <a:noFill/>
                </a:ln>
                <a:solidFill>
                  <a:sysClr val="windowText" lastClr="000000"/>
                </a:solidFill>
                <a:effectLst>
                  <a:outerShdw blurRad="38100" dist="38100" dir="2700000" algn="tl">
                    <a:srgbClr val="000000">
                      <a:alpha val="43137"/>
                    </a:srgbClr>
                  </a:outerShdw>
                </a:effectLst>
                <a:uLnTx/>
                <a:uFillTx/>
                <a:latin typeface="Times New Roman" panose="02020603050405020304" pitchFamily="18" charset="0"/>
                <a:ea typeface="黑体" panose="02010609060101010101" pitchFamily="49" charset="-122"/>
              </a:endParaRPr>
            </a:p>
          </p:txBody>
        </p:sp>
      </p:grpSp>
      <p:grpSp>
        <p:nvGrpSpPr>
          <p:cNvPr id="29" name="组合 28"/>
          <p:cNvGrpSpPr/>
          <p:nvPr/>
        </p:nvGrpSpPr>
        <p:grpSpPr>
          <a:xfrm>
            <a:off x="1785918" y="3921590"/>
            <a:ext cx="7358082" cy="1793426"/>
            <a:chOff x="4061615" y="1886870"/>
            <a:chExt cx="4749037" cy="899193"/>
          </a:xfrm>
        </p:grpSpPr>
        <p:grpSp>
          <p:nvGrpSpPr>
            <p:cNvPr id="30" name="Group 9"/>
            <p:cNvGrpSpPr/>
            <p:nvPr/>
          </p:nvGrpSpPr>
          <p:grpSpPr bwMode="auto">
            <a:xfrm>
              <a:off x="4061615" y="1886870"/>
              <a:ext cx="4749037" cy="899193"/>
              <a:chOff x="4397" y="1430"/>
              <a:chExt cx="1005" cy="960"/>
            </a:xfrm>
          </p:grpSpPr>
          <p:sp>
            <p:nvSpPr>
              <p:cNvPr id="32" name="AutoShape 10"/>
              <p:cNvSpPr>
                <a:spLocks noChangeArrowheads="1"/>
              </p:cNvSpPr>
              <p:nvPr/>
            </p:nvSpPr>
            <p:spPr bwMode="gray">
              <a:xfrm>
                <a:off x="4397" y="1430"/>
                <a:ext cx="1005" cy="960"/>
              </a:xfrm>
              <a:prstGeom prst="homePlate">
                <a:avLst>
                  <a:gd name="adj" fmla="val 26172"/>
                </a:avLst>
              </a:prstGeom>
              <a:gradFill rotWithShape="1">
                <a:gsLst>
                  <a:gs pos="0">
                    <a:srgbClr val="D5E0E5">
                      <a:gamma/>
                      <a:shade val="66275"/>
                      <a:invGamma/>
                    </a:srgbClr>
                  </a:gs>
                  <a:gs pos="50000">
                    <a:srgbClr val="D5E0E5"/>
                  </a:gs>
                  <a:gs pos="100000">
                    <a:srgbClr val="D5E0E5">
                      <a:gamma/>
                      <a:shade val="66275"/>
                      <a:invGamma/>
                    </a:srgbClr>
                  </a:gs>
                </a:gsLst>
                <a:lin ang="5400000" scaled="1"/>
              </a:gradFill>
              <a:ln w="9525" algn="ctr">
                <a:solidFill>
                  <a:srgbClr val="76858A"/>
                </a:solidFill>
                <a:miter lim="800000"/>
              </a:ln>
              <a:effectLst/>
            </p:spPr>
            <p:txBody>
              <a:bodyPr wrap="none" anchor="ctr"/>
              <a:lstStyle/>
              <a:p>
                <a:endParaRPr lang="zh-CN" altLang="en-US" sz="2200" b="0" dirty="0">
                  <a:solidFill>
                    <a:srgbClr val="002060"/>
                  </a:solidFill>
                  <a:latin typeface="Times New Roman" panose="02020603050405020304" pitchFamily="18" charset="0"/>
                  <a:ea typeface="黑体" panose="02010609060101010101" pitchFamily="49" charset="-122"/>
                </a:endParaRPr>
              </a:p>
            </p:txBody>
          </p:sp>
          <p:sp>
            <p:nvSpPr>
              <p:cNvPr id="33" name="AutoShape 11"/>
              <p:cNvSpPr>
                <a:spLocks noChangeArrowheads="1"/>
              </p:cNvSpPr>
              <p:nvPr/>
            </p:nvSpPr>
            <p:spPr bwMode="gray">
              <a:xfrm>
                <a:off x="4407" y="1440"/>
                <a:ext cx="978" cy="934"/>
              </a:xfrm>
              <a:prstGeom prst="homePlate">
                <a:avLst>
                  <a:gd name="adj" fmla="val 26178"/>
                </a:avLst>
              </a:prstGeom>
              <a:noFill/>
              <a:ln w="9525" algn="ctr">
                <a:solidFill>
                  <a:srgbClr val="FFFFFF"/>
                </a:solidFill>
                <a:miter lim="800000"/>
              </a:ln>
              <a:effectLst/>
            </p:spPr>
            <p:txBody>
              <a:bodyPr wrap="none" anchor="ctr"/>
              <a:lstStyle/>
              <a:p>
                <a:endParaRPr lang="zh-CN" altLang="en-US" sz="2200" b="0">
                  <a:solidFill>
                    <a:srgbClr val="002060"/>
                  </a:solidFill>
                  <a:latin typeface="Times New Roman" panose="02020603050405020304" pitchFamily="18" charset="0"/>
                  <a:ea typeface="黑体" panose="02010609060101010101" pitchFamily="49" charset="-122"/>
                </a:endParaRPr>
              </a:p>
            </p:txBody>
          </p:sp>
        </p:grpSp>
        <p:sp>
          <p:nvSpPr>
            <p:cNvPr id="31" name="矩形 30"/>
            <p:cNvSpPr/>
            <p:nvPr/>
          </p:nvSpPr>
          <p:spPr>
            <a:xfrm>
              <a:off x="4077636" y="1890475"/>
              <a:ext cx="4545311" cy="861071"/>
            </a:xfrm>
            <a:prstGeom prst="rect">
              <a:avLst/>
            </a:prstGeom>
          </p:spPr>
          <p:txBody>
            <a:bodyPr wrap="square">
              <a:spAutoFit/>
            </a:bodyPr>
            <a:lstStyle/>
            <a:p>
              <a:pPr>
                <a:lnSpc>
                  <a:spcPct val="120000"/>
                </a:lnSpc>
                <a:spcBef>
                  <a:spcPts val="0"/>
                </a:spcBef>
              </a:pPr>
              <a:r>
                <a:rPr lang="zh-CN" altLang="en-US" sz="2200" dirty="0" smtClean="0">
                  <a:solidFill>
                    <a:srgbClr val="002060"/>
                  </a:solidFill>
                  <a:latin typeface="Times New Roman" panose="02020603050405020304" pitchFamily="18" charset="0"/>
                  <a:ea typeface="黑体" panose="02010609060101010101" pitchFamily="49" charset="-122"/>
                </a:rPr>
                <a:t>在发送路由器上，基于路由器的中继代理将每个</a:t>
              </a:r>
              <a:r>
                <a:rPr lang="en-US" altLang="zh-CN" sz="2200" dirty="0" smtClean="0">
                  <a:solidFill>
                    <a:srgbClr val="002060"/>
                  </a:solidFill>
                  <a:latin typeface="Times New Roman" panose="02020603050405020304" pitchFamily="18" charset="0"/>
                  <a:ea typeface="黑体" panose="02010609060101010101" pitchFamily="49" charset="-122"/>
                </a:rPr>
                <a:t>IPv6</a:t>
              </a:r>
              <a:r>
                <a:rPr lang="zh-CN" altLang="en-US" sz="2200" dirty="0" smtClean="0">
                  <a:solidFill>
                    <a:srgbClr val="002060"/>
                  </a:solidFill>
                  <a:latin typeface="Times New Roman" panose="02020603050405020304" pitchFamily="18" charset="0"/>
                  <a:ea typeface="黑体" panose="02010609060101010101" pitchFamily="49" charset="-122"/>
                </a:rPr>
                <a:t>的</a:t>
              </a:r>
              <a:r>
                <a:rPr lang="en-US" altLang="zh-CN" sz="2200" dirty="0" smtClean="0">
                  <a:solidFill>
                    <a:srgbClr val="002060"/>
                  </a:solidFill>
                  <a:latin typeface="Times New Roman" panose="02020603050405020304" pitchFamily="18" charset="0"/>
                  <a:ea typeface="黑体" panose="02010609060101010101" pitchFamily="49" charset="-122"/>
                </a:rPr>
                <a:t>TCP</a:t>
              </a:r>
              <a:r>
                <a:rPr lang="zh-CN" altLang="en-US" sz="2200" dirty="0" smtClean="0">
                  <a:solidFill>
                    <a:srgbClr val="002060"/>
                  </a:solidFill>
                  <a:latin typeface="Times New Roman" panose="02020603050405020304" pitchFamily="18" charset="0"/>
                  <a:ea typeface="黑体" panose="02010609060101010101" pitchFamily="49" charset="-122"/>
                </a:rPr>
                <a:t>连接映射到</a:t>
              </a:r>
              <a:r>
                <a:rPr lang="en-US" altLang="zh-CN" sz="2200" dirty="0" smtClean="0">
                  <a:solidFill>
                    <a:srgbClr val="002060"/>
                  </a:solidFill>
                  <a:latin typeface="Times New Roman" panose="02020603050405020304" pitchFamily="18" charset="0"/>
                  <a:ea typeface="黑体" panose="02010609060101010101" pitchFamily="49" charset="-122"/>
                </a:rPr>
                <a:t>IPv4</a:t>
              </a:r>
              <a:r>
                <a:rPr lang="zh-CN" altLang="en-US" sz="2200" dirty="0" smtClean="0">
                  <a:solidFill>
                    <a:srgbClr val="002060"/>
                  </a:solidFill>
                  <a:latin typeface="Times New Roman" panose="02020603050405020304" pitchFamily="18" charset="0"/>
                  <a:ea typeface="黑体" panose="02010609060101010101" pitchFamily="49" charset="-122"/>
                </a:rPr>
                <a:t>的</a:t>
              </a:r>
              <a:r>
                <a:rPr lang="en-US" altLang="zh-CN" sz="2200" dirty="0" smtClean="0">
                  <a:solidFill>
                    <a:srgbClr val="002060"/>
                  </a:solidFill>
                  <a:latin typeface="Times New Roman" panose="02020603050405020304" pitchFamily="18" charset="0"/>
                  <a:ea typeface="黑体" panose="02010609060101010101" pitchFamily="49" charset="-122"/>
                </a:rPr>
                <a:t>TCP</a:t>
              </a:r>
              <a:r>
                <a:rPr lang="zh-CN" altLang="en-US" sz="2200" dirty="0" smtClean="0">
                  <a:solidFill>
                    <a:srgbClr val="002060"/>
                  </a:solidFill>
                  <a:latin typeface="Times New Roman" panose="02020603050405020304" pitchFamily="18" charset="0"/>
                  <a:ea typeface="黑体" panose="02010609060101010101" pitchFamily="49" charset="-122"/>
                </a:rPr>
                <a:t>连接上；在接收路由器上，这个过程恰恰相反，即接收器会将</a:t>
              </a:r>
              <a:r>
                <a:rPr lang="en-US" altLang="zh-CN" sz="2200" dirty="0" smtClean="0">
                  <a:solidFill>
                    <a:srgbClr val="002060"/>
                  </a:solidFill>
                  <a:latin typeface="Times New Roman" panose="02020603050405020304" pitchFamily="18" charset="0"/>
                  <a:ea typeface="黑体" panose="02010609060101010101" pitchFamily="49" charset="-122"/>
                </a:rPr>
                <a:t>IPv4</a:t>
              </a:r>
              <a:r>
                <a:rPr lang="zh-CN" altLang="en-US" sz="2200" dirty="0" smtClean="0">
                  <a:solidFill>
                    <a:srgbClr val="002060"/>
                  </a:solidFill>
                  <a:latin typeface="Times New Roman" panose="02020603050405020304" pitchFamily="18" charset="0"/>
                  <a:ea typeface="黑体" panose="02010609060101010101" pitchFamily="49" charset="-122"/>
                </a:rPr>
                <a:t>的</a:t>
              </a:r>
              <a:r>
                <a:rPr lang="en-US" altLang="zh-CN" sz="2200" dirty="0" smtClean="0">
                  <a:solidFill>
                    <a:srgbClr val="002060"/>
                  </a:solidFill>
                  <a:latin typeface="Times New Roman" panose="02020603050405020304" pitchFamily="18" charset="0"/>
                  <a:ea typeface="黑体" panose="02010609060101010101" pitchFamily="49" charset="-122"/>
                </a:rPr>
                <a:t>TCP</a:t>
              </a:r>
              <a:r>
                <a:rPr lang="zh-CN" altLang="en-US" sz="2200" dirty="0" smtClean="0">
                  <a:solidFill>
                    <a:srgbClr val="002060"/>
                  </a:solidFill>
                  <a:latin typeface="Times New Roman" panose="02020603050405020304" pitchFamily="18" charset="0"/>
                  <a:ea typeface="黑体" panose="02010609060101010101" pitchFamily="49" charset="-122"/>
                </a:rPr>
                <a:t>连接映射到</a:t>
              </a:r>
              <a:r>
                <a:rPr lang="en-US" altLang="zh-CN" sz="2200" dirty="0" smtClean="0">
                  <a:solidFill>
                    <a:srgbClr val="002060"/>
                  </a:solidFill>
                  <a:latin typeface="Times New Roman" panose="02020603050405020304" pitchFamily="18" charset="0"/>
                  <a:ea typeface="黑体" panose="02010609060101010101" pitchFamily="49" charset="-122"/>
                </a:rPr>
                <a:t>IPv6</a:t>
              </a:r>
              <a:r>
                <a:rPr lang="zh-CN" altLang="en-US" sz="2200" dirty="0" smtClean="0">
                  <a:solidFill>
                    <a:srgbClr val="002060"/>
                  </a:solidFill>
                  <a:latin typeface="Times New Roman" panose="02020603050405020304" pitchFamily="18" charset="0"/>
                  <a:ea typeface="黑体" panose="02010609060101010101" pitchFamily="49" charset="-122"/>
                </a:rPr>
                <a:t>的</a:t>
              </a:r>
              <a:r>
                <a:rPr lang="en-US" altLang="zh-CN" sz="2200" dirty="0" smtClean="0">
                  <a:solidFill>
                    <a:srgbClr val="002060"/>
                  </a:solidFill>
                  <a:latin typeface="Times New Roman" panose="02020603050405020304" pitchFamily="18" charset="0"/>
                  <a:ea typeface="黑体" panose="02010609060101010101" pitchFamily="49" charset="-122"/>
                </a:rPr>
                <a:t>TCP</a:t>
              </a:r>
              <a:r>
                <a:rPr lang="zh-CN" altLang="en-US" sz="2200" dirty="0" smtClean="0">
                  <a:solidFill>
                    <a:srgbClr val="002060"/>
                  </a:solidFill>
                  <a:latin typeface="Times New Roman" panose="02020603050405020304" pitchFamily="18" charset="0"/>
                  <a:ea typeface="黑体" panose="02010609060101010101" pitchFamily="49" charset="-122"/>
                </a:rPr>
                <a:t>连接上。</a:t>
              </a:r>
            </a:p>
          </p:txBody>
        </p:sp>
      </p:grpSp>
      <p:grpSp>
        <p:nvGrpSpPr>
          <p:cNvPr id="34" name="组合 33"/>
          <p:cNvGrpSpPr/>
          <p:nvPr/>
        </p:nvGrpSpPr>
        <p:grpSpPr>
          <a:xfrm>
            <a:off x="214282" y="5940444"/>
            <a:ext cx="8786842" cy="703266"/>
            <a:chOff x="98170" y="1737675"/>
            <a:chExt cx="8929718" cy="465763"/>
          </a:xfrm>
        </p:grpSpPr>
        <p:sp>
          <p:nvSpPr>
            <p:cNvPr id="35" name="AutoShape 7"/>
            <p:cNvSpPr>
              <a:spLocks noChangeArrowheads="1"/>
            </p:cNvSpPr>
            <p:nvPr/>
          </p:nvSpPr>
          <p:spPr bwMode="auto">
            <a:xfrm>
              <a:off x="98170" y="1737675"/>
              <a:ext cx="8929718" cy="465763"/>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vert="horz" wrap="none" anchor="ctr"/>
            <a:lstStyle/>
            <a:p>
              <a:pPr algn="ctr" eaLnBrk="0" hangingPunct="0">
                <a:lnSpc>
                  <a:spcPct val="80000"/>
                </a:lnSpc>
                <a:spcBef>
                  <a:spcPct val="20000"/>
                </a:spcBef>
                <a:defRPr/>
              </a:pPr>
              <a:endParaRPr lang="zh-CN" altLang="en-US" sz="2800" kern="0" dirty="0" smtClean="0">
                <a:solidFill>
                  <a:srgbClr val="002060"/>
                </a:solidFill>
                <a:latin typeface="Times New Roman" panose="02020603050405020304" pitchFamily="18" charset="0"/>
                <a:ea typeface="黑体" panose="02010609060101010101" pitchFamily="49" charset="-122"/>
              </a:endParaRPr>
            </a:p>
          </p:txBody>
        </p:sp>
        <p:sp>
          <p:nvSpPr>
            <p:cNvPr id="36" name="TextBox 35"/>
            <p:cNvSpPr txBox="1"/>
            <p:nvPr/>
          </p:nvSpPr>
          <p:spPr>
            <a:xfrm>
              <a:off x="185318" y="1830465"/>
              <a:ext cx="8786811" cy="346521"/>
            </a:xfrm>
            <a:prstGeom prst="rect">
              <a:avLst/>
            </a:prstGeom>
            <a:noFill/>
          </p:spPr>
          <p:txBody>
            <a:bodyPr wrap="square" rtlCol="0">
              <a:spAutoFit/>
            </a:bodyPr>
            <a:lstStyle/>
            <a:p>
              <a:pPr algn="ctr"/>
              <a:r>
                <a:rPr lang="zh-CN" altLang="en-US" sz="2800" dirty="0" smtClean="0">
                  <a:solidFill>
                    <a:srgbClr val="002060"/>
                  </a:solidFill>
                  <a:latin typeface="Times New Roman" panose="02020603050405020304" pitchFamily="18" charset="0"/>
                  <a:ea typeface="黑体" panose="02010609060101010101" pitchFamily="49" charset="-122"/>
                </a:rPr>
                <a:t>目前，许多防火墙不能实现对</a:t>
              </a:r>
              <a:r>
                <a:rPr lang="en-US" altLang="zh-CN" sz="2800" dirty="0" smtClean="0">
                  <a:solidFill>
                    <a:srgbClr val="002060"/>
                  </a:solidFill>
                  <a:latin typeface="Times New Roman" panose="02020603050405020304" pitchFamily="18" charset="0"/>
                  <a:ea typeface="黑体" panose="02010609060101010101" pitchFamily="49" charset="-122"/>
                </a:rPr>
                <a:t>IPv6</a:t>
              </a:r>
              <a:r>
                <a:rPr lang="zh-CN" altLang="en-US" sz="2800" dirty="0" smtClean="0">
                  <a:solidFill>
                    <a:srgbClr val="002060"/>
                  </a:solidFill>
                  <a:latin typeface="Times New Roman" panose="02020603050405020304" pitchFamily="18" charset="0"/>
                  <a:ea typeface="黑体" panose="02010609060101010101" pitchFamily="49" charset="-122"/>
                </a:rPr>
                <a:t>的过滤。</a:t>
              </a:r>
            </a:p>
          </p:txBody>
        </p:sp>
      </p:grpSp>
      <p:sp>
        <p:nvSpPr>
          <p:cNvPr id="37" name="Text Box 4"/>
          <p:cNvSpPr txBox="1">
            <a:spLocks noChangeArrowheads="1"/>
          </p:cNvSpPr>
          <p:nvPr/>
        </p:nvSpPr>
        <p:spPr bwMode="auto">
          <a:xfrm>
            <a:off x="642910" y="142875"/>
            <a:ext cx="7929618" cy="708025"/>
          </a:xfrm>
          <a:prstGeom prst="rect">
            <a:avLst/>
          </a:prstGeom>
          <a:noFill/>
          <a:ln w="9525" cmpd="sng">
            <a:noFill/>
            <a:miter lim="800000"/>
          </a:ln>
        </p:spPr>
        <p:txBody>
          <a:bodyPr/>
          <a:lstStyle/>
          <a:p>
            <a:r>
              <a:rPr lang="zh-CN" altLang="en-US"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过滤</a:t>
            </a:r>
            <a:r>
              <a:rPr lang="en-US" altLang="zh-CN"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IPv6——</a:t>
            </a:r>
            <a:r>
              <a:rPr lang="zh-CN" altLang="en-US"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开凿</a:t>
            </a:r>
            <a:r>
              <a:rPr lang="en-US" sz="4000" b="1" dirty="0">
                <a:solidFill>
                  <a:schemeClr val="bg1"/>
                </a:solidFill>
                <a:latin typeface="Times New Roman" panose="02020603050405020304" pitchFamily="18" charset="0"/>
                <a:ea typeface="黑体" panose="02010609060101010101" pitchFamily="49" charset="-122"/>
                <a:sym typeface="Tahoma" panose="020B0604030504040204" pitchFamily="34" charset="0"/>
              </a:rPr>
              <a:t>IPv6</a:t>
            </a:r>
            <a:r>
              <a:rPr lang="zh-CN" altLang="en-US" sz="4000" b="1" dirty="0">
                <a:solidFill>
                  <a:schemeClr val="bg1"/>
                </a:solidFill>
                <a:latin typeface="Times New Roman" panose="02020603050405020304" pitchFamily="18" charset="0"/>
                <a:ea typeface="黑体" panose="02010609060101010101" pitchFamily="49" charset="-122"/>
                <a:sym typeface="Tahoma" panose="020B0604030504040204" pitchFamily="34" charset="0"/>
              </a:rPr>
              <a:t>隧道</a:t>
            </a:r>
            <a:r>
              <a:rPr lang="zh-CN" altLang="en-US" sz="4000" b="1" dirty="0" smtClean="0">
                <a:solidFill>
                  <a:schemeClr val="bg1"/>
                </a:solidFill>
                <a:latin typeface="Times New Roman" panose="02020603050405020304" pitchFamily="18" charset="0"/>
                <a:ea typeface="黑体" panose="02010609060101010101" pitchFamily="49" charset="-122"/>
                <a:sym typeface="Tahoma" panose="020B0604030504040204" pitchFamily="34" charset="0"/>
              </a:rPr>
              <a:t>的方法</a:t>
            </a:r>
            <a:endParaRPr lang="zh-CN" altLang="en-US" dirty="0">
              <a:latin typeface="Times New Roman" panose="02020603050405020304" pitchFamily="18"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Left)">
                                      <p:cBhvr>
                                        <p:cTn id="20" dur="500"/>
                                        <p:tgtEl>
                                          <p:spTgt spid="5"/>
                                        </p:tgtEl>
                                      </p:cBhvr>
                                    </p:animEffect>
                                  </p:childTnLst>
                                </p:cTn>
                              </p:par>
                              <p:par>
                                <p:cTn id="21" presetID="12" presetClass="entr" presetSubtype="8"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slide(fromLeft)">
                                      <p:cBhvr>
                                        <p:cTn id="23" dur="500"/>
                                        <p:tgtEl>
                                          <p:spTgt spid="13"/>
                                        </p:tgtEl>
                                      </p:cBhvr>
                                    </p:animEffect>
                                  </p:childTnLst>
                                </p:cTn>
                              </p:par>
                              <p:par>
                                <p:cTn id="24" presetID="12" presetClass="entr" presetSubtype="8"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slide(fromLeft)">
                                      <p:cBhvr>
                                        <p:cTn id="26" dur="500"/>
                                        <p:tgtEl>
                                          <p:spTgt spid="21"/>
                                        </p:tgtEl>
                                      </p:cBhvr>
                                    </p:animEffect>
                                  </p:childTnLst>
                                </p:cTn>
                              </p:par>
                              <p:par>
                                <p:cTn id="27" presetID="12" presetClass="entr" presetSubtype="8"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slide(fromLeft)">
                                      <p:cBhvr>
                                        <p:cTn id="29" dur="500"/>
                                        <p:tgtEl>
                                          <p:spTgt spid="29"/>
                                        </p:tgtEl>
                                      </p:cBhvr>
                                    </p:animEffect>
                                  </p:childTnLst>
                                </p:cTn>
                              </p:par>
                            </p:childTnLst>
                          </p:cTn>
                        </p:par>
                        <p:par>
                          <p:cTn id="30" fill="hold">
                            <p:stCondLst>
                              <p:cond delay="1000"/>
                            </p:stCondLst>
                            <p:childTnLst>
                              <p:par>
                                <p:cTn id="31" presetID="23" presetClass="entr" presetSubtype="16"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fltVal val="0"/>
                                          </p:val>
                                        </p:tav>
                                        <p:tav tm="100000">
                                          <p:val>
                                            <p:strVal val="#ppt_w"/>
                                          </p:val>
                                        </p:tav>
                                      </p:tavLst>
                                    </p:anim>
                                    <p:anim calcmode="lin" valueType="num">
                                      <p:cBhvr>
                                        <p:cTn id="34"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455613" y="500063"/>
            <a:ext cx="8688387" cy="571500"/>
          </a:xfrm>
        </p:spPr>
        <p:txBody>
          <a:bodyPr/>
          <a:lstStyle/>
          <a:p>
            <a:r>
              <a:rPr lang="zh-CN" altLang="en-US" sz="4000" smtClean="0">
                <a:latin typeface="Times New Roman" panose="02020603050405020304" pitchFamily="18" charset="0"/>
              </a:rPr>
              <a:t>第</a:t>
            </a:r>
            <a:r>
              <a:rPr lang="en-US" altLang="zh-CN" sz="4000" smtClean="0">
                <a:latin typeface="Times New Roman" panose="02020603050405020304" pitchFamily="18" charset="0"/>
              </a:rPr>
              <a:t>2</a:t>
            </a:r>
            <a:r>
              <a:rPr lang="zh-CN" altLang="en-US" sz="4000" smtClean="0">
                <a:latin typeface="Times New Roman" panose="02020603050405020304" pitchFamily="18" charset="0"/>
              </a:rPr>
              <a:t>章  低层协议的安全性</a:t>
            </a:r>
            <a:br>
              <a:rPr lang="zh-CN" altLang="en-US" sz="4000" smtClean="0">
                <a:latin typeface="Times New Roman" panose="02020603050405020304" pitchFamily="18" charset="0"/>
              </a:rPr>
            </a:br>
            <a:endParaRPr lang="zh-CN" altLang="en-US" sz="4000" smtClean="0">
              <a:latin typeface="Times New Roman" panose="02020603050405020304" pitchFamily="18" charset="0"/>
            </a:endParaRPr>
          </a:p>
        </p:txBody>
      </p:sp>
      <p:grpSp>
        <p:nvGrpSpPr>
          <p:cNvPr id="63491" name="Group 11"/>
          <p:cNvGrpSpPr/>
          <p:nvPr/>
        </p:nvGrpSpPr>
        <p:grpSpPr bwMode="auto">
          <a:xfrm>
            <a:off x="915988" y="2303463"/>
            <a:ext cx="7227887" cy="647700"/>
            <a:chOff x="385" y="1162"/>
            <a:chExt cx="4309" cy="399"/>
          </a:xfrm>
        </p:grpSpPr>
        <p:sp>
          <p:nvSpPr>
            <p:cNvPr id="63527" name="AutoShape 12"/>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3528" name="Group 13"/>
            <p:cNvGrpSpPr/>
            <p:nvPr/>
          </p:nvGrpSpPr>
          <p:grpSpPr bwMode="auto">
            <a:xfrm>
              <a:off x="385" y="1162"/>
              <a:ext cx="614" cy="389"/>
              <a:chOff x="720" y="960"/>
              <a:chExt cx="987" cy="795"/>
            </a:xfrm>
          </p:grpSpPr>
          <p:sp>
            <p:nvSpPr>
              <p:cNvPr id="63531" name="Oval 14"/>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32" name="Oval 15"/>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33" name="Oval 16"/>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3529" name="Text Box 17"/>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网络地址和域名管理</a:t>
              </a:r>
            </a:p>
          </p:txBody>
        </p:sp>
        <p:sp>
          <p:nvSpPr>
            <p:cNvPr id="63530" name="Text Box 18"/>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二</a:t>
              </a:r>
            </a:p>
          </p:txBody>
        </p:sp>
      </p:grpSp>
      <p:grpSp>
        <p:nvGrpSpPr>
          <p:cNvPr id="63492" name="Group 19"/>
          <p:cNvGrpSpPr/>
          <p:nvPr/>
        </p:nvGrpSpPr>
        <p:grpSpPr bwMode="auto">
          <a:xfrm>
            <a:off x="900113" y="3130550"/>
            <a:ext cx="7227887" cy="631825"/>
            <a:chOff x="385" y="1162"/>
            <a:chExt cx="4309" cy="389"/>
          </a:xfrm>
        </p:grpSpPr>
        <p:sp>
          <p:nvSpPr>
            <p:cNvPr id="63521"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3522" name="Group 21"/>
            <p:cNvGrpSpPr/>
            <p:nvPr/>
          </p:nvGrpSpPr>
          <p:grpSpPr bwMode="auto">
            <a:xfrm>
              <a:off x="385" y="1162"/>
              <a:ext cx="614" cy="389"/>
              <a:chOff x="720" y="960"/>
              <a:chExt cx="987" cy="795"/>
            </a:xfrm>
          </p:grpSpPr>
          <p:sp>
            <p:nvSpPr>
              <p:cNvPr id="63524"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25"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26"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3523" name="Text Box 26"/>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三</a:t>
              </a:r>
            </a:p>
          </p:txBody>
        </p:sp>
      </p:grpSp>
      <p:grpSp>
        <p:nvGrpSpPr>
          <p:cNvPr id="63493" name="Group 27"/>
          <p:cNvGrpSpPr/>
          <p:nvPr/>
        </p:nvGrpSpPr>
        <p:grpSpPr bwMode="auto">
          <a:xfrm>
            <a:off x="900113" y="3987800"/>
            <a:ext cx="7227887" cy="647700"/>
            <a:chOff x="385" y="1162"/>
            <a:chExt cx="4309" cy="399"/>
          </a:xfrm>
        </p:grpSpPr>
        <p:sp>
          <p:nvSpPr>
            <p:cNvPr id="63514" name="AutoShape 28"/>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3515" name="Group 29"/>
            <p:cNvGrpSpPr/>
            <p:nvPr/>
          </p:nvGrpSpPr>
          <p:grpSpPr bwMode="auto">
            <a:xfrm>
              <a:off x="385" y="1162"/>
              <a:ext cx="614" cy="389"/>
              <a:chOff x="720" y="960"/>
              <a:chExt cx="987" cy="795"/>
            </a:xfrm>
          </p:grpSpPr>
          <p:sp>
            <p:nvSpPr>
              <p:cNvPr id="63518" name="Oval 30"/>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19" name="Oval 31"/>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20" name="Oval 32"/>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3516" name="Text Box 33"/>
            <p:cNvSpPr txBox="1">
              <a:spLocks noChangeArrowheads="1"/>
            </p:cNvSpPr>
            <p:nvPr/>
          </p:nvSpPr>
          <p:spPr bwMode="gray">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3200">
                <a:solidFill>
                  <a:srgbClr val="000099"/>
                </a:solidFill>
                <a:ea typeface="黑体" panose="02010609060101010101" pitchFamily="49" charset="-122"/>
                <a:cs typeface="Times New Roman" panose="02020603050405020304" pitchFamily="18" charset="0"/>
              </a:endParaRPr>
            </a:p>
          </p:txBody>
        </p:sp>
        <p:sp>
          <p:nvSpPr>
            <p:cNvPr id="63517" name="Text Box 34"/>
            <p:cNvSpPr txBox="1">
              <a:spLocks noChangeArrowheads="1"/>
            </p:cNvSpPr>
            <p:nvPr/>
          </p:nvSpPr>
          <p:spPr bwMode="gray">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四</a:t>
              </a:r>
            </a:p>
          </p:txBody>
        </p:sp>
      </p:grpSp>
      <p:grpSp>
        <p:nvGrpSpPr>
          <p:cNvPr id="63494" name="Group 19"/>
          <p:cNvGrpSpPr/>
          <p:nvPr/>
        </p:nvGrpSpPr>
        <p:grpSpPr bwMode="auto">
          <a:xfrm>
            <a:off x="928688" y="1512888"/>
            <a:ext cx="7162800" cy="646112"/>
            <a:chOff x="385" y="1162"/>
            <a:chExt cx="4309" cy="438"/>
          </a:xfrm>
        </p:grpSpPr>
        <p:sp>
          <p:nvSpPr>
            <p:cNvPr id="63507"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3508" name="Group 21"/>
            <p:cNvGrpSpPr/>
            <p:nvPr/>
          </p:nvGrpSpPr>
          <p:grpSpPr bwMode="auto">
            <a:xfrm>
              <a:off x="385" y="1162"/>
              <a:ext cx="614" cy="389"/>
              <a:chOff x="720" y="960"/>
              <a:chExt cx="987" cy="795"/>
            </a:xfrm>
          </p:grpSpPr>
          <p:sp>
            <p:nvSpPr>
              <p:cNvPr id="63511"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12"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13"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3509" name="Text Box 25"/>
            <p:cNvSpPr txBox="1">
              <a:spLocks noChangeArrowheads="1"/>
            </p:cNvSpPr>
            <p:nvPr/>
          </p:nvSpPr>
          <p:spPr bwMode="gray">
            <a:xfrm>
              <a:off x="987" y="1162"/>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3600">
                <a:solidFill>
                  <a:srgbClr val="000099"/>
                </a:solidFill>
                <a:ea typeface="黑体" panose="02010609060101010101" pitchFamily="49" charset="-122"/>
              </a:endParaRPr>
            </a:p>
          </p:txBody>
        </p:sp>
        <p:sp>
          <p:nvSpPr>
            <p:cNvPr id="63510"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63495" name="Text Box 17"/>
          <p:cNvSpPr txBox="1">
            <a:spLocks noChangeArrowheads="1"/>
          </p:cNvSpPr>
          <p:nvPr/>
        </p:nvSpPr>
        <p:spPr bwMode="gray">
          <a:xfrm>
            <a:off x="1928813" y="3201988"/>
            <a:ext cx="6267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200">
                <a:solidFill>
                  <a:srgbClr val="000099"/>
                </a:solidFill>
                <a:ea typeface="黑体" panose="02010609060101010101" pitchFamily="49" charset="-122"/>
              </a:rPr>
              <a:t>IPv6</a:t>
            </a:r>
            <a:endParaRPr lang="zh-CN" altLang="en-US" sz="3200">
              <a:solidFill>
                <a:srgbClr val="000099"/>
              </a:solidFill>
              <a:ea typeface="黑体" panose="02010609060101010101" pitchFamily="49" charset="-122"/>
            </a:endParaRPr>
          </a:p>
        </p:txBody>
      </p:sp>
      <p:sp>
        <p:nvSpPr>
          <p:cNvPr id="63496" name="Text Box 17"/>
          <p:cNvSpPr txBox="1">
            <a:spLocks noChangeArrowheads="1"/>
          </p:cNvSpPr>
          <p:nvPr/>
        </p:nvSpPr>
        <p:spPr bwMode="gray">
          <a:xfrm>
            <a:off x="1957388" y="4059238"/>
            <a:ext cx="619601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网络地址转换</a:t>
            </a:r>
          </a:p>
        </p:txBody>
      </p:sp>
      <p:grpSp>
        <p:nvGrpSpPr>
          <p:cNvPr id="63497" name="Group 19"/>
          <p:cNvGrpSpPr/>
          <p:nvPr/>
        </p:nvGrpSpPr>
        <p:grpSpPr bwMode="auto">
          <a:xfrm>
            <a:off x="928688" y="1500188"/>
            <a:ext cx="7162800" cy="617537"/>
            <a:chOff x="385" y="1153"/>
            <a:chExt cx="4309" cy="419"/>
          </a:xfrm>
        </p:grpSpPr>
        <p:sp>
          <p:nvSpPr>
            <p:cNvPr id="63500" name="AutoShape 20"/>
            <p:cNvSpPr>
              <a:spLocks noChangeArrowheads="1"/>
            </p:cNvSpPr>
            <p:nvPr/>
          </p:nvSpPr>
          <p:spPr bwMode="gray">
            <a:xfrm>
              <a:off x="628" y="1191"/>
              <a:ext cx="4066" cy="350"/>
            </a:xfrm>
            <a:prstGeom prst="roundRect">
              <a:avLst>
                <a:gd name="adj" fmla="val 50000"/>
              </a:avLst>
            </a:prstGeom>
            <a:noFill/>
            <a:ln w="38100" algn="ctr">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nvGrpSpPr>
            <p:cNvPr id="63501" name="Group 21"/>
            <p:cNvGrpSpPr/>
            <p:nvPr/>
          </p:nvGrpSpPr>
          <p:grpSpPr bwMode="auto">
            <a:xfrm>
              <a:off x="385" y="1162"/>
              <a:ext cx="614" cy="389"/>
              <a:chOff x="720" y="960"/>
              <a:chExt cx="987" cy="795"/>
            </a:xfrm>
          </p:grpSpPr>
          <p:sp>
            <p:nvSpPr>
              <p:cNvPr id="63504" name="Oval 22"/>
              <p:cNvSpPr>
                <a:spLocks noChangeArrowheads="1"/>
              </p:cNvSpPr>
              <p:nvPr/>
            </p:nvSpPr>
            <p:spPr bwMode="gray">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05" name="Oval 23"/>
              <p:cNvSpPr>
                <a:spLocks noChangeArrowheads="1"/>
              </p:cNvSpPr>
              <p:nvPr/>
            </p:nvSpPr>
            <p:spPr bwMode="gray">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sp>
            <p:nvSpPr>
              <p:cNvPr id="63506" name="Oval 24"/>
              <p:cNvSpPr>
                <a:spLocks noChangeArrowheads="1"/>
              </p:cNvSpPr>
              <p:nvPr/>
            </p:nvSpPr>
            <p:spPr bwMode="gray">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ea typeface="黑体" panose="02010609060101010101" pitchFamily="49" charset="-122"/>
                </a:endParaRPr>
              </a:p>
            </p:txBody>
          </p:sp>
        </p:grpSp>
        <p:sp>
          <p:nvSpPr>
            <p:cNvPr id="63502" name="Text Box 25"/>
            <p:cNvSpPr txBox="1">
              <a:spLocks noChangeArrowheads="1"/>
            </p:cNvSpPr>
            <p:nvPr/>
          </p:nvSpPr>
          <p:spPr bwMode="gray">
            <a:xfrm>
              <a:off x="987" y="1153"/>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200">
                  <a:solidFill>
                    <a:srgbClr val="000099"/>
                  </a:solidFill>
                  <a:ea typeface="黑体" panose="02010609060101010101" pitchFamily="49" charset="-122"/>
                </a:rPr>
                <a:t>基本协议</a:t>
              </a:r>
            </a:p>
          </p:txBody>
        </p:sp>
        <p:sp>
          <p:nvSpPr>
            <p:cNvPr id="63503" name="Text Box 26"/>
            <p:cNvSpPr txBox="1">
              <a:spLocks noChangeArrowheads="1"/>
            </p:cNvSpPr>
            <p:nvPr/>
          </p:nvSpPr>
          <p:spPr bwMode="gray">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3200">
                  <a:solidFill>
                    <a:srgbClr val="FFFFFF"/>
                  </a:solidFill>
                  <a:ea typeface="黑体" panose="02010609060101010101" pitchFamily="49" charset="-122"/>
                </a:rPr>
                <a:t>一</a:t>
              </a:r>
            </a:p>
          </p:txBody>
        </p:sp>
      </p:grpSp>
      <p:sp>
        <p:nvSpPr>
          <p:cNvPr id="63498" name="Rectangle 43"/>
          <p:cNvSpPr>
            <a:spLocks noChangeArrowheads="1"/>
          </p:cNvSpPr>
          <p:nvPr/>
        </p:nvSpPr>
        <p:spPr bwMode="blackWhite">
          <a:xfrm>
            <a:off x="142875" y="1143000"/>
            <a:ext cx="8435975" cy="214313"/>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a typeface="黑体" panose="02010609060101010101" pitchFamily="49" charset="-122"/>
            </a:endParaRPr>
          </a:p>
        </p:txBody>
      </p:sp>
      <p:sp>
        <p:nvSpPr>
          <p:cNvPr id="63499" name="Rectangle 43"/>
          <p:cNvSpPr>
            <a:spLocks noChangeArrowheads="1"/>
          </p:cNvSpPr>
          <p:nvPr/>
        </p:nvSpPr>
        <p:spPr bwMode="blackWhite">
          <a:xfrm>
            <a:off x="214313" y="1143000"/>
            <a:ext cx="8435975" cy="2714625"/>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a typeface="黑体" panose="02010609060101010101" pitchFamily="49" charset="-122"/>
            </a:endParaRPr>
          </a:p>
        </p:txBody>
      </p:sp>
    </p:spTree>
  </p:cSld>
  <p:clrMapOvr>
    <a:masterClrMapping/>
  </p:clrMapOvr>
  <p:transition>
    <p:pull dir="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zh-CN" altLang="en-US"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网络地址转换</a:t>
            </a:r>
            <a:endParaRPr lang="zh-CN" altLang="en-US" sz="44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endParaRPr>
          </a:p>
        </p:txBody>
      </p:sp>
      <p:grpSp>
        <p:nvGrpSpPr>
          <p:cNvPr id="3" name="组合 2"/>
          <p:cNvGrpSpPr/>
          <p:nvPr/>
        </p:nvGrpSpPr>
        <p:grpSpPr bwMode="auto">
          <a:xfrm>
            <a:off x="142875" y="1428750"/>
            <a:ext cx="8929688" cy="846138"/>
            <a:chOff x="98170" y="1643050"/>
            <a:chExt cx="8929718" cy="560386"/>
          </a:xfrm>
        </p:grpSpPr>
        <p:sp>
          <p:nvSpPr>
            <p:cNvPr id="4" name="AutoShape 7"/>
            <p:cNvSpPr>
              <a:spLocks noChangeArrowheads="1"/>
            </p:cNvSpPr>
            <p:nvPr/>
          </p:nvSpPr>
          <p:spPr bwMode="auto">
            <a:xfrm>
              <a:off x="98170" y="1643050"/>
              <a:ext cx="8929718" cy="560386"/>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eaLnBrk="0" hangingPunct="0">
                <a:lnSpc>
                  <a:spcPct val="80000"/>
                </a:lnSpc>
                <a:spcBef>
                  <a:spcPct val="20000"/>
                </a:spcBef>
                <a:defRPr/>
              </a:pPr>
              <a:endParaRPr lang="zh-CN" altLang="en-US" sz="2800" kern="0" dirty="0">
                <a:solidFill>
                  <a:srgbClr val="002060"/>
                </a:solidFill>
                <a:latin typeface="Times New Roman" panose="02020603050405020304" pitchFamily="18" charset="0"/>
                <a:ea typeface="黑体" panose="02010609060101010101" pitchFamily="49" charset="-122"/>
              </a:endParaRPr>
            </a:p>
          </p:txBody>
        </p:sp>
        <p:sp>
          <p:nvSpPr>
            <p:cNvPr id="64523" name="TextBox 4"/>
            <p:cNvSpPr txBox="1">
              <a:spLocks noChangeArrowheads="1"/>
            </p:cNvSpPr>
            <p:nvPr/>
          </p:nvSpPr>
          <p:spPr bwMode="auto">
            <a:xfrm>
              <a:off x="185318" y="1784988"/>
              <a:ext cx="8786810" cy="30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3"/>
                </a:buBlip>
              </a:pP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的主要作用是解决当前</a:t>
              </a:r>
              <a:r>
                <a:rPr lang="en-US" altLang="zh-CN" sz="2400">
                  <a:solidFill>
                    <a:srgbClr val="002060"/>
                  </a:solidFill>
                  <a:latin typeface="Times New Roman" panose="02020603050405020304" pitchFamily="18" charset="0"/>
                  <a:ea typeface="黑体" panose="02010609060101010101" pitchFamily="49" charset="-122"/>
                </a:rPr>
                <a:t>IPv4</a:t>
              </a:r>
              <a:r>
                <a:rPr lang="zh-CN" altLang="en-US" sz="2400">
                  <a:solidFill>
                    <a:srgbClr val="002060"/>
                  </a:solidFill>
                  <a:latin typeface="Times New Roman" panose="02020603050405020304" pitchFamily="18" charset="0"/>
                  <a:ea typeface="黑体" panose="02010609060101010101" pitchFamily="49" charset="-122"/>
                </a:rPr>
                <a:t>地址空间缺乏的问题。</a:t>
              </a:r>
            </a:p>
          </p:txBody>
        </p:sp>
      </p:grpSp>
      <p:grpSp>
        <p:nvGrpSpPr>
          <p:cNvPr id="5" name="组合 5"/>
          <p:cNvGrpSpPr/>
          <p:nvPr/>
        </p:nvGrpSpPr>
        <p:grpSpPr bwMode="auto">
          <a:xfrm>
            <a:off x="115888" y="2509838"/>
            <a:ext cx="8929687" cy="1917700"/>
            <a:chOff x="98170" y="1643050"/>
            <a:chExt cx="8929718" cy="1270073"/>
          </a:xfrm>
        </p:grpSpPr>
        <p:sp>
          <p:nvSpPr>
            <p:cNvPr id="7" name="AutoShape 7"/>
            <p:cNvSpPr>
              <a:spLocks noChangeArrowheads="1"/>
            </p:cNvSpPr>
            <p:nvPr/>
          </p:nvSpPr>
          <p:spPr bwMode="auto">
            <a:xfrm>
              <a:off x="98170" y="1643050"/>
              <a:ext cx="8929718" cy="1270073"/>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eaLnBrk="0" hangingPunct="0">
                <a:lnSpc>
                  <a:spcPct val="80000"/>
                </a:lnSpc>
                <a:spcBef>
                  <a:spcPct val="20000"/>
                </a:spcBef>
                <a:defRPr/>
              </a:pPr>
              <a:endParaRPr lang="zh-CN" altLang="en-US" sz="2800" kern="0" dirty="0">
                <a:solidFill>
                  <a:srgbClr val="002060"/>
                </a:solidFill>
                <a:latin typeface="Times New Roman" panose="02020603050405020304" pitchFamily="18" charset="0"/>
                <a:ea typeface="黑体" panose="02010609060101010101" pitchFamily="49" charset="-122"/>
              </a:endParaRPr>
            </a:p>
          </p:txBody>
        </p:sp>
        <p:sp>
          <p:nvSpPr>
            <p:cNvPr id="64521" name="TextBox 7"/>
            <p:cNvSpPr txBox="1">
              <a:spLocks noChangeArrowheads="1"/>
            </p:cNvSpPr>
            <p:nvPr/>
          </p:nvSpPr>
          <p:spPr bwMode="auto">
            <a:xfrm>
              <a:off x="185318" y="1784988"/>
              <a:ext cx="8786810" cy="103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3"/>
                </a:buBlip>
              </a:pPr>
              <a:r>
                <a:rPr lang="zh-CN" altLang="en-US" sz="2400">
                  <a:solidFill>
                    <a:srgbClr val="002060"/>
                  </a:solidFill>
                  <a:latin typeface="Times New Roman" panose="02020603050405020304" pitchFamily="18" charset="0"/>
                  <a:ea typeface="黑体" panose="02010609060101010101" pitchFamily="49" charset="-122"/>
                </a:rPr>
                <a:t>从概念上讲，</a:t>
              </a: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非常简单：它们监听使用了所谓专用地址空间的内部接口，并对外出的数据包重写其源地址和端口号。外出数据包的源地址使用了</a:t>
              </a:r>
              <a:r>
                <a:rPr lang="en-US" altLang="zh-CN" sz="2400">
                  <a:solidFill>
                    <a:srgbClr val="002060"/>
                  </a:solidFill>
                  <a:latin typeface="Times New Roman" panose="02020603050405020304" pitchFamily="18" charset="0"/>
                  <a:ea typeface="黑体" panose="02010609060101010101" pitchFamily="49" charset="-122"/>
                </a:rPr>
                <a:t>ISP</a:t>
              </a:r>
              <a:r>
                <a:rPr lang="zh-CN" altLang="en-US" sz="2400">
                  <a:solidFill>
                    <a:srgbClr val="002060"/>
                  </a:solidFill>
                  <a:latin typeface="Times New Roman" panose="02020603050405020304" pitchFamily="18" charset="0"/>
                  <a:ea typeface="黑体" panose="02010609060101010101" pitchFamily="49" charset="-122"/>
                </a:rPr>
                <a:t>为外部接口分配的</a:t>
              </a:r>
              <a:r>
                <a:rPr lang="en-US" altLang="zh-CN" sz="2400">
                  <a:solidFill>
                    <a:srgbClr val="002060"/>
                  </a:solidFill>
                  <a:latin typeface="Times New Roman" panose="02020603050405020304" pitchFamily="18" charset="0"/>
                  <a:ea typeface="黑体" panose="02010609060101010101" pitchFamily="49" charset="-122"/>
                </a:rPr>
                <a:t>Internet</a:t>
              </a:r>
              <a:r>
                <a:rPr lang="zh-CN" altLang="en-US" sz="2400">
                  <a:solidFill>
                    <a:srgbClr val="002060"/>
                  </a:solidFill>
                  <a:latin typeface="Times New Roman" panose="02020603050405020304" pitchFamily="18" charset="0"/>
                  <a:ea typeface="黑体" panose="02010609060101010101" pitchFamily="49" charset="-122"/>
                </a:rPr>
                <a:t>静态</a:t>
              </a: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地址。对于返回的数据包，它们执行相反的操作。</a:t>
              </a:r>
            </a:p>
          </p:txBody>
        </p:sp>
      </p:grpSp>
      <p:grpSp>
        <p:nvGrpSpPr>
          <p:cNvPr id="6" name="组合 8"/>
          <p:cNvGrpSpPr/>
          <p:nvPr/>
        </p:nvGrpSpPr>
        <p:grpSpPr bwMode="auto">
          <a:xfrm>
            <a:off x="115888" y="4713288"/>
            <a:ext cx="8929687" cy="1500187"/>
            <a:chOff x="98170" y="1209874"/>
            <a:chExt cx="8929718" cy="993561"/>
          </a:xfrm>
        </p:grpSpPr>
        <p:sp>
          <p:nvSpPr>
            <p:cNvPr id="10" name="AutoShape 7"/>
            <p:cNvSpPr>
              <a:spLocks noChangeArrowheads="1"/>
            </p:cNvSpPr>
            <p:nvPr/>
          </p:nvSpPr>
          <p:spPr bwMode="auto">
            <a:xfrm>
              <a:off x="98170" y="1209874"/>
              <a:ext cx="8929718" cy="993561"/>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eaLnBrk="0" hangingPunct="0">
                <a:lnSpc>
                  <a:spcPct val="80000"/>
                </a:lnSpc>
                <a:spcBef>
                  <a:spcPct val="20000"/>
                </a:spcBef>
                <a:defRPr/>
              </a:pPr>
              <a:endParaRPr lang="zh-CN" altLang="en-US" sz="2800" kern="0" dirty="0">
                <a:solidFill>
                  <a:srgbClr val="002060"/>
                </a:solidFill>
                <a:latin typeface="Times New Roman" panose="02020603050405020304" pitchFamily="18" charset="0"/>
                <a:ea typeface="黑体" panose="02010609060101010101" pitchFamily="49" charset="-122"/>
              </a:endParaRPr>
            </a:p>
          </p:txBody>
        </p:sp>
        <p:sp>
          <p:nvSpPr>
            <p:cNvPr id="64519" name="TextBox 10"/>
            <p:cNvSpPr txBox="1">
              <a:spLocks noChangeArrowheads="1"/>
            </p:cNvSpPr>
            <p:nvPr/>
          </p:nvSpPr>
          <p:spPr bwMode="auto">
            <a:xfrm>
              <a:off x="185318" y="1304499"/>
              <a:ext cx="8786810" cy="794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3"/>
                </a:buBlip>
              </a:pP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存在的价值在于</a:t>
              </a:r>
              <a:r>
                <a:rPr lang="en-US" altLang="zh-CN" sz="2400">
                  <a:solidFill>
                    <a:srgbClr val="002060"/>
                  </a:solidFill>
                  <a:latin typeface="Times New Roman" panose="02020603050405020304" pitchFamily="18" charset="0"/>
                  <a:ea typeface="黑体" panose="02010609060101010101" pitchFamily="49" charset="-122"/>
                </a:rPr>
                <a:t>IPv4</a:t>
              </a:r>
              <a:r>
                <a:rPr lang="zh-CN" altLang="en-US" sz="2400">
                  <a:solidFill>
                    <a:srgbClr val="002060"/>
                  </a:solidFill>
                  <a:latin typeface="Times New Roman" panose="02020603050405020304" pitchFamily="18" charset="0"/>
                  <a:ea typeface="黑体" panose="02010609060101010101" pitchFamily="49" charset="-122"/>
                </a:rPr>
                <a:t>的短缺。协议的复杂性使</a:t>
              </a: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变得很不可靠。在这种情况下，我们在网络中必须使用真正意义的防火墙，并希望</a:t>
              </a:r>
              <a:r>
                <a:rPr lang="en-US" altLang="zh-CN" sz="2400">
                  <a:solidFill>
                    <a:srgbClr val="002060"/>
                  </a:solidFill>
                  <a:latin typeface="Times New Roman" panose="02020603050405020304" pitchFamily="18" charset="0"/>
                  <a:ea typeface="黑体" panose="02010609060101010101" pitchFamily="49" charset="-122"/>
                </a:rPr>
                <a:t>IPv6</a:t>
              </a:r>
              <a:r>
                <a:rPr lang="zh-CN" altLang="en-US" sz="2400">
                  <a:solidFill>
                    <a:srgbClr val="002060"/>
                  </a:solidFill>
                  <a:latin typeface="Times New Roman" panose="02020603050405020304" pitchFamily="18" charset="0"/>
                  <a:ea typeface="黑体" panose="02010609060101010101" pitchFamily="49" charset="-122"/>
                </a:rPr>
                <a:t>的应用尽快得到普及。</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nchor="t"/>
          <a:lstStyle/>
          <a:p>
            <a:pPr eaLnBrk="1" hangingPunct="1"/>
            <a:r>
              <a:rPr lang="en-US" altLang="zh-CN" smtClean="0"/>
              <a:t>NAT</a:t>
            </a:r>
            <a:r>
              <a:rPr lang="zh-CN" altLang="en-US" smtClean="0"/>
              <a:t>原理</a:t>
            </a:r>
          </a:p>
        </p:txBody>
      </p:sp>
      <p:sp>
        <p:nvSpPr>
          <p:cNvPr id="65539" name="Freeform 4"/>
          <p:cNvSpPr/>
          <p:nvPr/>
        </p:nvSpPr>
        <p:spPr bwMode="auto">
          <a:xfrm>
            <a:off x="179388" y="3609975"/>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40" name="Freeform 5"/>
          <p:cNvSpPr/>
          <p:nvPr/>
        </p:nvSpPr>
        <p:spPr bwMode="auto">
          <a:xfrm>
            <a:off x="4468813" y="2881313"/>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5541" name="Line 9"/>
          <p:cNvSpPr>
            <a:spLocks noChangeShapeType="1"/>
          </p:cNvSpPr>
          <p:nvPr/>
        </p:nvSpPr>
        <p:spPr bwMode="auto">
          <a:xfrm>
            <a:off x="4583113" y="4203700"/>
            <a:ext cx="3025775"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542" name="Line 10"/>
          <p:cNvSpPr>
            <a:spLocks noChangeShapeType="1"/>
          </p:cNvSpPr>
          <p:nvPr/>
        </p:nvSpPr>
        <p:spPr bwMode="auto">
          <a:xfrm flipH="1">
            <a:off x="7418388" y="3460750"/>
            <a:ext cx="9525" cy="14922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543" name="Line 11"/>
          <p:cNvSpPr>
            <a:spLocks noChangeShapeType="1"/>
          </p:cNvSpPr>
          <p:nvPr/>
        </p:nvSpPr>
        <p:spPr bwMode="auto">
          <a:xfrm>
            <a:off x="7423150" y="3455988"/>
            <a:ext cx="133350"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544" name="Line 12"/>
          <p:cNvSpPr>
            <a:spLocks noChangeShapeType="1"/>
          </p:cNvSpPr>
          <p:nvPr/>
        </p:nvSpPr>
        <p:spPr bwMode="auto">
          <a:xfrm flipV="1">
            <a:off x="7429500" y="4960938"/>
            <a:ext cx="171450"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545" name="Text Box 13"/>
          <p:cNvSpPr txBox="1">
            <a:spLocks noChangeArrowheads="1"/>
          </p:cNvSpPr>
          <p:nvPr/>
        </p:nvSpPr>
        <p:spPr bwMode="auto">
          <a:xfrm>
            <a:off x="8194675" y="3192463"/>
            <a:ext cx="892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10.0.0.1</a:t>
            </a:r>
          </a:p>
        </p:txBody>
      </p:sp>
      <p:sp>
        <p:nvSpPr>
          <p:cNvPr id="65546" name="Text Box 14"/>
          <p:cNvSpPr txBox="1">
            <a:spLocks noChangeArrowheads="1"/>
          </p:cNvSpPr>
          <p:nvPr/>
        </p:nvSpPr>
        <p:spPr bwMode="auto">
          <a:xfrm>
            <a:off x="8175625" y="3959225"/>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10.0.0.2</a:t>
            </a:r>
          </a:p>
        </p:txBody>
      </p:sp>
      <p:sp>
        <p:nvSpPr>
          <p:cNvPr id="65547" name="Text Box 15"/>
          <p:cNvSpPr txBox="1">
            <a:spLocks noChangeArrowheads="1"/>
          </p:cNvSpPr>
          <p:nvPr/>
        </p:nvSpPr>
        <p:spPr bwMode="auto">
          <a:xfrm>
            <a:off x="8137525" y="4854575"/>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10.0.0.3</a:t>
            </a:r>
          </a:p>
        </p:txBody>
      </p:sp>
      <p:sp>
        <p:nvSpPr>
          <p:cNvPr id="65548" name="Freeform 25"/>
          <p:cNvSpPr/>
          <p:nvPr/>
        </p:nvSpPr>
        <p:spPr bwMode="auto">
          <a:xfrm>
            <a:off x="5672138" y="3309938"/>
            <a:ext cx="895350" cy="542925"/>
          </a:xfrm>
          <a:custGeom>
            <a:avLst/>
            <a:gdLst>
              <a:gd name="T0" fmla="*/ 0 w 417"/>
              <a:gd name="T1" fmla="*/ 2147483647 h 264"/>
              <a:gd name="T2" fmla="*/ 2147483647 w 417"/>
              <a:gd name="T3" fmla="*/ 2147483647 h 264"/>
              <a:gd name="T4" fmla="*/ 2147483647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65549" name="Group 26"/>
          <p:cNvGrpSpPr/>
          <p:nvPr/>
        </p:nvGrpSpPr>
        <p:grpSpPr bwMode="auto">
          <a:xfrm>
            <a:off x="6400800" y="3397250"/>
            <a:ext cx="346075" cy="366713"/>
            <a:chOff x="5140" y="403"/>
            <a:chExt cx="218" cy="231"/>
          </a:xfrm>
        </p:grpSpPr>
        <p:sp>
          <p:nvSpPr>
            <p:cNvPr id="65613" name="Oval 27"/>
            <p:cNvSpPr>
              <a:spLocks noChangeArrowheads="1"/>
            </p:cNvSpPr>
            <p:nvPr/>
          </p:nvSpPr>
          <p:spPr bwMode="auto">
            <a:xfrm>
              <a:off x="5140" y="410"/>
              <a:ext cx="218" cy="218"/>
            </a:xfrm>
            <a:prstGeom prst="ellipse">
              <a:avLst/>
            </a:prstGeom>
            <a:solidFill>
              <a:schemeClr val="bg1"/>
            </a:soli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614" name="Text Box 28"/>
            <p:cNvSpPr txBox="1">
              <a:spLocks noChangeArrowheads="1"/>
            </p:cNvSpPr>
            <p:nvPr/>
          </p:nvSpPr>
          <p:spPr bwMode="auto">
            <a:xfrm>
              <a:off x="5154" y="40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0000"/>
                  </a:solidFill>
                  <a:latin typeface="Comic Sans MS" panose="030F0702030302020204" pitchFamily="66" charset="0"/>
                  <a:ea typeface="黑体" panose="02010609060101010101" pitchFamily="49" charset="-122"/>
                </a:rPr>
                <a:t>1</a:t>
              </a:r>
            </a:p>
          </p:txBody>
        </p:sp>
      </p:grpSp>
      <p:sp>
        <p:nvSpPr>
          <p:cNvPr id="65550" name="Text Box 29"/>
          <p:cNvSpPr txBox="1">
            <a:spLocks noChangeArrowheads="1"/>
          </p:cNvSpPr>
          <p:nvPr/>
        </p:nvSpPr>
        <p:spPr bwMode="auto">
          <a:xfrm>
            <a:off x="4533900" y="3781425"/>
            <a:ext cx="923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10.0.0.4</a:t>
            </a:r>
          </a:p>
        </p:txBody>
      </p:sp>
      <p:sp>
        <p:nvSpPr>
          <p:cNvPr id="65551" name="Line 30"/>
          <p:cNvSpPr>
            <a:spLocks noChangeShapeType="1"/>
          </p:cNvSpPr>
          <p:nvPr/>
        </p:nvSpPr>
        <p:spPr bwMode="auto">
          <a:xfrm flipH="1">
            <a:off x="4657725" y="4032250"/>
            <a:ext cx="85725" cy="128588"/>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2" name="Text Box 31"/>
          <p:cNvSpPr txBox="1">
            <a:spLocks noChangeArrowheads="1"/>
          </p:cNvSpPr>
          <p:nvPr/>
        </p:nvSpPr>
        <p:spPr bwMode="auto">
          <a:xfrm>
            <a:off x="2695575" y="4338638"/>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138.76.29.7</a:t>
            </a:r>
          </a:p>
        </p:txBody>
      </p:sp>
      <p:sp>
        <p:nvSpPr>
          <p:cNvPr id="65553" name="Line 32"/>
          <p:cNvSpPr>
            <a:spLocks noChangeShapeType="1"/>
          </p:cNvSpPr>
          <p:nvPr/>
        </p:nvSpPr>
        <p:spPr bwMode="auto">
          <a:xfrm flipH="1">
            <a:off x="3917950" y="4270375"/>
            <a:ext cx="85725" cy="128588"/>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4" name="Text Box 33"/>
          <p:cNvSpPr txBox="1">
            <a:spLocks noChangeArrowheads="1"/>
          </p:cNvSpPr>
          <p:nvPr/>
        </p:nvSpPr>
        <p:spPr bwMode="auto">
          <a:xfrm>
            <a:off x="6772275" y="1500188"/>
            <a:ext cx="21574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u="sng">
                <a:solidFill>
                  <a:srgbClr val="FF0000"/>
                </a:solidFill>
                <a:latin typeface="Comic Sans MS" panose="030F0702030302020204" pitchFamily="66" charset="0"/>
                <a:ea typeface="黑体" panose="02010609060101010101" pitchFamily="49" charset="-122"/>
              </a:rPr>
              <a:t>1:</a:t>
            </a:r>
            <a:r>
              <a:rPr lang="en-US" altLang="zh-CN">
                <a:solidFill>
                  <a:srgbClr val="FF0000"/>
                </a:solidFill>
                <a:latin typeface="Comic Sans MS" panose="030F0702030302020204" pitchFamily="66" charset="0"/>
                <a:ea typeface="黑体" panose="02010609060101010101" pitchFamily="49" charset="-122"/>
              </a:rPr>
              <a:t> </a:t>
            </a:r>
            <a:r>
              <a:rPr lang="zh-CN" altLang="en-US">
                <a:solidFill>
                  <a:srgbClr val="FF0000"/>
                </a:solidFill>
                <a:latin typeface="Comic Sans MS" panose="030F0702030302020204" pitchFamily="66" charset="0"/>
                <a:ea typeface="黑体" panose="02010609060101010101" pitchFamily="49" charset="-122"/>
              </a:rPr>
              <a:t>主机 </a:t>
            </a:r>
            <a:r>
              <a:rPr lang="en-US" altLang="zh-CN">
                <a:solidFill>
                  <a:srgbClr val="FF0000"/>
                </a:solidFill>
                <a:latin typeface="Comic Sans MS" panose="030F0702030302020204" pitchFamily="66" charset="0"/>
                <a:ea typeface="黑体" panose="02010609060101010101" pitchFamily="49" charset="-122"/>
              </a:rPr>
              <a:t>10.0.0.1 </a:t>
            </a:r>
          </a:p>
          <a:p>
            <a:r>
              <a:rPr lang="zh-CN" altLang="en-US">
                <a:solidFill>
                  <a:srgbClr val="FF0000"/>
                </a:solidFill>
                <a:latin typeface="Comic Sans MS" panose="030F0702030302020204" pitchFamily="66" charset="0"/>
                <a:ea typeface="黑体" panose="02010609060101010101" pitchFamily="49" charset="-122"/>
              </a:rPr>
              <a:t>发送数据报到主机 </a:t>
            </a:r>
          </a:p>
          <a:p>
            <a:r>
              <a:rPr lang="en-US" altLang="zh-CN">
                <a:solidFill>
                  <a:srgbClr val="FF0000"/>
                </a:solidFill>
                <a:latin typeface="Comic Sans MS" panose="030F0702030302020204" pitchFamily="66" charset="0"/>
                <a:ea typeface="黑体" panose="02010609060101010101" pitchFamily="49" charset="-122"/>
              </a:rPr>
              <a:t>128.119.40.186, 80</a:t>
            </a:r>
          </a:p>
        </p:txBody>
      </p:sp>
      <p:sp>
        <p:nvSpPr>
          <p:cNvPr id="65555" name="Line 34"/>
          <p:cNvSpPr>
            <a:spLocks noChangeShapeType="1"/>
          </p:cNvSpPr>
          <p:nvPr/>
        </p:nvSpPr>
        <p:spPr bwMode="auto">
          <a:xfrm flipH="1">
            <a:off x="6532563" y="1704975"/>
            <a:ext cx="271462" cy="946150"/>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56" name="Freeform 35"/>
          <p:cNvSpPr/>
          <p:nvPr/>
        </p:nvSpPr>
        <p:spPr bwMode="auto">
          <a:xfrm>
            <a:off x="2344738" y="2586038"/>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solidFill>
            <a:srgbClr val="99CCFF"/>
          </a:solidFill>
          <a:ln w="3175">
            <a:solidFill>
              <a:schemeClr val="hlink"/>
            </a:solidFill>
            <a:round/>
          </a:ln>
        </p:spPr>
        <p:txBody>
          <a:bodyPr wrap="none"/>
          <a:lstStyle/>
          <a:p>
            <a:endParaRPr lang="zh-CN" altLang="en-US"/>
          </a:p>
        </p:txBody>
      </p:sp>
      <p:sp>
        <p:nvSpPr>
          <p:cNvPr id="65557" name="Rectangle 36"/>
          <p:cNvSpPr>
            <a:spLocks noChangeArrowheads="1"/>
          </p:cNvSpPr>
          <p:nvPr/>
        </p:nvSpPr>
        <p:spPr bwMode="auto">
          <a:xfrm>
            <a:off x="2344738" y="1333500"/>
            <a:ext cx="3784600" cy="1354138"/>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58" name="Text Box 37"/>
          <p:cNvSpPr txBox="1">
            <a:spLocks noChangeArrowheads="1"/>
          </p:cNvSpPr>
          <p:nvPr/>
        </p:nvSpPr>
        <p:spPr bwMode="auto">
          <a:xfrm>
            <a:off x="2932113" y="1382713"/>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Comic Sans MS" panose="030F0702030302020204" pitchFamily="66" charset="0"/>
                <a:ea typeface="黑体" panose="02010609060101010101" pitchFamily="49" charset="-122"/>
              </a:rPr>
              <a:t>NAT </a:t>
            </a:r>
            <a:r>
              <a:rPr lang="zh-CN" altLang="en-US">
                <a:latin typeface="Comic Sans MS" panose="030F0702030302020204" pitchFamily="66" charset="0"/>
                <a:ea typeface="黑体" panose="02010609060101010101" pitchFamily="49" charset="-122"/>
              </a:rPr>
              <a:t>转换表</a:t>
            </a:r>
          </a:p>
          <a:p>
            <a:pPr algn="ctr"/>
            <a:r>
              <a:rPr lang="zh-CN" altLang="en-US">
                <a:latin typeface="Comic Sans MS" panose="030F0702030302020204" pitchFamily="66" charset="0"/>
                <a:ea typeface="黑体" panose="02010609060101010101" pitchFamily="49" charset="-122"/>
              </a:rPr>
              <a:t>   </a:t>
            </a:r>
            <a:r>
              <a:rPr lang="en-US" altLang="zh-CN">
                <a:latin typeface="Comic Sans MS" panose="030F0702030302020204" pitchFamily="66" charset="0"/>
                <a:ea typeface="黑体" panose="02010609060101010101" pitchFamily="49" charset="-122"/>
              </a:rPr>
              <a:t>WAN </a:t>
            </a:r>
            <a:r>
              <a:rPr lang="zh-CN" altLang="en-US">
                <a:latin typeface="Comic Sans MS" panose="030F0702030302020204" pitchFamily="66" charset="0"/>
                <a:ea typeface="黑体" panose="02010609060101010101" pitchFamily="49" charset="-122"/>
              </a:rPr>
              <a:t>端        </a:t>
            </a:r>
            <a:r>
              <a:rPr lang="en-US" altLang="zh-CN">
                <a:latin typeface="Comic Sans MS" panose="030F0702030302020204" pitchFamily="66" charset="0"/>
                <a:ea typeface="黑体" panose="02010609060101010101" pitchFamily="49" charset="-122"/>
              </a:rPr>
              <a:t>LAN </a:t>
            </a:r>
            <a:r>
              <a:rPr lang="zh-CN" altLang="en-US">
                <a:latin typeface="Comic Sans MS" panose="030F0702030302020204" pitchFamily="66" charset="0"/>
                <a:ea typeface="黑体" panose="02010609060101010101" pitchFamily="49" charset="-122"/>
              </a:rPr>
              <a:t>端</a:t>
            </a:r>
          </a:p>
        </p:txBody>
      </p:sp>
      <p:sp>
        <p:nvSpPr>
          <p:cNvPr id="65559" name="Line 38"/>
          <p:cNvSpPr>
            <a:spLocks noChangeShapeType="1"/>
          </p:cNvSpPr>
          <p:nvPr/>
        </p:nvSpPr>
        <p:spPr bwMode="auto">
          <a:xfrm flipV="1">
            <a:off x="2344738" y="1706563"/>
            <a:ext cx="3790950" cy="111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560" name="Line 39"/>
          <p:cNvSpPr>
            <a:spLocks noChangeShapeType="1"/>
          </p:cNvSpPr>
          <p:nvPr/>
        </p:nvSpPr>
        <p:spPr bwMode="auto">
          <a:xfrm flipV="1">
            <a:off x="2359025" y="1984375"/>
            <a:ext cx="3749675" cy="1111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561" name="Line 40"/>
          <p:cNvSpPr>
            <a:spLocks noChangeShapeType="1"/>
          </p:cNvSpPr>
          <p:nvPr/>
        </p:nvSpPr>
        <p:spPr bwMode="auto">
          <a:xfrm>
            <a:off x="4468813" y="1728788"/>
            <a:ext cx="3175" cy="9556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65562" name="Group 41"/>
          <p:cNvGrpSpPr/>
          <p:nvPr/>
        </p:nvGrpSpPr>
        <p:grpSpPr bwMode="auto">
          <a:xfrm>
            <a:off x="4062413" y="4064000"/>
            <a:ext cx="555625" cy="307975"/>
            <a:chOff x="3600" y="219"/>
            <a:chExt cx="360" cy="175"/>
          </a:xfrm>
        </p:grpSpPr>
        <p:sp>
          <p:nvSpPr>
            <p:cNvPr id="65600" name="Oval 42"/>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601" name="Line 43"/>
            <p:cNvSpPr>
              <a:spLocks noChangeShapeType="1"/>
            </p:cNvSpPr>
            <p:nvPr/>
          </p:nvSpPr>
          <p:spPr bwMode="auto">
            <a:xfrm>
              <a:off x="3603"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2" name="Line 44"/>
            <p:cNvSpPr>
              <a:spLocks noChangeShapeType="1"/>
            </p:cNvSpPr>
            <p:nvPr/>
          </p:nvSpPr>
          <p:spPr bwMode="auto">
            <a:xfrm>
              <a:off x="3960" y="289"/>
              <a:ext cx="0" cy="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3" name="Rectangle 4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a typeface="黑体" panose="02010609060101010101" pitchFamily="49" charset="-122"/>
              </a:endParaRPr>
            </a:p>
          </p:txBody>
        </p:sp>
        <p:sp>
          <p:nvSpPr>
            <p:cNvPr id="65604" name="Oval 46"/>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grpSp>
          <p:nvGrpSpPr>
            <p:cNvPr id="65605" name="Group 47"/>
            <p:cNvGrpSpPr/>
            <p:nvPr/>
          </p:nvGrpSpPr>
          <p:grpSpPr bwMode="auto">
            <a:xfrm>
              <a:off x="3686" y="244"/>
              <a:ext cx="177" cy="66"/>
              <a:chOff x="2848" y="848"/>
              <a:chExt cx="140" cy="98"/>
            </a:xfrm>
          </p:grpSpPr>
          <p:sp>
            <p:nvSpPr>
              <p:cNvPr id="65610" name="Line 48"/>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11" name="Line 49"/>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12" name="Line 50"/>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5606" name="Group 51"/>
            <p:cNvGrpSpPr/>
            <p:nvPr/>
          </p:nvGrpSpPr>
          <p:grpSpPr bwMode="auto">
            <a:xfrm flipV="1">
              <a:off x="3686" y="243"/>
              <a:ext cx="177" cy="66"/>
              <a:chOff x="2848" y="848"/>
              <a:chExt cx="140" cy="98"/>
            </a:xfrm>
          </p:grpSpPr>
          <p:sp>
            <p:nvSpPr>
              <p:cNvPr id="65607" name="Line 52"/>
              <p:cNvSpPr>
                <a:spLocks noChangeShapeType="1"/>
              </p:cNvSpPr>
              <p:nvPr/>
            </p:nvSpPr>
            <p:spPr bwMode="auto">
              <a:xfrm flipV="1">
                <a:off x="2848" y="848"/>
                <a:ext cx="50" cy="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8" name="Line 53"/>
              <p:cNvSpPr>
                <a:spLocks noChangeShapeType="1"/>
              </p:cNvSpPr>
              <p:nvPr/>
            </p:nvSpPr>
            <p:spPr bwMode="auto">
              <a:xfrm>
                <a:off x="2944" y="946"/>
                <a:ext cx="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609" name="Line 54"/>
              <p:cNvSpPr>
                <a:spLocks noChangeShapeType="1"/>
              </p:cNvSpPr>
              <p:nvPr/>
            </p:nvSpPr>
            <p:spPr bwMode="auto">
              <a:xfrm>
                <a:off x="2894" y="850"/>
                <a:ext cx="52" cy="9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grpSp>
      <p:sp>
        <p:nvSpPr>
          <p:cNvPr id="65563" name="Text Box 55"/>
          <p:cNvSpPr txBox="1">
            <a:spLocks noChangeArrowheads="1"/>
          </p:cNvSpPr>
          <p:nvPr/>
        </p:nvSpPr>
        <p:spPr bwMode="auto">
          <a:xfrm>
            <a:off x="2362200" y="2008188"/>
            <a:ext cx="37830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solidFill>
                  <a:srgbClr val="FF0000"/>
                </a:solidFill>
                <a:latin typeface="Comic Sans MS" panose="030F0702030302020204" pitchFamily="66" charset="0"/>
                <a:ea typeface="黑体" panose="02010609060101010101" pitchFamily="49" charset="-122"/>
              </a:rPr>
              <a:t>138.76.29.7, 5001   10.0.0.1, 3345</a:t>
            </a:r>
          </a:p>
          <a:p>
            <a:pPr algn="ctr"/>
            <a:r>
              <a:rPr lang="en-US" altLang="zh-CN">
                <a:latin typeface="Comic Sans MS" panose="030F0702030302020204" pitchFamily="66" charset="0"/>
                <a:ea typeface="黑体" panose="02010609060101010101" pitchFamily="49" charset="-122"/>
              </a:rPr>
              <a:t>……                                         ……</a:t>
            </a:r>
          </a:p>
        </p:txBody>
      </p:sp>
      <p:grpSp>
        <p:nvGrpSpPr>
          <p:cNvPr id="65564" name="Group 112"/>
          <p:cNvGrpSpPr/>
          <p:nvPr/>
        </p:nvGrpSpPr>
        <p:grpSpPr bwMode="auto">
          <a:xfrm>
            <a:off x="4378325" y="4400550"/>
            <a:ext cx="2444750" cy="593725"/>
            <a:chOff x="2758" y="2772"/>
            <a:chExt cx="1540" cy="374"/>
          </a:xfrm>
        </p:grpSpPr>
        <p:sp>
          <p:nvSpPr>
            <p:cNvPr id="65598" name="Rectangle 56"/>
            <p:cNvSpPr>
              <a:spLocks noChangeArrowheads="1"/>
            </p:cNvSpPr>
            <p:nvPr/>
          </p:nvSpPr>
          <p:spPr bwMode="auto">
            <a:xfrm>
              <a:off x="2758" y="2772"/>
              <a:ext cx="1419" cy="374"/>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99" name="Text Box 57"/>
            <p:cNvSpPr txBox="1">
              <a:spLocks noChangeArrowheads="1"/>
            </p:cNvSpPr>
            <p:nvPr/>
          </p:nvSpPr>
          <p:spPr bwMode="auto">
            <a:xfrm>
              <a:off x="2835" y="2772"/>
              <a:ext cx="1463"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S: 128.119.40.186, 80 </a:t>
              </a:r>
            </a:p>
            <a:p>
              <a:r>
                <a:rPr lang="en-US" altLang="zh-CN" sz="1600">
                  <a:latin typeface="Comic Sans MS" panose="030F0702030302020204" pitchFamily="66" charset="0"/>
                  <a:ea typeface="黑体" panose="02010609060101010101" pitchFamily="49" charset="-122"/>
                </a:rPr>
                <a:t>D: 10.0.0.1, 3345</a:t>
              </a:r>
              <a:endParaRPr lang="en-US" altLang="zh-CN" sz="1400">
                <a:latin typeface="Comic Sans MS" panose="030F0702030302020204" pitchFamily="66" charset="0"/>
                <a:ea typeface="黑体" panose="02010609060101010101" pitchFamily="49" charset="-122"/>
              </a:endParaRPr>
            </a:p>
          </p:txBody>
        </p:sp>
      </p:grpSp>
      <p:sp>
        <p:nvSpPr>
          <p:cNvPr id="65565" name="Freeform 66"/>
          <p:cNvSpPr/>
          <p:nvPr/>
        </p:nvSpPr>
        <p:spPr bwMode="auto">
          <a:xfrm>
            <a:off x="6634163" y="3394075"/>
            <a:ext cx="915987" cy="1219200"/>
          </a:xfrm>
          <a:custGeom>
            <a:avLst/>
            <a:gdLst>
              <a:gd name="T0" fmla="*/ 2147483647 w 577"/>
              <a:gd name="T1" fmla="*/ 0 h 768"/>
              <a:gd name="T2" fmla="*/ 2147483647 w 577"/>
              <a:gd name="T3" fmla="*/ 0 h 768"/>
              <a:gd name="T4" fmla="*/ 2147483647 w 577"/>
              <a:gd name="T5" fmla="*/ 2147483647 h 768"/>
              <a:gd name="T6" fmla="*/ 0 w 577"/>
              <a:gd name="T7" fmla="*/ 2147483647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a:solidFill>
              <a:schemeClr val="tx1"/>
            </a:solidFill>
            <a:round/>
            <a:head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65566" name="Group 67"/>
          <p:cNvGrpSpPr/>
          <p:nvPr/>
        </p:nvGrpSpPr>
        <p:grpSpPr bwMode="auto">
          <a:xfrm>
            <a:off x="6731000" y="4421188"/>
            <a:ext cx="346075" cy="366712"/>
            <a:chOff x="5140" y="403"/>
            <a:chExt cx="218" cy="231"/>
          </a:xfrm>
        </p:grpSpPr>
        <p:sp>
          <p:nvSpPr>
            <p:cNvPr id="65596" name="Oval 68"/>
            <p:cNvSpPr>
              <a:spLocks noChangeArrowheads="1"/>
            </p:cNvSpPr>
            <p:nvPr/>
          </p:nvSpPr>
          <p:spPr bwMode="auto">
            <a:xfrm>
              <a:off x="5140" y="410"/>
              <a:ext cx="218" cy="218"/>
            </a:xfrm>
            <a:prstGeom prst="ellipse">
              <a:avLst/>
            </a:prstGeom>
            <a:solidFill>
              <a:schemeClr val="bg1"/>
            </a:soli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97" name="Text Box 69"/>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0000"/>
                  </a:solidFill>
                  <a:latin typeface="Comic Sans MS" panose="030F0702030302020204" pitchFamily="66" charset="0"/>
                  <a:ea typeface="黑体" panose="02010609060101010101" pitchFamily="49" charset="-122"/>
                </a:rPr>
                <a:t>4</a:t>
              </a:r>
            </a:p>
          </p:txBody>
        </p:sp>
      </p:grpSp>
      <p:grpSp>
        <p:nvGrpSpPr>
          <p:cNvPr id="65567" name="Group 110"/>
          <p:cNvGrpSpPr/>
          <p:nvPr/>
        </p:nvGrpSpPr>
        <p:grpSpPr bwMode="auto">
          <a:xfrm>
            <a:off x="1935163" y="3552825"/>
            <a:ext cx="2500312" cy="601663"/>
            <a:chOff x="1219" y="2238"/>
            <a:chExt cx="1575" cy="379"/>
          </a:xfrm>
        </p:grpSpPr>
        <p:sp>
          <p:nvSpPr>
            <p:cNvPr id="65594" name="Rectangle 70"/>
            <p:cNvSpPr>
              <a:spLocks noChangeArrowheads="1"/>
            </p:cNvSpPr>
            <p:nvPr/>
          </p:nvSpPr>
          <p:spPr bwMode="auto">
            <a:xfrm>
              <a:off x="1219" y="2238"/>
              <a:ext cx="1575" cy="325"/>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95" name="Text Box 71"/>
            <p:cNvSpPr txBox="1">
              <a:spLocks noChangeArrowheads="1"/>
            </p:cNvSpPr>
            <p:nvPr/>
          </p:nvSpPr>
          <p:spPr bwMode="auto">
            <a:xfrm>
              <a:off x="1220" y="2251"/>
              <a:ext cx="1479"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S: 138.76.29.7, 5001</a:t>
              </a:r>
            </a:p>
            <a:p>
              <a:r>
                <a:rPr lang="en-US" altLang="zh-CN" sz="1600">
                  <a:latin typeface="Comic Sans MS" panose="030F0702030302020204" pitchFamily="66" charset="0"/>
                  <a:ea typeface="黑体" panose="02010609060101010101" pitchFamily="49" charset="-122"/>
                </a:rPr>
                <a:t>D: 128.119.40.186, 80</a:t>
              </a:r>
            </a:p>
          </p:txBody>
        </p:sp>
      </p:grpSp>
      <p:sp>
        <p:nvSpPr>
          <p:cNvPr id="65568" name="Line 80"/>
          <p:cNvSpPr>
            <a:spLocks noChangeShapeType="1"/>
          </p:cNvSpPr>
          <p:nvPr/>
        </p:nvSpPr>
        <p:spPr bwMode="auto">
          <a:xfrm flipH="1">
            <a:off x="895350" y="3870325"/>
            <a:ext cx="1033463" cy="0"/>
          </a:xfrm>
          <a:prstGeom prst="line">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65569" name="Group 81"/>
          <p:cNvGrpSpPr/>
          <p:nvPr/>
        </p:nvGrpSpPr>
        <p:grpSpPr bwMode="auto">
          <a:xfrm>
            <a:off x="1303338" y="3690938"/>
            <a:ext cx="346075" cy="366712"/>
            <a:chOff x="5140" y="403"/>
            <a:chExt cx="218" cy="231"/>
          </a:xfrm>
        </p:grpSpPr>
        <p:sp>
          <p:nvSpPr>
            <p:cNvPr id="65592" name="Oval 82"/>
            <p:cNvSpPr>
              <a:spLocks noChangeArrowheads="1"/>
            </p:cNvSpPr>
            <p:nvPr/>
          </p:nvSpPr>
          <p:spPr bwMode="auto">
            <a:xfrm>
              <a:off x="5140" y="410"/>
              <a:ext cx="218" cy="218"/>
            </a:xfrm>
            <a:prstGeom prst="ellipse">
              <a:avLst/>
            </a:prstGeom>
            <a:solidFill>
              <a:schemeClr val="bg1"/>
            </a:soli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93" name="Text Box 83"/>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0000"/>
                  </a:solidFill>
                  <a:latin typeface="Comic Sans MS" panose="030F0702030302020204" pitchFamily="66" charset="0"/>
                  <a:ea typeface="黑体" panose="02010609060101010101" pitchFamily="49" charset="-122"/>
                </a:rPr>
                <a:t>2</a:t>
              </a:r>
            </a:p>
          </p:txBody>
        </p:sp>
      </p:grpSp>
      <p:sp>
        <p:nvSpPr>
          <p:cNvPr id="65570" name="Text Box 84"/>
          <p:cNvSpPr txBox="1">
            <a:spLocks noChangeArrowheads="1"/>
          </p:cNvSpPr>
          <p:nvPr/>
        </p:nvSpPr>
        <p:spPr bwMode="auto">
          <a:xfrm>
            <a:off x="0" y="1916113"/>
            <a:ext cx="22542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u="sng">
                <a:solidFill>
                  <a:srgbClr val="FF0000"/>
                </a:solidFill>
                <a:latin typeface="Comic Sans MS" panose="030F0702030302020204" pitchFamily="66" charset="0"/>
                <a:ea typeface="黑体" panose="02010609060101010101" pitchFamily="49" charset="-122"/>
              </a:rPr>
              <a:t>2:</a:t>
            </a:r>
            <a:r>
              <a:rPr lang="en-US" altLang="zh-CN">
                <a:solidFill>
                  <a:srgbClr val="FF0000"/>
                </a:solidFill>
                <a:latin typeface="Comic Sans MS" panose="030F0702030302020204" pitchFamily="66" charset="0"/>
                <a:ea typeface="黑体" panose="02010609060101010101" pitchFamily="49" charset="-122"/>
              </a:rPr>
              <a:t> NAT</a:t>
            </a:r>
            <a:r>
              <a:rPr lang="zh-CN" altLang="en-US">
                <a:solidFill>
                  <a:srgbClr val="FF0000"/>
                </a:solidFill>
                <a:latin typeface="Comic Sans MS" panose="030F0702030302020204" pitchFamily="66" charset="0"/>
                <a:ea typeface="黑体" panose="02010609060101010101" pitchFamily="49" charset="-122"/>
              </a:rPr>
              <a:t>路由器将</a:t>
            </a:r>
          </a:p>
          <a:p>
            <a:r>
              <a:rPr lang="zh-CN" altLang="en-US">
                <a:solidFill>
                  <a:srgbClr val="FF0000"/>
                </a:solidFill>
                <a:latin typeface="Comic Sans MS" panose="030F0702030302020204" pitchFamily="66" charset="0"/>
                <a:ea typeface="黑体" panose="02010609060101010101" pitchFamily="49" charset="-122"/>
              </a:rPr>
              <a:t>数据报的源地址</a:t>
            </a:r>
          </a:p>
          <a:p>
            <a:r>
              <a:rPr lang="en-US" altLang="zh-CN">
                <a:solidFill>
                  <a:srgbClr val="FF0000"/>
                </a:solidFill>
                <a:latin typeface="Comic Sans MS" panose="030F0702030302020204" pitchFamily="66" charset="0"/>
                <a:ea typeface="黑体" panose="02010609060101010101" pitchFamily="49" charset="-122"/>
              </a:rPr>
              <a:t>10.0.0.1, 3345 </a:t>
            </a:r>
          </a:p>
          <a:p>
            <a:r>
              <a:rPr lang="zh-CN" altLang="en-US">
                <a:solidFill>
                  <a:srgbClr val="FF0000"/>
                </a:solidFill>
                <a:latin typeface="Comic Sans MS" panose="030F0702030302020204" pitchFamily="66" charset="0"/>
                <a:ea typeface="黑体" panose="02010609060101010101" pitchFamily="49" charset="-122"/>
              </a:rPr>
              <a:t>转换成</a:t>
            </a:r>
            <a:r>
              <a:rPr lang="en-US" altLang="zh-CN">
                <a:solidFill>
                  <a:srgbClr val="FF0000"/>
                </a:solidFill>
                <a:latin typeface="Comic Sans MS" panose="030F0702030302020204" pitchFamily="66" charset="0"/>
                <a:ea typeface="黑体" panose="02010609060101010101" pitchFamily="49" charset="-122"/>
              </a:rPr>
              <a:t>138.76.29.7, </a:t>
            </a:r>
          </a:p>
          <a:p>
            <a:r>
              <a:rPr lang="en-US" altLang="zh-CN">
                <a:solidFill>
                  <a:srgbClr val="FF0000"/>
                </a:solidFill>
                <a:latin typeface="Comic Sans MS" panose="030F0702030302020204" pitchFamily="66" charset="0"/>
                <a:ea typeface="黑体" panose="02010609060101010101" pitchFamily="49" charset="-122"/>
              </a:rPr>
              <a:t>5001,</a:t>
            </a:r>
            <a:r>
              <a:rPr lang="zh-CN" altLang="en-US">
                <a:solidFill>
                  <a:srgbClr val="FF0000"/>
                </a:solidFill>
                <a:latin typeface="Comic Sans MS" panose="030F0702030302020204" pitchFamily="66" charset="0"/>
                <a:ea typeface="黑体" panose="02010609060101010101" pitchFamily="49" charset="-122"/>
              </a:rPr>
              <a:t>同时更新</a:t>
            </a:r>
          </a:p>
          <a:p>
            <a:r>
              <a:rPr lang="en-US" altLang="zh-CN">
                <a:solidFill>
                  <a:srgbClr val="FF0000"/>
                </a:solidFill>
                <a:latin typeface="Comic Sans MS" panose="030F0702030302020204" pitchFamily="66" charset="0"/>
                <a:ea typeface="黑体" panose="02010609060101010101" pitchFamily="49" charset="-122"/>
              </a:rPr>
              <a:t>NAT</a:t>
            </a:r>
            <a:r>
              <a:rPr lang="zh-CN" altLang="en-US">
                <a:solidFill>
                  <a:srgbClr val="FF0000"/>
                </a:solidFill>
                <a:latin typeface="Comic Sans MS" panose="030F0702030302020204" pitchFamily="66" charset="0"/>
                <a:ea typeface="黑体" panose="02010609060101010101" pitchFamily="49" charset="-122"/>
              </a:rPr>
              <a:t>转换表</a:t>
            </a:r>
          </a:p>
        </p:txBody>
      </p:sp>
      <p:sp>
        <p:nvSpPr>
          <p:cNvPr id="65571" name="Line 85"/>
          <p:cNvSpPr>
            <a:spLocks noChangeShapeType="1"/>
          </p:cNvSpPr>
          <p:nvPr/>
        </p:nvSpPr>
        <p:spPr bwMode="auto">
          <a:xfrm>
            <a:off x="2039938" y="3117850"/>
            <a:ext cx="944562" cy="449263"/>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72" name="Line 86"/>
          <p:cNvSpPr>
            <a:spLocks noChangeShapeType="1"/>
          </p:cNvSpPr>
          <p:nvPr/>
        </p:nvSpPr>
        <p:spPr bwMode="auto">
          <a:xfrm flipV="1">
            <a:off x="2024063" y="2395538"/>
            <a:ext cx="1052512" cy="722312"/>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573" name="Line 87"/>
          <p:cNvSpPr>
            <a:spLocks noChangeShapeType="1"/>
          </p:cNvSpPr>
          <p:nvPr/>
        </p:nvSpPr>
        <p:spPr bwMode="auto">
          <a:xfrm flipV="1">
            <a:off x="2024063" y="2336800"/>
            <a:ext cx="3130550" cy="779463"/>
          </a:xfrm>
          <a:prstGeom prst="line">
            <a:avLst/>
          </a:prstGeom>
          <a:noFill/>
          <a:ln w="19050">
            <a:solidFill>
              <a:srgbClr val="FF0000"/>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65574" name="Group 111"/>
          <p:cNvGrpSpPr/>
          <p:nvPr/>
        </p:nvGrpSpPr>
        <p:grpSpPr bwMode="auto">
          <a:xfrm>
            <a:off x="930275" y="4602163"/>
            <a:ext cx="2633663" cy="630237"/>
            <a:chOff x="586" y="2899"/>
            <a:chExt cx="1659" cy="397"/>
          </a:xfrm>
        </p:grpSpPr>
        <p:sp>
          <p:nvSpPr>
            <p:cNvPr id="65590" name="Rectangle 88"/>
            <p:cNvSpPr>
              <a:spLocks noChangeArrowheads="1"/>
            </p:cNvSpPr>
            <p:nvPr/>
          </p:nvSpPr>
          <p:spPr bwMode="auto">
            <a:xfrm>
              <a:off x="586" y="2908"/>
              <a:ext cx="1454" cy="388"/>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91" name="Text Box 89"/>
            <p:cNvSpPr txBox="1">
              <a:spLocks noChangeArrowheads="1"/>
            </p:cNvSpPr>
            <p:nvPr/>
          </p:nvSpPr>
          <p:spPr bwMode="auto">
            <a:xfrm>
              <a:off x="687" y="2899"/>
              <a:ext cx="155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S: 128.119.40.186, 80 </a:t>
              </a:r>
            </a:p>
            <a:p>
              <a:r>
                <a:rPr lang="en-US" altLang="zh-CN" sz="1600">
                  <a:latin typeface="Comic Sans MS" panose="030F0702030302020204" pitchFamily="66" charset="0"/>
                  <a:ea typeface="黑体" panose="02010609060101010101" pitchFamily="49" charset="-122"/>
                </a:rPr>
                <a:t>D: 138.76.29.7, 5001</a:t>
              </a:r>
            </a:p>
          </p:txBody>
        </p:sp>
      </p:grpSp>
      <p:sp>
        <p:nvSpPr>
          <p:cNvPr id="65575" name="Line 98"/>
          <p:cNvSpPr>
            <a:spLocks noChangeShapeType="1"/>
          </p:cNvSpPr>
          <p:nvPr/>
        </p:nvSpPr>
        <p:spPr bwMode="auto">
          <a:xfrm flipH="1">
            <a:off x="3235325" y="4924425"/>
            <a:ext cx="596900" cy="0"/>
          </a:xfrm>
          <a:prstGeom prst="line">
            <a:avLst/>
          </a:prstGeom>
          <a:noFill/>
          <a:ln w="19050">
            <a:solidFill>
              <a:schemeClr val="tx1"/>
            </a:solidFill>
            <a:round/>
            <a:head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65576" name="Group 99"/>
          <p:cNvGrpSpPr/>
          <p:nvPr/>
        </p:nvGrpSpPr>
        <p:grpSpPr bwMode="auto">
          <a:xfrm>
            <a:off x="3338513" y="4745038"/>
            <a:ext cx="346075" cy="366712"/>
            <a:chOff x="5140" y="403"/>
            <a:chExt cx="218" cy="231"/>
          </a:xfrm>
        </p:grpSpPr>
        <p:sp>
          <p:nvSpPr>
            <p:cNvPr id="65588" name="Oval 100"/>
            <p:cNvSpPr>
              <a:spLocks noChangeArrowheads="1"/>
            </p:cNvSpPr>
            <p:nvPr/>
          </p:nvSpPr>
          <p:spPr bwMode="auto">
            <a:xfrm>
              <a:off x="5140" y="410"/>
              <a:ext cx="218" cy="218"/>
            </a:xfrm>
            <a:prstGeom prst="ellipse">
              <a:avLst/>
            </a:prstGeom>
            <a:solidFill>
              <a:schemeClr val="bg1"/>
            </a:solidFill>
            <a:ln w="9525">
              <a:solidFill>
                <a:srgbClr val="FF0000"/>
              </a:solidFill>
              <a:rou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89" name="Text Box 101"/>
            <p:cNvSpPr txBox="1">
              <a:spLocks noChangeArrowheads="1"/>
            </p:cNvSpPr>
            <p:nvPr/>
          </p:nvSpPr>
          <p:spPr bwMode="auto">
            <a:xfrm>
              <a:off x="5154" y="40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FF0000"/>
                  </a:solidFill>
                  <a:latin typeface="Comic Sans MS" panose="030F0702030302020204" pitchFamily="66" charset="0"/>
                  <a:ea typeface="黑体" panose="02010609060101010101" pitchFamily="49" charset="-122"/>
                </a:rPr>
                <a:t>3</a:t>
              </a:r>
            </a:p>
          </p:txBody>
        </p:sp>
      </p:grpSp>
      <p:sp>
        <p:nvSpPr>
          <p:cNvPr id="65577" name="Text Box 102"/>
          <p:cNvSpPr txBox="1">
            <a:spLocks noChangeArrowheads="1"/>
          </p:cNvSpPr>
          <p:nvPr/>
        </p:nvSpPr>
        <p:spPr bwMode="auto">
          <a:xfrm>
            <a:off x="904875" y="5321300"/>
            <a:ext cx="3048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u="sng">
                <a:solidFill>
                  <a:srgbClr val="FF0000"/>
                </a:solidFill>
                <a:latin typeface="Comic Sans MS" panose="030F0702030302020204" pitchFamily="66" charset="0"/>
                <a:ea typeface="黑体" panose="02010609060101010101" pitchFamily="49" charset="-122"/>
              </a:rPr>
              <a:t>3:</a:t>
            </a:r>
            <a:r>
              <a:rPr lang="en-US" altLang="zh-CN">
                <a:solidFill>
                  <a:srgbClr val="FF0000"/>
                </a:solidFill>
                <a:latin typeface="Comic Sans MS" panose="030F0702030302020204" pitchFamily="66" charset="0"/>
                <a:ea typeface="黑体" panose="02010609060101010101" pitchFamily="49" charset="-122"/>
              </a:rPr>
              <a:t> </a:t>
            </a:r>
            <a:r>
              <a:rPr lang="zh-CN" altLang="en-US">
                <a:solidFill>
                  <a:srgbClr val="FF0000"/>
                </a:solidFill>
                <a:latin typeface="Comic Sans MS" panose="030F0702030302020204" pitchFamily="66" charset="0"/>
                <a:ea typeface="黑体" panose="02010609060101010101" pitchFamily="49" charset="-122"/>
              </a:rPr>
              <a:t>响应报文到达 目的地址</a:t>
            </a:r>
            <a:r>
              <a:rPr lang="en-US" altLang="zh-CN">
                <a:solidFill>
                  <a:srgbClr val="FF0000"/>
                </a:solidFill>
                <a:latin typeface="Comic Sans MS" panose="030F0702030302020204" pitchFamily="66" charset="0"/>
                <a:ea typeface="黑体" panose="02010609060101010101" pitchFamily="49" charset="-122"/>
              </a:rPr>
              <a:t>:</a:t>
            </a:r>
          </a:p>
          <a:p>
            <a:r>
              <a:rPr lang="en-US" altLang="zh-CN">
                <a:solidFill>
                  <a:srgbClr val="FF0000"/>
                </a:solidFill>
                <a:latin typeface="Comic Sans MS" panose="030F0702030302020204" pitchFamily="66" charset="0"/>
                <a:ea typeface="黑体" panose="02010609060101010101" pitchFamily="49" charset="-122"/>
              </a:rPr>
              <a:t> 138.76.29.7, 5001</a:t>
            </a:r>
          </a:p>
        </p:txBody>
      </p:sp>
      <p:sp>
        <p:nvSpPr>
          <p:cNvPr id="65578" name="Text Box 103"/>
          <p:cNvSpPr txBox="1">
            <a:spLocks noChangeArrowheads="1"/>
          </p:cNvSpPr>
          <p:nvPr/>
        </p:nvSpPr>
        <p:spPr bwMode="auto">
          <a:xfrm>
            <a:off x="4438650" y="5046663"/>
            <a:ext cx="39195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u="sng">
                <a:solidFill>
                  <a:srgbClr val="FF0000"/>
                </a:solidFill>
                <a:latin typeface="Comic Sans MS" panose="030F0702030302020204" pitchFamily="66" charset="0"/>
                <a:ea typeface="黑体" panose="02010609060101010101" pitchFamily="49" charset="-122"/>
              </a:rPr>
              <a:t>4:</a:t>
            </a:r>
            <a:r>
              <a:rPr lang="en-US" altLang="zh-CN">
                <a:solidFill>
                  <a:srgbClr val="FF0000"/>
                </a:solidFill>
                <a:latin typeface="Comic Sans MS" panose="030F0702030302020204" pitchFamily="66" charset="0"/>
                <a:ea typeface="黑体" panose="02010609060101010101" pitchFamily="49" charset="-122"/>
              </a:rPr>
              <a:t> NAT</a:t>
            </a:r>
            <a:r>
              <a:rPr lang="zh-CN" altLang="en-US">
                <a:solidFill>
                  <a:srgbClr val="FF0000"/>
                </a:solidFill>
                <a:latin typeface="Comic Sans MS" panose="030F0702030302020204" pitchFamily="66" charset="0"/>
                <a:ea typeface="黑体" panose="02010609060101010101" pitchFamily="49" charset="-122"/>
              </a:rPr>
              <a:t>路由器将</a:t>
            </a:r>
          </a:p>
          <a:p>
            <a:r>
              <a:rPr lang="zh-CN" altLang="en-US">
                <a:solidFill>
                  <a:srgbClr val="FF0000"/>
                </a:solidFill>
                <a:latin typeface="Comic Sans MS" panose="030F0702030302020204" pitchFamily="66" charset="0"/>
                <a:ea typeface="黑体" panose="02010609060101010101" pitchFamily="49" charset="-122"/>
              </a:rPr>
              <a:t>数据报的目的地址</a:t>
            </a:r>
            <a:r>
              <a:rPr lang="en-US" altLang="zh-CN">
                <a:solidFill>
                  <a:srgbClr val="FF0000"/>
                </a:solidFill>
                <a:latin typeface="Comic Sans MS" panose="030F0702030302020204" pitchFamily="66" charset="0"/>
                <a:ea typeface="黑体" panose="02010609060101010101" pitchFamily="49" charset="-122"/>
              </a:rPr>
              <a:t>138.76.29.7, 5001</a:t>
            </a:r>
          </a:p>
          <a:p>
            <a:r>
              <a:rPr lang="zh-CN" altLang="en-US">
                <a:solidFill>
                  <a:srgbClr val="FF0000"/>
                </a:solidFill>
                <a:latin typeface="Comic Sans MS" panose="030F0702030302020204" pitchFamily="66" charset="0"/>
                <a:ea typeface="黑体" panose="02010609060101010101" pitchFamily="49" charset="-122"/>
              </a:rPr>
              <a:t>转换成 </a:t>
            </a:r>
            <a:r>
              <a:rPr lang="en-US" altLang="zh-CN">
                <a:solidFill>
                  <a:srgbClr val="FF0000"/>
                </a:solidFill>
                <a:latin typeface="Comic Sans MS" panose="030F0702030302020204" pitchFamily="66" charset="0"/>
                <a:ea typeface="黑体" panose="02010609060101010101" pitchFamily="49" charset="-122"/>
              </a:rPr>
              <a:t>10.0.0.1, 3345</a:t>
            </a:r>
            <a:r>
              <a:rPr lang="en-US" altLang="zh-CN">
                <a:latin typeface="Comic Sans MS" panose="030F0702030302020204" pitchFamily="66" charset="0"/>
                <a:ea typeface="黑体" panose="02010609060101010101" pitchFamily="49" charset="-122"/>
              </a:rPr>
              <a:t> </a:t>
            </a:r>
            <a:endParaRPr lang="en-US" altLang="zh-CN">
              <a:solidFill>
                <a:srgbClr val="FF0000"/>
              </a:solidFill>
              <a:latin typeface="Comic Sans MS" panose="030F0702030302020204" pitchFamily="66" charset="0"/>
              <a:ea typeface="黑体" panose="02010609060101010101" pitchFamily="49" charset="-122"/>
            </a:endParaRPr>
          </a:p>
          <a:p>
            <a:endParaRPr lang="en-US" altLang="zh-CN">
              <a:solidFill>
                <a:srgbClr val="FF0000"/>
              </a:solidFill>
              <a:latin typeface="Comic Sans MS" panose="030F0702030302020204" pitchFamily="66" charset="0"/>
              <a:ea typeface="黑体" panose="02010609060101010101" pitchFamily="49" charset="-122"/>
            </a:endParaRPr>
          </a:p>
        </p:txBody>
      </p:sp>
      <p:sp>
        <p:nvSpPr>
          <p:cNvPr id="65579" name="Line 104"/>
          <p:cNvSpPr>
            <a:spLocks noChangeShapeType="1"/>
          </p:cNvSpPr>
          <p:nvPr/>
        </p:nvSpPr>
        <p:spPr bwMode="auto">
          <a:xfrm>
            <a:off x="1022350" y="4232275"/>
            <a:ext cx="3025775" cy="635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65580" name="Group 109"/>
          <p:cNvGrpSpPr/>
          <p:nvPr/>
        </p:nvGrpSpPr>
        <p:grpSpPr bwMode="auto">
          <a:xfrm>
            <a:off x="5219700" y="2776538"/>
            <a:ext cx="2439988" cy="581025"/>
            <a:chOff x="3248" y="1749"/>
            <a:chExt cx="1537" cy="366"/>
          </a:xfrm>
        </p:grpSpPr>
        <p:sp>
          <p:nvSpPr>
            <p:cNvPr id="65586" name="Rectangle 16"/>
            <p:cNvSpPr>
              <a:spLocks noChangeArrowheads="1"/>
            </p:cNvSpPr>
            <p:nvPr/>
          </p:nvSpPr>
          <p:spPr bwMode="auto">
            <a:xfrm>
              <a:off x="3248" y="1764"/>
              <a:ext cx="1481" cy="348"/>
            </a:xfrm>
            <a:prstGeom prst="rect">
              <a:avLst/>
            </a:prstGeom>
            <a:solidFill>
              <a:schemeClr val="bg1"/>
            </a:solidFill>
            <a:ln w="9525">
              <a:solidFill>
                <a:schemeClr val="tx1"/>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u="sng"/>
            </a:p>
          </p:txBody>
        </p:sp>
        <p:sp>
          <p:nvSpPr>
            <p:cNvPr id="65587" name="Text Box 105"/>
            <p:cNvSpPr txBox="1">
              <a:spLocks noChangeArrowheads="1"/>
            </p:cNvSpPr>
            <p:nvPr/>
          </p:nvSpPr>
          <p:spPr bwMode="auto">
            <a:xfrm>
              <a:off x="3333" y="1749"/>
              <a:ext cx="145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a:latin typeface="Comic Sans MS" panose="030F0702030302020204" pitchFamily="66" charset="0"/>
                  <a:ea typeface="黑体" panose="02010609060101010101" pitchFamily="49" charset="-122"/>
                </a:rPr>
                <a:t>S: 10.0.0.1, 3345</a:t>
              </a:r>
            </a:p>
            <a:p>
              <a:r>
                <a:rPr lang="en-US" altLang="zh-CN" sz="1600">
                  <a:latin typeface="Comic Sans MS" panose="030F0702030302020204" pitchFamily="66" charset="0"/>
                  <a:ea typeface="黑体" panose="02010609060101010101" pitchFamily="49" charset="-122"/>
                </a:rPr>
                <a:t>D: 128.119.40.186, 80</a:t>
              </a:r>
            </a:p>
          </p:txBody>
        </p:sp>
      </p:grpSp>
      <p:sp>
        <p:nvSpPr>
          <p:cNvPr id="65581" name="computr2"/>
          <p:cNvSpPr>
            <a:spLocks noEditPoints="1" noChangeArrowheads="1"/>
          </p:cNvSpPr>
          <p:nvPr/>
        </p:nvSpPr>
        <p:spPr bwMode="auto">
          <a:xfrm>
            <a:off x="7524750" y="3284538"/>
            <a:ext cx="371475" cy="354012"/>
          </a:xfrm>
          <a:custGeom>
            <a:avLst/>
            <a:gdLst>
              <a:gd name="T0" fmla="*/ 2147483647 w 21600"/>
              <a:gd name="T1" fmla="*/ 0 h 21600"/>
              <a:gd name="T2" fmla="*/ 2147483647 w 21600"/>
              <a:gd name="T3" fmla="*/ 2147483647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5582" name="computr2"/>
          <p:cNvSpPr>
            <a:spLocks noEditPoints="1" noChangeArrowheads="1"/>
          </p:cNvSpPr>
          <p:nvPr/>
        </p:nvSpPr>
        <p:spPr bwMode="auto">
          <a:xfrm>
            <a:off x="7524750" y="4076700"/>
            <a:ext cx="371475" cy="354013"/>
          </a:xfrm>
          <a:custGeom>
            <a:avLst/>
            <a:gdLst>
              <a:gd name="T0" fmla="*/ 2147483647 w 21600"/>
              <a:gd name="T1" fmla="*/ 0 h 21600"/>
              <a:gd name="T2" fmla="*/ 2147483647 w 21600"/>
              <a:gd name="T3" fmla="*/ 2147483647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5583" name="computr2"/>
          <p:cNvSpPr>
            <a:spLocks noEditPoints="1" noChangeArrowheads="1"/>
          </p:cNvSpPr>
          <p:nvPr/>
        </p:nvSpPr>
        <p:spPr bwMode="auto">
          <a:xfrm>
            <a:off x="7524750" y="4797425"/>
            <a:ext cx="371475" cy="354013"/>
          </a:xfrm>
          <a:custGeom>
            <a:avLst/>
            <a:gdLst>
              <a:gd name="T0" fmla="*/ 2147483647 w 21600"/>
              <a:gd name="T1" fmla="*/ 0 h 21600"/>
              <a:gd name="T2" fmla="*/ 2147483647 w 21600"/>
              <a:gd name="T3" fmla="*/ 2147483647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5584" name="computr2"/>
          <p:cNvSpPr>
            <a:spLocks noEditPoints="1" noChangeArrowheads="1"/>
          </p:cNvSpPr>
          <p:nvPr/>
        </p:nvSpPr>
        <p:spPr bwMode="auto">
          <a:xfrm>
            <a:off x="179388" y="3789363"/>
            <a:ext cx="371475" cy="354012"/>
          </a:xfrm>
          <a:custGeom>
            <a:avLst/>
            <a:gdLst>
              <a:gd name="T0" fmla="*/ 2147483647 w 21600"/>
              <a:gd name="T1" fmla="*/ 0 h 21600"/>
              <a:gd name="T2" fmla="*/ 2147483647 w 21600"/>
              <a:gd name="T3" fmla="*/ 2147483647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2147483647 w 21600"/>
              <a:gd name="T17" fmla="*/ 2147483647 h 21600"/>
              <a:gd name="T18" fmla="*/ 2147483647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6194 w 21600"/>
              <a:gd name="T31" fmla="*/ 1913 h 21600"/>
              <a:gd name="T32" fmla="*/ 15565 w 21600"/>
              <a:gd name="T33" fmla="*/ 9747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21022" y="20295"/>
                </a:moveTo>
                <a:lnTo>
                  <a:pt x="18828" y="18396"/>
                </a:lnTo>
                <a:lnTo>
                  <a:pt x="18828" y="13174"/>
                </a:lnTo>
                <a:lnTo>
                  <a:pt x="15478" y="13174"/>
                </a:lnTo>
                <a:lnTo>
                  <a:pt x="15478" y="11631"/>
                </a:lnTo>
                <a:lnTo>
                  <a:pt x="17326" y="11631"/>
                </a:lnTo>
                <a:lnTo>
                  <a:pt x="17326" y="11156"/>
                </a:lnTo>
                <a:lnTo>
                  <a:pt x="17326" y="0"/>
                </a:lnTo>
                <a:lnTo>
                  <a:pt x="10858" y="0"/>
                </a:lnTo>
                <a:lnTo>
                  <a:pt x="4274" y="0"/>
                </a:lnTo>
                <a:lnTo>
                  <a:pt x="4274" y="11037"/>
                </a:lnTo>
                <a:lnTo>
                  <a:pt x="4274" y="11631"/>
                </a:lnTo>
                <a:lnTo>
                  <a:pt x="6122" y="11631"/>
                </a:lnTo>
                <a:lnTo>
                  <a:pt x="6122" y="13174"/>
                </a:lnTo>
                <a:lnTo>
                  <a:pt x="2772" y="13174"/>
                </a:lnTo>
                <a:lnTo>
                  <a:pt x="2772" y="18514"/>
                </a:lnTo>
                <a:lnTo>
                  <a:pt x="693" y="20295"/>
                </a:lnTo>
                <a:lnTo>
                  <a:pt x="462" y="20413"/>
                </a:lnTo>
                <a:lnTo>
                  <a:pt x="231" y="20651"/>
                </a:lnTo>
                <a:lnTo>
                  <a:pt x="116" y="20888"/>
                </a:lnTo>
                <a:lnTo>
                  <a:pt x="0" y="21125"/>
                </a:lnTo>
                <a:lnTo>
                  <a:pt x="0" y="21244"/>
                </a:lnTo>
                <a:lnTo>
                  <a:pt x="116" y="21363"/>
                </a:lnTo>
                <a:lnTo>
                  <a:pt x="116" y="21481"/>
                </a:lnTo>
                <a:lnTo>
                  <a:pt x="231" y="21481"/>
                </a:lnTo>
                <a:lnTo>
                  <a:pt x="347" y="21600"/>
                </a:lnTo>
                <a:lnTo>
                  <a:pt x="578" y="21600"/>
                </a:lnTo>
                <a:lnTo>
                  <a:pt x="693" y="21600"/>
                </a:lnTo>
                <a:lnTo>
                  <a:pt x="10858" y="21600"/>
                </a:lnTo>
                <a:lnTo>
                  <a:pt x="20907" y="21600"/>
                </a:lnTo>
                <a:lnTo>
                  <a:pt x="21138" y="21600"/>
                </a:lnTo>
                <a:lnTo>
                  <a:pt x="21253" y="21600"/>
                </a:lnTo>
                <a:lnTo>
                  <a:pt x="21369" y="21481"/>
                </a:lnTo>
                <a:lnTo>
                  <a:pt x="21484" y="21481"/>
                </a:lnTo>
                <a:lnTo>
                  <a:pt x="21600" y="21363"/>
                </a:lnTo>
                <a:lnTo>
                  <a:pt x="21600" y="21244"/>
                </a:lnTo>
                <a:lnTo>
                  <a:pt x="21600" y="21125"/>
                </a:lnTo>
                <a:lnTo>
                  <a:pt x="21484" y="20888"/>
                </a:lnTo>
                <a:lnTo>
                  <a:pt x="21369" y="20651"/>
                </a:lnTo>
                <a:lnTo>
                  <a:pt x="21253" y="20413"/>
                </a:lnTo>
                <a:lnTo>
                  <a:pt x="21022" y="20295"/>
                </a:lnTo>
                <a:close/>
              </a:path>
              <a:path w="21600" h="21600" extrusionOk="0">
                <a:moveTo>
                  <a:pt x="18019" y="18514"/>
                </a:moveTo>
                <a:lnTo>
                  <a:pt x="17326" y="17921"/>
                </a:lnTo>
                <a:lnTo>
                  <a:pt x="4389" y="17921"/>
                </a:lnTo>
                <a:lnTo>
                  <a:pt x="3696" y="18514"/>
                </a:lnTo>
                <a:lnTo>
                  <a:pt x="18019" y="18514"/>
                </a:lnTo>
                <a:close/>
              </a:path>
              <a:path w="21600" h="21600" extrusionOk="0">
                <a:moveTo>
                  <a:pt x="19174" y="19701"/>
                </a:moveTo>
                <a:lnTo>
                  <a:pt x="18481" y="19108"/>
                </a:lnTo>
                <a:lnTo>
                  <a:pt x="3119" y="19108"/>
                </a:lnTo>
                <a:lnTo>
                  <a:pt x="2426" y="19701"/>
                </a:lnTo>
                <a:lnTo>
                  <a:pt x="19174" y="19701"/>
                </a:lnTo>
                <a:close/>
              </a:path>
              <a:path w="21600" h="21600" extrusionOk="0">
                <a:moveTo>
                  <a:pt x="20560" y="20769"/>
                </a:moveTo>
                <a:lnTo>
                  <a:pt x="19867" y="20176"/>
                </a:lnTo>
                <a:lnTo>
                  <a:pt x="1848" y="20176"/>
                </a:lnTo>
                <a:lnTo>
                  <a:pt x="1155" y="20769"/>
                </a:lnTo>
                <a:lnTo>
                  <a:pt x="20560" y="20769"/>
                </a:lnTo>
                <a:close/>
              </a:path>
              <a:path w="21600" h="21600" extrusionOk="0">
                <a:moveTo>
                  <a:pt x="18828" y="18396"/>
                </a:moveTo>
                <a:lnTo>
                  <a:pt x="17442" y="17209"/>
                </a:lnTo>
                <a:lnTo>
                  <a:pt x="4158" y="17209"/>
                </a:lnTo>
                <a:lnTo>
                  <a:pt x="2772" y="18514"/>
                </a:lnTo>
                <a:moveTo>
                  <a:pt x="13168" y="14123"/>
                </a:moveTo>
                <a:lnTo>
                  <a:pt x="13168" y="14716"/>
                </a:lnTo>
                <a:lnTo>
                  <a:pt x="17788" y="14716"/>
                </a:lnTo>
                <a:lnTo>
                  <a:pt x="17788" y="14123"/>
                </a:lnTo>
                <a:lnTo>
                  <a:pt x="13168" y="14123"/>
                </a:lnTo>
                <a:close/>
              </a:path>
              <a:path w="21600" h="21600" extrusionOk="0">
                <a:moveTo>
                  <a:pt x="6122" y="1899"/>
                </a:moveTo>
                <a:lnTo>
                  <a:pt x="6122" y="9732"/>
                </a:lnTo>
                <a:lnTo>
                  <a:pt x="15478" y="9732"/>
                </a:lnTo>
                <a:lnTo>
                  <a:pt x="15478" y="1899"/>
                </a:lnTo>
                <a:lnTo>
                  <a:pt x="6122" y="1899"/>
                </a:lnTo>
                <a:moveTo>
                  <a:pt x="6122" y="11631"/>
                </a:moveTo>
                <a:lnTo>
                  <a:pt x="15478" y="11631"/>
                </a:lnTo>
                <a:lnTo>
                  <a:pt x="15478" y="13174"/>
                </a:lnTo>
                <a:lnTo>
                  <a:pt x="6122" y="13174"/>
                </a:lnTo>
                <a:lnTo>
                  <a:pt x="6122" y="11631"/>
                </a:lnTo>
                <a:close/>
              </a:path>
            </a:pathLst>
          </a:custGeom>
          <a:solidFill>
            <a:srgbClr val="FFFFCC"/>
          </a:solidFill>
          <a:ln w="9525">
            <a:solidFill>
              <a:srgbClr val="000000"/>
            </a:solidFill>
            <a:miter lim="800000"/>
          </a:ln>
        </p:spPr>
        <p:txBody>
          <a:bodyPr/>
          <a:lstStyle/>
          <a:p>
            <a:endParaRPr lang="zh-CN" altLang="en-US"/>
          </a:p>
        </p:txBody>
      </p:sp>
      <p:sp>
        <p:nvSpPr>
          <p:cNvPr id="65585" name="Text Box 79"/>
          <p:cNvSpPr txBox="1">
            <a:spLocks noChangeArrowheads="1"/>
          </p:cNvSpPr>
          <p:nvPr/>
        </p:nvSpPr>
        <p:spPr bwMode="auto">
          <a:xfrm>
            <a:off x="87313" y="4214813"/>
            <a:ext cx="1771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128.119.40.186</a:t>
            </a:r>
          </a:p>
        </p:txBody>
      </p:sp>
    </p:spTree>
  </p:cSld>
  <p:clrMapOvr>
    <a:masterClrMapping/>
  </p:clrMapOvr>
  <p:transition>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sz="4000" dirty="0" smtClean="0"/>
              <a:t>IP</a:t>
            </a:r>
            <a:r>
              <a:rPr lang="zh-CN" altLang="en-US" sz="4000" dirty="0" smtClean="0"/>
              <a:t>地址欺骗的防范措施</a:t>
            </a:r>
          </a:p>
        </p:txBody>
      </p:sp>
      <p:sp>
        <p:nvSpPr>
          <p:cNvPr id="11267" name="Rectangle 3"/>
          <p:cNvSpPr>
            <a:spLocks noGrp="1" noChangeArrowheads="1"/>
          </p:cNvSpPr>
          <p:nvPr>
            <p:ph type="body" idx="1"/>
          </p:nvPr>
        </p:nvSpPr>
        <p:spPr/>
        <p:txBody>
          <a:bodyPr/>
          <a:lstStyle/>
          <a:p>
            <a:r>
              <a:rPr lang="zh-CN" altLang="en-US" sz="2800" dirty="0" smtClean="0"/>
              <a:t>抛弃基于地址的信任策略，采用更高层的认证方式</a:t>
            </a:r>
          </a:p>
          <a:p>
            <a:r>
              <a:rPr lang="zh-CN" altLang="en-US" sz="2800" dirty="0" smtClean="0"/>
              <a:t>进行包过滤，配置路由器使其能够拒绝网络外部与本网内具有相同</a:t>
            </a:r>
            <a:r>
              <a:rPr lang="en-US" altLang="zh-CN" sz="2800" dirty="0" smtClean="0"/>
              <a:t>IP</a:t>
            </a:r>
            <a:r>
              <a:rPr lang="zh-CN" altLang="en-US" sz="2800" dirty="0" smtClean="0"/>
              <a:t>地址的连接请求 </a:t>
            </a:r>
          </a:p>
          <a:p>
            <a:r>
              <a:rPr lang="zh-CN" altLang="en-US" sz="2800" dirty="0" smtClean="0"/>
              <a:t>在路由器上关闭源路由功能</a:t>
            </a:r>
          </a:p>
        </p:txBody>
      </p:sp>
    </p:spTree>
  </p:cSld>
  <p:clrMapOvr>
    <a:masterClrMapping/>
  </p:clrMapOvr>
  <p:transition>
    <p:pull dir="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0" y="-25400"/>
            <a:ext cx="9144000" cy="1141413"/>
          </a:xfrm>
          <a:prstGeom prst="rect">
            <a:avLst/>
          </a:prstGeom>
          <a:noFill/>
          <a:ln w="9525" cmpd="sng">
            <a:noFill/>
            <a:miter lim="800000"/>
          </a:ln>
        </p:spPr>
        <p:txBody>
          <a:bodyPr anchor="ctr"/>
          <a:lstStyle/>
          <a:p>
            <a:pPr algn="ctr" eaLnBrk="0" latinLnBrk="1" hangingPunct="0">
              <a:defRPr/>
            </a:pPr>
            <a:r>
              <a:rPr lang="en-US" sz="4000" b="1" kern="0" dirty="0">
                <a:solidFill>
                  <a:schemeClr val="bg1"/>
                </a:solidFill>
                <a:latin typeface="Times New Roman" panose="02020603050405020304" pitchFamily="18" charset="0"/>
                <a:ea typeface="黑体" panose="02010609060101010101" pitchFamily="49" charset="-122"/>
                <a:cs typeface="+mj-cs"/>
                <a:sym typeface="Gulim" pitchFamily="34" charset="-127"/>
              </a:rPr>
              <a:t>NAT</a:t>
            </a:r>
            <a:r>
              <a:rPr lang="zh-CN" altLang="en-US" sz="40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rPr>
              <a:t>的安全性</a:t>
            </a:r>
            <a:endParaRPr lang="zh-CN" altLang="en-US" sz="4400" b="1" kern="0" dirty="0">
              <a:solidFill>
                <a:schemeClr val="bg1"/>
              </a:solidFill>
              <a:latin typeface="Times New Roman" panose="02020603050405020304" pitchFamily="18" charset="0"/>
              <a:ea typeface="黑体" panose="02010609060101010101" pitchFamily="49" charset="-122"/>
              <a:cs typeface="+mj-cs"/>
              <a:sym typeface="Tahoma" panose="020B0604030504040204" pitchFamily="34" charset="0"/>
            </a:endParaRPr>
          </a:p>
        </p:txBody>
      </p:sp>
      <p:grpSp>
        <p:nvGrpSpPr>
          <p:cNvPr id="3" name="组合 2"/>
          <p:cNvGrpSpPr/>
          <p:nvPr/>
        </p:nvGrpSpPr>
        <p:grpSpPr bwMode="auto">
          <a:xfrm>
            <a:off x="142875" y="1296988"/>
            <a:ext cx="8929688" cy="1411287"/>
            <a:chOff x="98170" y="1075299"/>
            <a:chExt cx="8929718" cy="1128135"/>
          </a:xfrm>
        </p:grpSpPr>
        <p:sp>
          <p:nvSpPr>
            <p:cNvPr id="4" name="AutoShape 7"/>
            <p:cNvSpPr>
              <a:spLocks noChangeArrowheads="1"/>
            </p:cNvSpPr>
            <p:nvPr/>
          </p:nvSpPr>
          <p:spPr bwMode="auto">
            <a:xfrm>
              <a:off x="98170" y="1075299"/>
              <a:ext cx="8929718" cy="1128135"/>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eaLnBrk="0" hangingPunct="0">
                <a:lnSpc>
                  <a:spcPct val="80000"/>
                </a:lnSpc>
                <a:spcBef>
                  <a:spcPct val="20000"/>
                </a:spcBef>
                <a:defRPr/>
              </a:pPr>
              <a:endParaRPr lang="zh-CN" altLang="en-US" sz="2800" kern="0" dirty="0">
                <a:solidFill>
                  <a:srgbClr val="002060"/>
                </a:solidFill>
                <a:latin typeface="Times New Roman" panose="02020603050405020304" pitchFamily="18" charset="0"/>
                <a:ea typeface="黑体" panose="02010609060101010101" pitchFamily="49" charset="-122"/>
              </a:endParaRPr>
            </a:p>
          </p:txBody>
        </p:sp>
        <p:sp>
          <p:nvSpPr>
            <p:cNvPr id="66571" name="TextBox 4"/>
            <p:cNvSpPr txBox="1">
              <a:spLocks noChangeArrowheads="1"/>
            </p:cNvSpPr>
            <p:nvPr/>
          </p:nvSpPr>
          <p:spPr bwMode="auto">
            <a:xfrm>
              <a:off x="185483" y="1122252"/>
              <a:ext cx="8786842" cy="94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2"/>
                </a:buBlip>
              </a:pP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可以实现通信报文的</a:t>
              </a:r>
              <a:r>
                <a:rPr lang="en-US" altLang="zh-CN" sz="2400">
                  <a:solidFill>
                    <a:srgbClr val="002060"/>
                  </a:solidFill>
                  <a:latin typeface="Times New Roman" panose="02020603050405020304" pitchFamily="18" charset="0"/>
                  <a:ea typeface="黑体" panose="02010609060101010101" pitchFamily="49" charset="-122"/>
                </a:rPr>
                <a:t>IP</a:t>
              </a:r>
              <a:r>
                <a:rPr lang="zh-CN" altLang="en-US" sz="2400">
                  <a:solidFill>
                    <a:srgbClr val="002060"/>
                  </a:solidFill>
                  <a:latin typeface="Times New Roman" panose="02020603050405020304" pitchFamily="18" charset="0"/>
                  <a:ea typeface="黑体" panose="02010609060101010101" pitchFamily="49" charset="-122"/>
                </a:rPr>
                <a:t>地址和端口的转换，但它们并不能处理任意的应用协议，特别是一些在应用过程中需要协商建立多条连接的应用，如不能正确处理，就会产生问题。</a:t>
              </a:r>
            </a:p>
          </p:txBody>
        </p:sp>
      </p:grpSp>
      <p:grpSp>
        <p:nvGrpSpPr>
          <p:cNvPr id="6" name="组合 8"/>
          <p:cNvGrpSpPr/>
          <p:nvPr/>
        </p:nvGrpSpPr>
        <p:grpSpPr bwMode="auto">
          <a:xfrm>
            <a:off x="115888" y="5084763"/>
            <a:ext cx="8929687" cy="1500187"/>
            <a:chOff x="98170" y="1209874"/>
            <a:chExt cx="8929718" cy="993561"/>
          </a:xfrm>
        </p:grpSpPr>
        <p:sp>
          <p:nvSpPr>
            <p:cNvPr id="5" name="AutoShape 7"/>
            <p:cNvSpPr>
              <a:spLocks noChangeArrowheads="1"/>
            </p:cNvSpPr>
            <p:nvPr/>
          </p:nvSpPr>
          <p:spPr bwMode="auto">
            <a:xfrm>
              <a:off x="98170" y="1209874"/>
              <a:ext cx="8929718" cy="993561"/>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eaLnBrk="0" hangingPunct="0">
                <a:lnSpc>
                  <a:spcPct val="80000"/>
                </a:lnSpc>
                <a:spcBef>
                  <a:spcPct val="20000"/>
                </a:spcBef>
                <a:defRPr/>
              </a:pPr>
              <a:endParaRPr lang="zh-CN" altLang="en-US" sz="2800" kern="0" dirty="0">
                <a:solidFill>
                  <a:srgbClr val="002060"/>
                </a:solidFill>
                <a:latin typeface="Times New Roman" panose="02020603050405020304" pitchFamily="18" charset="0"/>
                <a:ea typeface="黑体" panose="02010609060101010101" pitchFamily="49" charset="-122"/>
              </a:endParaRPr>
            </a:p>
          </p:txBody>
        </p:sp>
        <p:sp>
          <p:nvSpPr>
            <p:cNvPr id="66569" name="TextBox 10"/>
            <p:cNvSpPr txBox="1">
              <a:spLocks noChangeArrowheads="1"/>
            </p:cNvSpPr>
            <p:nvPr/>
          </p:nvSpPr>
          <p:spPr bwMode="auto">
            <a:xfrm>
              <a:off x="185483" y="1315013"/>
              <a:ext cx="8786842" cy="78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2"/>
                </a:buBlip>
              </a:pPr>
              <a:r>
                <a:rPr lang="zh-CN" altLang="en-US" sz="2400">
                  <a:solidFill>
                    <a:srgbClr val="002060"/>
                  </a:solidFill>
                  <a:latin typeface="Times New Roman" panose="02020603050405020304" pitchFamily="18" charset="0"/>
                  <a:ea typeface="黑体" panose="02010609060101010101" pitchFamily="49" charset="-122"/>
                </a:rPr>
                <a:t>有人把</a:t>
              </a: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盒看作是某种形式的防火墙。在某种意义上，它是一种非常低级的防火墙。最多我们把它看成是某种形式的包过滤器，但它缺少专业防火墙所具有的应用级过滤。</a:t>
              </a:r>
            </a:p>
          </p:txBody>
        </p:sp>
      </p:grpSp>
      <p:grpSp>
        <p:nvGrpSpPr>
          <p:cNvPr id="7" name="组合 8"/>
          <p:cNvGrpSpPr/>
          <p:nvPr/>
        </p:nvGrpSpPr>
        <p:grpSpPr bwMode="auto">
          <a:xfrm>
            <a:off x="107950" y="2997200"/>
            <a:ext cx="8929688" cy="1873250"/>
            <a:chOff x="98170" y="1209874"/>
            <a:chExt cx="8929718" cy="1004325"/>
          </a:xfrm>
        </p:grpSpPr>
        <p:sp>
          <p:nvSpPr>
            <p:cNvPr id="10" name="AutoShape 7"/>
            <p:cNvSpPr>
              <a:spLocks noChangeArrowheads="1"/>
            </p:cNvSpPr>
            <p:nvPr/>
          </p:nvSpPr>
          <p:spPr bwMode="auto">
            <a:xfrm>
              <a:off x="98170" y="1209874"/>
              <a:ext cx="8929718" cy="993261"/>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eaLnBrk="0" hangingPunct="0">
                <a:lnSpc>
                  <a:spcPct val="80000"/>
                </a:lnSpc>
                <a:spcBef>
                  <a:spcPct val="20000"/>
                </a:spcBef>
                <a:defRPr/>
              </a:pPr>
              <a:endParaRPr lang="zh-CN" altLang="en-US" sz="2800" kern="0" dirty="0">
                <a:solidFill>
                  <a:srgbClr val="002060"/>
                </a:solidFill>
                <a:latin typeface="Times New Roman" panose="02020603050405020304" pitchFamily="18" charset="0"/>
                <a:ea typeface="黑体" panose="02010609060101010101" pitchFamily="49" charset="-122"/>
              </a:endParaRPr>
            </a:p>
          </p:txBody>
        </p:sp>
        <p:sp>
          <p:nvSpPr>
            <p:cNvPr id="66567" name="TextBox 10"/>
            <p:cNvSpPr txBox="1">
              <a:spLocks noChangeArrowheads="1"/>
            </p:cNvSpPr>
            <p:nvPr/>
          </p:nvSpPr>
          <p:spPr bwMode="auto">
            <a:xfrm>
              <a:off x="185483" y="1315413"/>
              <a:ext cx="8786842" cy="89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Blip>
                  <a:blip r:embed="rId2"/>
                </a:buBlip>
              </a:pPr>
              <a:r>
                <a:rPr lang="zh-CN" altLang="en-US" sz="2400">
                  <a:solidFill>
                    <a:srgbClr val="002060"/>
                  </a:solidFill>
                  <a:latin typeface="Times New Roman" panose="02020603050405020304" pitchFamily="18" charset="0"/>
                  <a:ea typeface="黑体" panose="02010609060101010101" pitchFamily="49" charset="-122"/>
                </a:rPr>
                <a:t>从安全角度看，</a:t>
              </a:r>
              <a:r>
                <a:rPr lang="en-US" altLang="zh-CN" sz="2400">
                  <a:solidFill>
                    <a:srgbClr val="002060"/>
                  </a:solidFill>
                  <a:latin typeface="Times New Roman" panose="02020603050405020304" pitchFamily="18" charset="0"/>
                  <a:ea typeface="黑体" panose="02010609060101010101" pitchFamily="49" charset="-122"/>
                </a:rPr>
                <a:t>NAT</a:t>
              </a:r>
              <a:r>
                <a:rPr lang="zh-CN" altLang="en-US" sz="2400">
                  <a:solidFill>
                    <a:srgbClr val="002060"/>
                  </a:solidFill>
                  <a:latin typeface="Times New Roman" panose="02020603050405020304" pitchFamily="18" charset="0"/>
                  <a:ea typeface="黑体" panose="02010609060101010101" pitchFamily="49" charset="-122"/>
                </a:rPr>
                <a:t>最严重的问题是它不能与加密协调工作。</a:t>
              </a:r>
            </a:p>
            <a:p>
              <a:pPr lvl="1" eaLnBrk="1" hangingPunct="1">
                <a:buFontTx/>
                <a:buBlip>
                  <a:blip r:embed="rId2"/>
                </a:buBlip>
              </a:pPr>
              <a:r>
                <a:rPr lang="en-US" altLang="zh-CN" sz="2000">
                  <a:solidFill>
                    <a:srgbClr val="002060"/>
                  </a:solidFill>
                  <a:latin typeface="Times New Roman" panose="02020603050405020304" pitchFamily="18" charset="0"/>
                  <a:ea typeface="黑体" panose="02010609060101010101" pitchFamily="49" charset="-122"/>
                </a:rPr>
                <a:t>NAT</a:t>
              </a:r>
              <a:r>
                <a:rPr lang="zh-CN" altLang="en-US" sz="2000">
                  <a:solidFill>
                    <a:srgbClr val="002060"/>
                  </a:solidFill>
                  <a:latin typeface="Times New Roman" panose="02020603050405020304" pitchFamily="18" charset="0"/>
                  <a:ea typeface="黑体" panose="02010609060101010101" pitchFamily="49" charset="-122"/>
                </a:rPr>
                <a:t>不能对加密数据流进行检查；</a:t>
              </a:r>
            </a:p>
            <a:p>
              <a:pPr lvl="1" eaLnBrk="1" hangingPunct="1">
                <a:buFontTx/>
                <a:buBlip>
                  <a:blip r:embed="rId2"/>
                </a:buBlip>
              </a:pPr>
              <a:r>
                <a:rPr lang="en-US" altLang="zh-CN" sz="2000">
                  <a:solidFill>
                    <a:srgbClr val="002060"/>
                  </a:solidFill>
                  <a:latin typeface="Times New Roman" panose="02020603050405020304" pitchFamily="18" charset="0"/>
                  <a:ea typeface="黑体" panose="02010609060101010101" pitchFamily="49" charset="-122"/>
                </a:rPr>
                <a:t>NAT</a:t>
              </a:r>
              <a:r>
                <a:rPr lang="zh-CN" altLang="en-US" sz="2000">
                  <a:solidFill>
                    <a:srgbClr val="002060"/>
                  </a:solidFill>
                  <a:latin typeface="Times New Roman" panose="02020603050405020304" pitchFamily="18" charset="0"/>
                  <a:ea typeface="黑体" panose="02010609060101010101" pitchFamily="49" charset="-122"/>
                </a:rPr>
                <a:t>与</a:t>
              </a:r>
              <a:r>
                <a:rPr lang="en-US" altLang="zh-CN" sz="2000">
                  <a:solidFill>
                    <a:srgbClr val="002060"/>
                  </a:solidFill>
                  <a:latin typeface="Times New Roman" panose="02020603050405020304" pitchFamily="18" charset="0"/>
                  <a:ea typeface="黑体" panose="02010609060101010101" pitchFamily="49" charset="-122"/>
                </a:rPr>
                <a:t>IPSec</a:t>
              </a:r>
              <a:r>
                <a:rPr lang="zh-CN" altLang="en-US" sz="2000">
                  <a:solidFill>
                    <a:srgbClr val="002060"/>
                  </a:solidFill>
                  <a:latin typeface="Times New Roman" panose="02020603050405020304" pitchFamily="18" charset="0"/>
                  <a:ea typeface="黑体" panose="02010609060101010101" pitchFamily="49" charset="-122"/>
                </a:rPr>
                <a:t>的</a:t>
              </a:r>
              <a:r>
                <a:rPr lang="en-US" altLang="zh-CN" sz="2000">
                  <a:solidFill>
                    <a:srgbClr val="002060"/>
                  </a:solidFill>
                  <a:latin typeface="Times New Roman" panose="02020603050405020304" pitchFamily="18" charset="0"/>
                  <a:ea typeface="黑体" panose="02010609060101010101" pitchFamily="49" charset="-122"/>
                </a:rPr>
                <a:t>AH</a:t>
              </a:r>
              <a:r>
                <a:rPr lang="zh-CN" altLang="en-US" sz="2000">
                  <a:solidFill>
                    <a:srgbClr val="002060"/>
                  </a:solidFill>
                  <a:latin typeface="Times New Roman" panose="02020603050405020304" pitchFamily="18" charset="0"/>
                  <a:ea typeface="黑体" panose="02010609060101010101" pitchFamily="49" charset="-122"/>
                </a:rPr>
                <a:t>有冲突；</a:t>
              </a:r>
            </a:p>
            <a:p>
              <a:pPr lvl="1" eaLnBrk="1" hangingPunct="1">
                <a:buFontTx/>
                <a:buBlip>
                  <a:blip r:embed="rId2"/>
                </a:buBlip>
              </a:pPr>
              <a:r>
                <a:rPr lang="en-US" altLang="zh-CN" sz="2000">
                  <a:solidFill>
                    <a:srgbClr val="002060"/>
                  </a:solidFill>
                  <a:latin typeface="Times New Roman" panose="02020603050405020304" pitchFamily="18" charset="0"/>
                  <a:ea typeface="黑体" panose="02010609060101010101" pitchFamily="49" charset="-122"/>
                </a:rPr>
                <a:t>NAT</a:t>
              </a:r>
              <a:r>
                <a:rPr lang="zh-CN" altLang="en-US" sz="2000">
                  <a:solidFill>
                    <a:srgbClr val="002060"/>
                  </a:solidFill>
                  <a:latin typeface="Times New Roman" panose="02020603050405020304" pitchFamily="18" charset="0"/>
                  <a:ea typeface="黑体" panose="02010609060101010101" pitchFamily="49" charset="-122"/>
                </a:rPr>
                <a:t>与</a:t>
              </a:r>
              <a:r>
                <a:rPr lang="en-US" altLang="zh-CN" sz="2000">
                  <a:solidFill>
                    <a:srgbClr val="002060"/>
                  </a:solidFill>
                  <a:latin typeface="Times New Roman" panose="02020603050405020304" pitchFamily="18" charset="0"/>
                  <a:ea typeface="黑体" panose="02010609060101010101" pitchFamily="49" charset="-122"/>
                </a:rPr>
                <a:t>IKE</a:t>
              </a:r>
              <a:r>
                <a:rPr lang="zh-CN" altLang="en-US" sz="2000">
                  <a:solidFill>
                    <a:srgbClr val="002060"/>
                  </a:solidFill>
                  <a:latin typeface="Times New Roman" panose="02020603050405020304" pitchFamily="18" charset="0"/>
                  <a:ea typeface="黑体" panose="02010609060101010101" pitchFamily="49" charset="-122"/>
                </a:rPr>
                <a:t>中基于</a:t>
              </a:r>
              <a:r>
                <a:rPr lang="en-US" altLang="zh-CN" sz="2000">
                  <a:solidFill>
                    <a:srgbClr val="002060"/>
                  </a:solidFill>
                  <a:latin typeface="Times New Roman" panose="02020603050405020304" pitchFamily="18" charset="0"/>
                  <a:ea typeface="黑体" panose="02010609060101010101" pitchFamily="49" charset="-122"/>
                </a:rPr>
                <a:t>IP</a:t>
              </a:r>
              <a:r>
                <a:rPr lang="zh-CN" altLang="en-US" sz="2000">
                  <a:solidFill>
                    <a:srgbClr val="002060"/>
                  </a:solidFill>
                  <a:latin typeface="Times New Roman" panose="02020603050405020304" pitchFamily="18" charset="0"/>
                  <a:ea typeface="黑体" panose="02010609060101010101" pitchFamily="49" charset="-122"/>
                </a:rPr>
                <a:t>地址的</a:t>
              </a:r>
              <a:r>
                <a:rPr lang="en-US" altLang="zh-CN" sz="2000">
                  <a:solidFill>
                    <a:srgbClr val="002060"/>
                  </a:solidFill>
                  <a:latin typeface="Times New Roman" panose="02020603050405020304" pitchFamily="18" charset="0"/>
                  <a:ea typeface="黑体" panose="02010609060101010101" pitchFamily="49" charset="-122"/>
                </a:rPr>
                <a:t>PSK</a:t>
              </a:r>
              <a:r>
                <a:rPr lang="zh-CN" altLang="en-US" sz="2000">
                  <a:solidFill>
                    <a:srgbClr val="002060"/>
                  </a:solidFill>
                  <a:latin typeface="Times New Roman" panose="02020603050405020304" pitchFamily="18" charset="0"/>
                  <a:ea typeface="黑体" panose="02010609060101010101" pitchFamily="49" charset="-122"/>
                </a:rPr>
                <a:t>认证方式有冲突；</a:t>
              </a:r>
            </a:p>
            <a:p>
              <a:pPr lvl="1" eaLnBrk="1" hangingPunct="1">
                <a:buFontTx/>
                <a:buBlip>
                  <a:blip r:embed="rId2"/>
                </a:buBlip>
              </a:pPr>
              <a:r>
                <a:rPr lang="en-US" altLang="zh-CN" sz="2000">
                  <a:solidFill>
                    <a:srgbClr val="002060"/>
                  </a:solidFill>
                  <a:latin typeface="Times New Roman" panose="02020603050405020304" pitchFamily="18" charset="0"/>
                  <a:ea typeface="黑体" panose="02010609060101010101" pitchFamily="49" charset="-122"/>
                </a:rPr>
                <a:t>……</a:t>
              </a: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26988"/>
            <a:ext cx="8229600" cy="1143001"/>
          </a:xfrm>
        </p:spPr>
        <p:txBody>
          <a:bodyPr/>
          <a:lstStyle/>
          <a:p>
            <a:r>
              <a:rPr lang="zh-CN" altLang="en-US" smtClean="0"/>
              <a:t>本章小结</a:t>
            </a:r>
          </a:p>
        </p:txBody>
      </p:sp>
      <p:sp>
        <p:nvSpPr>
          <p:cNvPr id="67587" name="Rectangle 3"/>
          <p:cNvSpPr>
            <a:spLocks noGrp="1" noChangeArrowheads="1"/>
          </p:cNvSpPr>
          <p:nvPr>
            <p:ph type="body" idx="1"/>
          </p:nvPr>
        </p:nvSpPr>
        <p:spPr/>
        <p:txBody>
          <a:bodyPr/>
          <a:lstStyle/>
          <a:p>
            <a:r>
              <a:rPr lang="zh-CN" altLang="en-US" smtClean="0"/>
              <a:t>低层协议的安全性分析（掌握）</a:t>
            </a:r>
            <a:endParaRPr lang="en-US" altLang="zh-CN" smtClean="0"/>
          </a:p>
          <a:p>
            <a:pPr lvl="1"/>
            <a:r>
              <a:rPr lang="en-US" altLang="zh-CN" smtClean="0"/>
              <a:t>IP</a:t>
            </a:r>
            <a:r>
              <a:rPr lang="zh-CN" altLang="en-US" smtClean="0"/>
              <a:t>：</a:t>
            </a:r>
            <a:r>
              <a:rPr lang="en-US" altLang="zh-CN" smtClean="0"/>
              <a:t>IP</a:t>
            </a:r>
            <a:r>
              <a:rPr lang="zh-CN" altLang="en-US" smtClean="0"/>
              <a:t>欺骗、源路由、</a:t>
            </a:r>
            <a:r>
              <a:rPr lang="en-US" altLang="zh-CN" smtClean="0"/>
              <a:t>IP</a:t>
            </a:r>
            <a:r>
              <a:rPr lang="zh-CN" altLang="en-US" smtClean="0"/>
              <a:t>碎片、定向广播</a:t>
            </a:r>
            <a:endParaRPr lang="en-US" altLang="zh-CN" smtClean="0"/>
          </a:p>
          <a:p>
            <a:pPr lvl="1"/>
            <a:r>
              <a:rPr lang="en-US" altLang="zh-CN" smtClean="0"/>
              <a:t>ARP</a:t>
            </a:r>
            <a:r>
              <a:rPr lang="zh-CN" altLang="en-US" smtClean="0"/>
              <a:t>：</a:t>
            </a:r>
            <a:r>
              <a:rPr lang="en-US" altLang="zh-CN" smtClean="0"/>
              <a:t>ARP</a:t>
            </a:r>
            <a:r>
              <a:rPr lang="zh-CN" altLang="en-US" smtClean="0"/>
              <a:t>欺骗</a:t>
            </a:r>
            <a:endParaRPr lang="en-US" altLang="zh-CN" smtClean="0"/>
          </a:p>
          <a:p>
            <a:pPr lvl="1"/>
            <a:r>
              <a:rPr lang="en-US" altLang="zh-CN" smtClean="0"/>
              <a:t>TCP</a:t>
            </a:r>
            <a:r>
              <a:rPr lang="zh-CN" altLang="en-US" smtClean="0"/>
              <a:t>：</a:t>
            </a:r>
            <a:r>
              <a:rPr lang="en-US" altLang="zh-CN" smtClean="0"/>
              <a:t>syn flood</a:t>
            </a:r>
            <a:r>
              <a:rPr lang="zh-CN" altLang="en-US" smtClean="0"/>
              <a:t>、序列号猜测</a:t>
            </a:r>
            <a:endParaRPr lang="en-US" altLang="zh-CN" smtClean="0"/>
          </a:p>
          <a:p>
            <a:pPr lvl="1"/>
            <a:r>
              <a:rPr lang="en-US" altLang="zh-CN" smtClean="0"/>
              <a:t>UDP</a:t>
            </a:r>
            <a:r>
              <a:rPr lang="zh-CN" altLang="en-US" smtClean="0"/>
              <a:t>：</a:t>
            </a:r>
            <a:r>
              <a:rPr lang="en-US" altLang="zh-CN" smtClean="0"/>
              <a:t>UDP flood</a:t>
            </a:r>
            <a:r>
              <a:rPr lang="zh-CN" altLang="en-US" smtClean="0"/>
              <a:t>、</a:t>
            </a:r>
            <a:r>
              <a:rPr lang="en-US" altLang="zh-CN" smtClean="0"/>
              <a:t>UDP</a:t>
            </a:r>
            <a:r>
              <a:rPr lang="zh-CN" altLang="en-US" smtClean="0"/>
              <a:t>欺骗</a:t>
            </a:r>
            <a:endParaRPr lang="en-US" altLang="zh-CN" smtClean="0"/>
          </a:p>
          <a:p>
            <a:pPr lvl="1"/>
            <a:r>
              <a:rPr lang="en-US" altLang="zh-CN" smtClean="0"/>
              <a:t>ICMP</a:t>
            </a:r>
            <a:r>
              <a:rPr lang="zh-CN" altLang="en-US" smtClean="0"/>
              <a:t>：</a:t>
            </a:r>
            <a:r>
              <a:rPr lang="en-US" altLang="zh-CN" smtClean="0"/>
              <a:t>ICMP flood</a:t>
            </a:r>
            <a:r>
              <a:rPr lang="zh-CN" altLang="en-US" smtClean="0"/>
              <a:t>、</a:t>
            </a:r>
            <a:r>
              <a:rPr lang="en-US" altLang="zh-CN" smtClean="0"/>
              <a:t>ICMP</a:t>
            </a:r>
            <a:r>
              <a:rPr lang="zh-CN" altLang="en-US" smtClean="0"/>
              <a:t>重定向</a:t>
            </a:r>
            <a:endParaRPr lang="en-US" altLang="zh-CN" smtClean="0"/>
          </a:p>
          <a:p>
            <a:pPr lvl="1"/>
            <a:r>
              <a:rPr lang="en-US" altLang="zh-CN" smtClean="0"/>
              <a:t>DNS</a:t>
            </a:r>
            <a:r>
              <a:rPr lang="zh-CN" altLang="en-US" smtClean="0"/>
              <a:t>：</a:t>
            </a:r>
            <a:r>
              <a:rPr lang="en-US" altLang="zh-CN" smtClean="0"/>
              <a:t>DNS </a:t>
            </a:r>
            <a:r>
              <a:rPr lang="zh-CN" altLang="en-US" smtClean="0"/>
              <a:t>欺骗</a:t>
            </a:r>
            <a:endParaRPr lang="en-US" altLang="zh-CN" smtClean="0"/>
          </a:p>
          <a:p>
            <a:pPr lvl="1"/>
            <a:endParaRPr lang="zh-CN" altLang="en-US" smtClean="0"/>
          </a:p>
        </p:txBody>
      </p:sp>
    </p:spTree>
  </p:cSld>
  <p:clrMapOvr>
    <a:masterClrMapping/>
  </p:clrMapOvr>
  <p:transition>
    <p:pull dir="ru"/>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Office 主题">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anose="020B0604030504040204"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50" charset="-127"/>
            <a:ea typeface="굴림" pitchFamily="50" charset="-127"/>
            <a:cs typeface="Tahoma" panose="020B0604030504040204"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7914</Words>
  <Application>Microsoft Office PowerPoint</Application>
  <PresentationFormat>全屏显示(4:3)</PresentationFormat>
  <Paragraphs>697</Paragraphs>
  <Slides>91</Slides>
  <Notes>29</Notes>
  <HiddenSlides>0</HiddenSlides>
  <MMClips>0</MMClips>
  <ScaleCrop>false</ScaleCrop>
  <HeadingPairs>
    <vt:vector size="8" baseType="variant">
      <vt:variant>
        <vt:lpstr>已用的字体</vt:lpstr>
      </vt:variant>
      <vt:variant>
        <vt:i4>15</vt:i4>
      </vt:variant>
      <vt:variant>
        <vt:lpstr>主题</vt:lpstr>
      </vt:variant>
      <vt:variant>
        <vt:i4>3</vt:i4>
      </vt:variant>
      <vt:variant>
        <vt:lpstr>嵌入 OLE 服务器</vt:lpstr>
      </vt:variant>
      <vt:variant>
        <vt:i4>2</vt:i4>
      </vt:variant>
      <vt:variant>
        <vt:lpstr>幻灯片标题</vt:lpstr>
      </vt:variant>
      <vt:variant>
        <vt:i4>91</vt:i4>
      </vt:variant>
    </vt:vector>
  </HeadingPairs>
  <TitlesOfParts>
    <vt:vector size="111" baseType="lpstr">
      <vt:lpstr>굴림</vt:lpstr>
      <vt:lpstr>굴림</vt:lpstr>
      <vt:lpstr>仿宋_GB2312</vt:lpstr>
      <vt:lpstr>黑体</vt:lpstr>
      <vt:lpstr>楷体_GB2312</vt:lpstr>
      <vt:lpstr>宋体</vt:lpstr>
      <vt:lpstr>微软雅黑</vt:lpstr>
      <vt:lpstr>Arial</vt:lpstr>
      <vt:lpstr>Calibri</vt:lpstr>
      <vt:lpstr>Comic Sans MS</vt:lpstr>
      <vt:lpstr>Tahoma</vt:lpstr>
      <vt:lpstr>Times New Roman</vt:lpstr>
      <vt:lpstr>Verdana</vt:lpstr>
      <vt:lpstr>Wingdings</vt:lpstr>
      <vt:lpstr>Wingdings 2</vt:lpstr>
      <vt:lpstr>Office 主题</vt:lpstr>
      <vt:lpstr>4_색종이 상자</vt:lpstr>
      <vt:lpstr>5_색종이 상자</vt:lpstr>
      <vt:lpstr>剪辑</vt:lpstr>
      <vt:lpstr>BMP 图像</vt:lpstr>
      <vt:lpstr>第2章  低层协议的安全性 </vt:lpstr>
      <vt:lpstr>第2章  低层协议的安全性 </vt:lpstr>
      <vt:lpstr>TCP/IP体系结构</vt:lpstr>
      <vt:lpstr>2.1.1 网际协议—IP</vt:lpstr>
      <vt:lpstr>PowerPoint 演示文稿</vt:lpstr>
      <vt:lpstr>PowerPoint 演示文稿</vt:lpstr>
      <vt:lpstr>IP地址欺骗</vt:lpstr>
      <vt:lpstr>IP 源路由欺骗的例子</vt:lpstr>
      <vt:lpstr>IP地址欺骗的防范措施</vt:lpstr>
      <vt:lpstr>PowerPoint 演示文稿</vt:lpstr>
      <vt:lpstr>IP分片攻击——Ping O’Death</vt:lpstr>
      <vt:lpstr>IP分片攻击——Ping O’Death</vt:lpstr>
      <vt:lpstr>IP分片攻击——Ping O’Death</vt:lpstr>
      <vt:lpstr>IP分片攻击——Teardrop攻击</vt:lpstr>
      <vt:lpstr>IP分片攻击——Tiny fragment攻击</vt:lpstr>
      <vt:lpstr>IP分片攻击——Tiny fragment攻击</vt:lpstr>
      <vt:lpstr>IP分片攻击——Fragment Overlap 攻击</vt:lpstr>
      <vt:lpstr>IP分片攻击——Fragment Overlap 攻击</vt:lpstr>
      <vt:lpstr>IP分片攻击——DoS攻击</vt:lpstr>
      <vt:lpstr>IP分片攻击的防御</vt:lpstr>
      <vt:lpstr>PowerPoint 演示文稿</vt:lpstr>
      <vt:lpstr>PowerPoint 演示文稿</vt:lpstr>
      <vt:lpstr>基于被动监听的报文捕获技术</vt:lpstr>
      <vt:lpstr>PowerPoint 演示文稿</vt:lpstr>
      <vt:lpstr>怎样防止局域网中的监听</vt:lpstr>
      <vt:lpstr>2.1.2 地址解析协议—ARP</vt:lpstr>
      <vt:lpstr>ARP协议的安全</vt:lpstr>
      <vt:lpstr>ARP攻击例子：ARP重定向</vt:lpstr>
      <vt:lpstr>ARP重定向</vt:lpstr>
      <vt:lpstr>ARP重定向－步骤1</vt:lpstr>
      <vt:lpstr>ARP重定向－步骤2</vt:lpstr>
      <vt:lpstr>ARP重定向－步骤3</vt:lpstr>
      <vt:lpstr>ARP重定向－步骤4</vt:lpstr>
      <vt:lpstr>ARP重定向－步骤5</vt:lpstr>
      <vt:lpstr>ARP重定向－对策1</vt:lpstr>
      <vt:lpstr>ARP重定向－对策2</vt:lpstr>
      <vt:lpstr>PowerPoint 演示文稿</vt:lpstr>
      <vt:lpstr>PowerPoint 演示文稿</vt:lpstr>
      <vt:lpstr>PowerPoint 演示文稿</vt:lpstr>
      <vt:lpstr>SYN-Flooding攻击</vt:lpstr>
      <vt:lpstr>SYN flooding攻击检测技术</vt:lpstr>
      <vt:lpstr>针对SYN-Flooding攻击的防范措施</vt:lpstr>
      <vt:lpstr>针对SYN-Flooding攻击的防范措施</vt:lpstr>
      <vt:lpstr>针对SYN-Flooding攻击的防范措施</vt:lpstr>
      <vt:lpstr>针对SYN-Flooding攻击的防范措施</vt:lpstr>
      <vt:lpstr>针对SYN-Flooding攻击的防范措施</vt:lpstr>
      <vt:lpstr>针对SYN-Flooding攻击的防范措施</vt:lpstr>
      <vt:lpstr>PowerPoint 演示文稿</vt:lpstr>
      <vt:lpstr>PowerPoint 演示文稿</vt:lpstr>
      <vt:lpstr>PowerPoint 演示文稿</vt:lpstr>
      <vt:lpstr>PowerPoint 演示文稿</vt:lpstr>
      <vt:lpstr>TCP会话劫持过程</vt:lpstr>
      <vt:lpstr>step1：发现攻击目标</vt:lpstr>
      <vt:lpstr>step2：确认动态会话</vt:lpstr>
      <vt:lpstr>step3：猜测序列号</vt:lpstr>
      <vt:lpstr>step4：使客户主机下线</vt:lpstr>
      <vt:lpstr>step5：接管会话</vt:lpstr>
      <vt:lpstr>TCP会话劫持的危害</vt:lpstr>
      <vt:lpstr>TCP会话劫持的危害(2)</vt:lpstr>
      <vt:lpstr>实现TCP会话劫持的两个小工具</vt:lpstr>
      <vt:lpstr>实现TCP会话劫持的两个小工具(2)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第2章  低层协议的安全性 </vt:lpstr>
      <vt:lpstr>PowerPoint 演示文稿</vt:lpstr>
      <vt:lpstr>PowerPoint 演示文稿</vt:lpstr>
      <vt:lpstr>PowerPoint 演示文稿</vt:lpstr>
      <vt:lpstr>PowerPoint 演示文稿</vt:lpstr>
      <vt:lpstr>PowerPoint 演示文稿</vt:lpstr>
      <vt:lpstr>DHCP协议 工作过程示意</vt:lpstr>
      <vt:lpstr>PowerPoint 演示文稿</vt:lpstr>
      <vt:lpstr>2.2.3 域名系统——DNS</vt:lpstr>
      <vt:lpstr>PowerPoint 演示文稿</vt:lpstr>
      <vt:lpstr>PowerPoint 演示文稿</vt:lpstr>
      <vt:lpstr>PowerPoint 演示文稿</vt:lpstr>
      <vt:lpstr>PowerPoint 演示文稿</vt:lpstr>
      <vt:lpstr>第2章  低层协议的安全性 </vt:lpstr>
      <vt:lpstr>IPv6简介</vt:lpstr>
      <vt:lpstr>PowerPoint 演示文稿</vt:lpstr>
      <vt:lpstr>PowerPoint 演示文稿</vt:lpstr>
      <vt:lpstr>第2章  低层协议的安全性 </vt:lpstr>
      <vt:lpstr>PowerPoint 演示文稿</vt:lpstr>
      <vt:lpstr>NAT原理</vt:lpstr>
      <vt:lpstr>PowerPoint 演示文稿</vt:lpstr>
      <vt:lpstr>本章小结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songlu</dc:creator>
  <cp:lastModifiedBy>wmz</cp:lastModifiedBy>
  <cp:revision>521</cp:revision>
  <cp:lastPrinted>2411-12-30T00:00:00Z</cp:lastPrinted>
  <dcterms:created xsi:type="dcterms:W3CDTF">2011-03-30T12:01:00Z</dcterms:created>
  <dcterms:modified xsi:type="dcterms:W3CDTF">2018-03-09T01:46:32Z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